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86" r:id="rId3"/>
    <p:sldId id="390" r:id="rId4"/>
    <p:sldId id="379" r:id="rId5"/>
    <p:sldId id="387" r:id="rId6"/>
    <p:sldId id="382" r:id="rId7"/>
    <p:sldId id="388" r:id="rId8"/>
    <p:sldId id="389" r:id="rId9"/>
    <p:sldId id="383" r:id="rId10"/>
    <p:sldId id="391" r:id="rId11"/>
  </p:sldIdLst>
  <p:sldSz cx="9144000" cy="6858000" type="screen4x3"/>
  <p:notesSz cx="6735763" cy="9866313"/>
  <p:defaultTextStyle>
    <a:defPPr>
      <a:defRPr lang="nl-NL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83" autoAdjust="0"/>
    <p:restoredTop sz="94660"/>
  </p:normalViewPr>
  <p:slideViewPr>
    <p:cSldViewPr snapToObjects="1">
      <p:cViewPr varScale="1">
        <p:scale>
          <a:sx n="87" d="100"/>
          <a:sy n="87" d="100"/>
        </p:scale>
        <p:origin x="-14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v>2013</c:v>
          </c:tx>
          <c:spPr>
            <a:solidFill>
              <a:srgbClr val="00B0F0"/>
            </a:solidFill>
            <a:ln>
              <a:solidFill>
                <a:srgbClr val="00B0F0"/>
              </a:solidFill>
            </a:ln>
          </c:spPr>
          <c:invertIfNegative val="0"/>
          <c:cat>
            <c:strRef>
              <c:f>Blad1!$G$11:$H$11</c:f>
              <c:strCache>
                <c:ptCount val="2"/>
                <c:pt idx="0">
                  <c:v>light</c:v>
                </c:pt>
                <c:pt idx="1">
                  <c:v>medium</c:v>
                </c:pt>
              </c:strCache>
            </c:strRef>
          </c:cat>
          <c:val>
            <c:numRef>
              <c:f>Blad1!$G$12:$H$12</c:f>
              <c:numCache>
                <c:formatCode>General</c:formatCode>
                <c:ptCount val="2"/>
                <c:pt idx="0">
                  <c:v>93</c:v>
                </c:pt>
                <c:pt idx="1">
                  <c:v>5</c:v>
                </c:pt>
              </c:numCache>
            </c:numRef>
          </c:val>
        </c:ser>
        <c:ser>
          <c:idx val="1"/>
          <c:order val="1"/>
          <c:tx>
            <c:v>2014</c:v>
          </c:tx>
          <c:spPr>
            <a:solidFill>
              <a:srgbClr val="FFFF00"/>
            </a:solidFill>
          </c:spPr>
          <c:invertIfNegative val="0"/>
          <c:cat>
            <c:strRef>
              <c:f>Blad1!$G$11:$H$11</c:f>
              <c:strCache>
                <c:ptCount val="2"/>
                <c:pt idx="0">
                  <c:v>light</c:v>
                </c:pt>
                <c:pt idx="1">
                  <c:v>medium</c:v>
                </c:pt>
              </c:strCache>
            </c:strRef>
          </c:cat>
          <c:val>
            <c:numRef>
              <c:f>Blad1!$G$13:$H$13</c:f>
              <c:numCache>
                <c:formatCode>General</c:formatCode>
                <c:ptCount val="2"/>
                <c:pt idx="0">
                  <c:v>160</c:v>
                </c:pt>
                <c:pt idx="1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7515008"/>
        <c:axId val="77520896"/>
        <c:axId val="40322368"/>
      </c:bar3DChart>
      <c:catAx>
        <c:axId val="775150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nl-NL"/>
          </a:p>
        </c:txPr>
        <c:crossAx val="77520896"/>
        <c:crosses val="autoZero"/>
        <c:auto val="1"/>
        <c:lblAlgn val="ctr"/>
        <c:lblOffset val="100"/>
        <c:noMultiLvlLbl val="0"/>
      </c:catAx>
      <c:valAx>
        <c:axId val="775208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7515008"/>
        <c:crosses val="autoZero"/>
        <c:crossBetween val="between"/>
      </c:valAx>
      <c:serAx>
        <c:axId val="40322368"/>
        <c:scaling>
          <c:orientation val="minMax"/>
        </c:scaling>
        <c:delete val="0"/>
        <c:axPos val="b"/>
        <c:majorTickMark val="out"/>
        <c:minorTickMark val="none"/>
        <c:tickLblPos val="nextTo"/>
        <c:crossAx val="77520896"/>
        <c:crosses val="autoZero"/>
      </c:serAx>
    </c:plotArea>
    <c:legend>
      <c:legendPos val="r"/>
      <c:layout/>
      <c:overlay val="0"/>
      <c:txPr>
        <a:bodyPr/>
        <a:lstStyle/>
        <a:p>
          <a:pPr>
            <a:defRPr sz="1600"/>
          </a:pPr>
          <a:endParaRPr lang="nl-NL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FA5A5F-A7CA-4AA1-8AF9-2CBF4FC2111B}" type="datetimeFigureOut">
              <a:rPr lang="nl-NL" smtClean="0"/>
              <a:t>5-4-2014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14CA01-E7A8-4719-8E37-B0A19815F5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43182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5101B67B-7DC8-4212-AABB-768E965518F4}" type="datetime1">
              <a:rPr lang="nl-NL"/>
              <a:pPr>
                <a:defRPr/>
              </a:pPr>
              <a:t>5-4-2014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nl-NL" noProof="0" smtClean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l-NL" noProof="0" smtClean="0"/>
              <a:t>Klik om de tekststijl van het model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852F0BAF-63BA-4AC5-ACC6-D72AE44064D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44026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4" charset="-128"/>
        <a:cs typeface="ＭＳ Ｐゴシック" pitchFamily="-104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nl-NL" smtClean="0">
                <a:ea typeface="ＭＳ Ｐゴシック" charset="-128"/>
              </a:rPr>
              <a:t>  </a:t>
            </a:r>
          </a:p>
        </p:txBody>
      </p:sp>
      <p:sp>
        <p:nvSpPr>
          <p:cNvPr id="34820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B874008-C8E0-497A-9348-1232EF45C103}" type="slidenum">
              <a:rPr lang="nl-NL" smtClean="0"/>
              <a:pPr/>
              <a:t>1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704585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3FFD1-3E7A-413D-9708-3692393EFDEF}" type="datetime1">
              <a:rPr lang="nl-NL"/>
              <a:pPr>
                <a:defRPr/>
              </a:pPr>
              <a:t>5-4-2014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B625F-9F57-4778-87F6-FD899D56E6E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70B3-7625-43A3-8329-6257B5A76A1F}" type="datetime1">
              <a:rPr lang="nl-NL"/>
              <a:pPr>
                <a:defRPr/>
              </a:pPr>
              <a:t>5-4-2014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E3484-9D03-4E62-939D-509F860C360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93857-7B69-451B-A01A-C2DA5A57CB4A}" type="datetime1">
              <a:rPr lang="nl-NL"/>
              <a:pPr>
                <a:defRPr/>
              </a:pPr>
              <a:t>5-4-2014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9049C-2543-4ADD-AD10-39157D77298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BE8E7-470F-4ECE-AD4A-9640D26157D2}" type="datetime1">
              <a:rPr lang="nl-NL"/>
              <a:pPr>
                <a:defRPr/>
              </a:pPr>
              <a:t>5-4-2014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93955-12F2-4269-BABF-DFCC39F403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2C717-A1C5-4251-A4A4-A987B807BCC8}" type="datetime1">
              <a:rPr lang="nl-NL"/>
              <a:pPr>
                <a:defRPr/>
              </a:pPr>
              <a:t>5-4-2014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48848-EC87-4252-9EF2-3016DD0CBAB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201E4-D35C-4847-B3DA-F85CE5BAFE19}" type="datetime1">
              <a:rPr lang="nl-NL"/>
              <a:pPr>
                <a:defRPr/>
              </a:pPr>
              <a:t>5-4-2014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56161-8BBD-493A-9878-8E2F180E66A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A865E-1399-4787-BF8A-17C003E9A818}" type="datetime1">
              <a:rPr lang="nl-NL"/>
              <a:pPr>
                <a:defRPr/>
              </a:pPr>
              <a:t>5-4-2014</a:t>
            </a:fld>
            <a:endParaRPr lang="nl-NL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937F0-26DB-424A-A624-ECD25081529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4BFD0-6005-4C43-B9AA-EE0D698811C2}" type="datetime1">
              <a:rPr lang="nl-NL"/>
              <a:pPr>
                <a:defRPr/>
              </a:pPr>
              <a:t>5-4-2014</a:t>
            </a:fld>
            <a:endParaRPr lang="nl-NL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DBE26-61FA-4B8A-BC89-D3366813F7E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47730-1B40-4E5B-B34B-771A4DD9A843}" type="datetime1">
              <a:rPr lang="nl-NL"/>
              <a:pPr>
                <a:defRPr/>
              </a:pPr>
              <a:t>5-4-2014</a:t>
            </a:fld>
            <a:endParaRPr lang="nl-NL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F8617-820E-4E7F-AF89-0019ACEF6A4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BB746-75F6-45DC-B3B4-D0E4A0C87B63}" type="datetime1">
              <a:rPr lang="nl-NL"/>
              <a:pPr>
                <a:defRPr/>
              </a:pPr>
              <a:t>5-4-2014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C3BB4-7703-47CD-BF22-B0FAB6F2EC8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CE07E-F297-4D87-8012-5ADAE3F173ED}" type="datetime1">
              <a:rPr lang="nl-NL"/>
              <a:pPr>
                <a:defRPr/>
              </a:pPr>
              <a:t>5-4-2014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440AD-ECC4-4101-88D4-167D1396304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Titelstijl van model bewerken</a:t>
            </a:r>
          </a:p>
        </p:txBody>
      </p:sp>
      <p:sp>
        <p:nvSpPr>
          <p:cNvPr id="1027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D9960334-D9DD-40AF-B01B-74837EAA8BF5}" type="datetime1">
              <a:rPr lang="nl-NL"/>
              <a:pPr>
                <a:defRPr/>
              </a:pPr>
              <a:t>5-4-2014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7A07FA35-6F3B-4254-AC9F-B2C9C677FF5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4" charset="-128"/>
          <a:cs typeface="ＭＳ Ｐゴシック" pitchFamily="-104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4" charset="0"/>
          <a:ea typeface="ＭＳ Ｐゴシック" pitchFamily="-104" charset="-128"/>
          <a:cs typeface="ＭＳ Ｐゴシック" pitchFamily="-10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4" charset="0"/>
          <a:ea typeface="ＭＳ Ｐゴシック" pitchFamily="-104" charset="-128"/>
          <a:cs typeface="ＭＳ Ｐゴシック" pitchFamily="-10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4" charset="0"/>
          <a:ea typeface="ＭＳ Ｐゴシック" pitchFamily="-104" charset="-128"/>
          <a:cs typeface="ＭＳ Ｐゴシック" pitchFamily="-10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4" charset="0"/>
          <a:ea typeface="ＭＳ Ｐゴシック" pitchFamily="-104" charset="-128"/>
          <a:cs typeface="ＭＳ Ｐゴシック" pitchFamily="-10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4" charset="0"/>
          <a:ea typeface="ＭＳ Ｐゴシック" pitchFamily="-104" charset="-128"/>
          <a:cs typeface="ＭＳ Ｐゴシック" pitchFamily="-10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4" charset="0"/>
          <a:ea typeface="ＭＳ Ｐゴシック" pitchFamily="-104" charset="-128"/>
          <a:cs typeface="ＭＳ Ｐゴシック" pitchFamily="-10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4" charset="0"/>
          <a:ea typeface="ＭＳ Ｐゴシック" pitchFamily="-104" charset="-128"/>
          <a:cs typeface="ＭＳ Ｐゴシック" pitchFamily="-10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4" charset="0"/>
          <a:ea typeface="ＭＳ Ｐゴシック" pitchFamily="-104" charset="-128"/>
          <a:cs typeface="ＭＳ Ｐゴシック" pitchFamily="-10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04" charset="-128"/>
          <a:cs typeface="ＭＳ Ｐゴシック" pitchFamily="-104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0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0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0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0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mailto:hkleinteeselink@nederlandschoon.n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nederlandschoon.nl/wat-jij-kan-doen/zwerfafvalvergoeding?overview=node/9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ennniswijzerzwerfafval.nl/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kenniswijzerzwerfafval.nl/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/>
        </p:nvSpPr>
        <p:spPr>
          <a:xfrm>
            <a:off x="0" y="4763"/>
            <a:ext cx="9144000" cy="6848475"/>
          </a:xfrm>
          <a:prstGeom prst="rect">
            <a:avLst/>
          </a:prstGeom>
          <a:solidFill>
            <a:srgbClr val="0080B9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nl-NL">
                <a:solidFill>
                  <a:srgbClr val="FFFFFF"/>
                </a:solidFill>
                <a:ea typeface="ＭＳ Ｐゴシック" charset="-128"/>
              </a:rPr>
              <a:t> </a:t>
            </a:r>
          </a:p>
        </p:txBody>
      </p:sp>
      <p:pic>
        <p:nvPicPr>
          <p:cNvPr id="4" name="Afbeelding 3" descr="Powerpoint NLS back1-0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6158"/>
            <a:ext cx="9144000" cy="684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Afbeelding 4" descr="NLS-Translogo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88082" y="4869160"/>
            <a:ext cx="1551862" cy="1108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7544" y="1700808"/>
            <a:ext cx="7772400" cy="1064247"/>
          </a:xfrm>
        </p:spPr>
        <p:txBody>
          <a:bodyPr/>
          <a:lstStyle/>
          <a:p>
            <a:r>
              <a:rPr lang="nl-NL" b="1" dirty="0" smtClean="0">
                <a:solidFill>
                  <a:schemeClr val="tx2"/>
                </a:solidFill>
                <a:ea typeface="ＭＳ Ｐゴシック" charset="-128"/>
              </a:rPr>
              <a:t>Kennisuitwisseling en zwerfafvalvergoeding</a:t>
            </a:r>
            <a:endParaRPr lang="nl-NL" b="1" dirty="0">
              <a:solidFill>
                <a:schemeClr val="tx2"/>
              </a:solidFill>
              <a:ea typeface="ＭＳ Ｐゴシック" charset="-128"/>
            </a:endParaRPr>
          </a:p>
        </p:txBody>
      </p:sp>
      <p:pic>
        <p:nvPicPr>
          <p:cNvPr id="9" name="Afbeelding 8" descr="SVS logo groot boven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9512" y="5209176"/>
            <a:ext cx="1297250" cy="768580"/>
          </a:xfrm>
          <a:prstGeom prst="rect">
            <a:avLst/>
          </a:prstGeom>
        </p:spPr>
      </p:pic>
      <p:sp>
        <p:nvSpPr>
          <p:cNvPr id="7" name="Rechthoek 6"/>
          <p:cNvSpPr/>
          <p:nvPr/>
        </p:nvSpPr>
        <p:spPr>
          <a:xfrm>
            <a:off x="1115616" y="2967335"/>
            <a:ext cx="66967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1200" dirty="0" smtClean="0">
                <a:hlinkClick r:id="rId6"/>
              </a:rPr>
              <a:t>http://www.nederlandschoon.nl/wat-jij-kan-doen/zwerfafvalvergoeding?overview=node/9</a:t>
            </a:r>
            <a:endParaRPr lang="nl-NL" sz="1200" dirty="0" smtClean="0"/>
          </a:p>
          <a:p>
            <a:endParaRPr lang="nl-NL" sz="1200" dirty="0"/>
          </a:p>
        </p:txBody>
      </p:sp>
      <p:sp>
        <p:nvSpPr>
          <p:cNvPr id="3" name="Rechthoek 2"/>
          <p:cNvSpPr/>
          <p:nvPr/>
        </p:nvSpPr>
        <p:spPr>
          <a:xfrm>
            <a:off x="2512368" y="5085184"/>
            <a:ext cx="3960440" cy="1152128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 smtClean="0"/>
              <a:t>Henk Klein </a:t>
            </a:r>
            <a:r>
              <a:rPr lang="nl-NL" dirty="0" err="1" smtClean="0"/>
              <a:t>Teeselink</a:t>
            </a:r>
            <a:endParaRPr lang="nl-NL" dirty="0" smtClean="0"/>
          </a:p>
          <a:p>
            <a:r>
              <a:rPr lang="nl-NL" dirty="0" smtClean="0">
                <a:hlinkClick r:id="rId7"/>
              </a:rPr>
              <a:t>hkleinteeselink@nederlandschoon.nl</a:t>
            </a:r>
            <a:endParaRPr lang="nl-NL" dirty="0" smtClean="0"/>
          </a:p>
          <a:p>
            <a:r>
              <a:rPr lang="nl-NL" dirty="0" smtClean="0"/>
              <a:t>070-3042080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hthoek 23"/>
          <p:cNvSpPr/>
          <p:nvPr/>
        </p:nvSpPr>
        <p:spPr>
          <a:xfrm>
            <a:off x="3851920" y="3017033"/>
            <a:ext cx="1872208" cy="198722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Supporters van schoon</a:t>
            </a:r>
          </a:p>
        </p:txBody>
      </p:sp>
      <p:pic>
        <p:nvPicPr>
          <p:cNvPr id="4098" name="Afbeelding 5" descr="Powerpoint NLS back1-0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4979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pic>
      <p:pic>
        <p:nvPicPr>
          <p:cNvPr id="4101" name="Afbeelding 4" descr="NLS-Translogo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08678" y="5871313"/>
            <a:ext cx="1274763" cy="90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b="1" dirty="0" err="1" smtClean="0">
                <a:solidFill>
                  <a:srgbClr val="0080B9"/>
                </a:solidFill>
                <a:ea typeface="ＭＳ Ｐゴシック" charset="-128"/>
              </a:rPr>
              <a:t>Maak</a:t>
            </a:r>
            <a:r>
              <a:rPr lang="en-US" b="1" dirty="0" smtClean="0">
                <a:solidFill>
                  <a:srgbClr val="0080B9"/>
                </a:solidFill>
                <a:ea typeface="ＭＳ Ｐゴシック" charset="-128"/>
              </a:rPr>
              <a:t> </a:t>
            </a:r>
            <a:r>
              <a:rPr lang="en-US" b="1" dirty="0" err="1" smtClean="0">
                <a:solidFill>
                  <a:srgbClr val="0080B9"/>
                </a:solidFill>
                <a:ea typeface="ＭＳ Ｐゴシック" charset="-128"/>
              </a:rPr>
              <a:t>samenwerking</a:t>
            </a:r>
            <a:r>
              <a:rPr lang="en-US" b="1" dirty="0" smtClean="0">
                <a:solidFill>
                  <a:srgbClr val="0080B9"/>
                </a:solidFill>
                <a:ea typeface="ＭＳ Ｐゴシック" charset="-128"/>
              </a:rPr>
              <a:t> </a:t>
            </a:r>
            <a:r>
              <a:rPr lang="en-US" b="1" dirty="0" err="1" smtClean="0">
                <a:solidFill>
                  <a:srgbClr val="0080B9"/>
                </a:solidFill>
                <a:ea typeface="ＭＳ Ｐゴシック" charset="-128"/>
              </a:rPr>
              <a:t>aanstekelijk</a:t>
            </a:r>
            <a:endParaRPr lang="nl-NL" b="1" dirty="0" smtClean="0">
              <a:solidFill>
                <a:srgbClr val="0080B9"/>
              </a:solidFill>
              <a:ea typeface="ＭＳ Ｐゴシック" charset="-128"/>
            </a:endParaRPr>
          </a:p>
        </p:txBody>
      </p:sp>
      <p:sp>
        <p:nvSpPr>
          <p:cNvPr id="2" name="Rechthoek 1"/>
          <p:cNvSpPr/>
          <p:nvPr/>
        </p:nvSpPr>
        <p:spPr>
          <a:xfrm>
            <a:off x="530317" y="1201839"/>
            <a:ext cx="8280920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nl-NL" sz="2800" i="1" dirty="0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Benut lokale energie</a:t>
            </a:r>
          </a:p>
        </p:txBody>
      </p:sp>
      <p:pic>
        <p:nvPicPr>
          <p:cNvPr id="6" name="Afbeelding 5" descr="SVS logo groot bove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504" y="6019876"/>
            <a:ext cx="1297250" cy="768580"/>
          </a:xfrm>
          <a:prstGeom prst="rect">
            <a:avLst/>
          </a:prstGeom>
        </p:spPr>
      </p:pic>
      <p:sp>
        <p:nvSpPr>
          <p:cNvPr id="8" name="Ovaal 7"/>
          <p:cNvSpPr/>
          <p:nvPr/>
        </p:nvSpPr>
        <p:spPr>
          <a:xfrm>
            <a:off x="5862999" y="3116764"/>
            <a:ext cx="3220442" cy="100811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 smtClean="0"/>
              <a:t>(sport)</a:t>
            </a:r>
          </a:p>
          <a:p>
            <a:pPr algn="ctr"/>
            <a:r>
              <a:rPr lang="nl-NL" sz="2800" dirty="0" smtClean="0"/>
              <a:t>verenigingen</a:t>
            </a:r>
            <a:endParaRPr lang="nl-NL" sz="2800" dirty="0"/>
          </a:p>
        </p:txBody>
      </p:sp>
      <p:sp>
        <p:nvSpPr>
          <p:cNvPr id="9" name="Ovaal 8"/>
          <p:cNvSpPr/>
          <p:nvPr/>
        </p:nvSpPr>
        <p:spPr>
          <a:xfrm>
            <a:off x="323528" y="3017033"/>
            <a:ext cx="3004418" cy="100811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 smtClean="0"/>
              <a:t>scholen</a:t>
            </a:r>
            <a:endParaRPr lang="nl-NL" sz="2800" dirty="0"/>
          </a:p>
        </p:txBody>
      </p:sp>
      <p:sp>
        <p:nvSpPr>
          <p:cNvPr id="10" name="Ovaal 9"/>
          <p:cNvSpPr/>
          <p:nvPr/>
        </p:nvSpPr>
        <p:spPr>
          <a:xfrm>
            <a:off x="530317" y="4842201"/>
            <a:ext cx="3004418" cy="100811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 smtClean="0"/>
              <a:t>winkels</a:t>
            </a:r>
            <a:endParaRPr lang="nl-NL" sz="2800" dirty="0"/>
          </a:p>
        </p:txBody>
      </p:sp>
      <p:sp>
        <p:nvSpPr>
          <p:cNvPr id="11" name="Ovaal 10"/>
          <p:cNvSpPr/>
          <p:nvPr/>
        </p:nvSpPr>
        <p:spPr>
          <a:xfrm>
            <a:off x="6012160" y="4974713"/>
            <a:ext cx="2932410" cy="100811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 smtClean="0"/>
              <a:t>opinieleiders</a:t>
            </a:r>
            <a:endParaRPr lang="nl-NL" sz="2800" dirty="0"/>
          </a:p>
        </p:txBody>
      </p:sp>
      <p:sp>
        <p:nvSpPr>
          <p:cNvPr id="4" name="Rechthoek 3"/>
          <p:cNvSpPr/>
          <p:nvPr/>
        </p:nvSpPr>
        <p:spPr>
          <a:xfrm>
            <a:off x="2423059" y="1913519"/>
            <a:ext cx="1809774" cy="7200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gemeente</a:t>
            </a:r>
            <a:endParaRPr lang="nl-NL" dirty="0"/>
          </a:p>
        </p:txBody>
      </p:sp>
      <p:sp>
        <p:nvSpPr>
          <p:cNvPr id="5" name="Rechthoek 4"/>
          <p:cNvSpPr/>
          <p:nvPr/>
        </p:nvSpPr>
        <p:spPr>
          <a:xfrm>
            <a:off x="5148064" y="1897769"/>
            <a:ext cx="1728192" cy="72744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dk1"/>
                </a:solidFill>
              </a:rPr>
              <a:t>uitvoerende (SW) bedrijven</a:t>
            </a:r>
            <a:endParaRPr lang="nl-NL" dirty="0">
              <a:solidFill>
                <a:schemeClr val="dk1"/>
              </a:solidFill>
            </a:endParaRPr>
          </a:p>
        </p:txBody>
      </p:sp>
      <p:sp>
        <p:nvSpPr>
          <p:cNvPr id="25" name="Rechthoek 24"/>
          <p:cNvSpPr/>
          <p:nvPr/>
        </p:nvSpPr>
        <p:spPr>
          <a:xfrm>
            <a:off x="3635896" y="3017032"/>
            <a:ext cx="2080862" cy="27882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8" name="Afbeelding 27" descr="SVS logo groot bove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7702" y="3100852"/>
            <a:ext cx="1297250" cy="768580"/>
          </a:xfrm>
          <a:prstGeom prst="rect">
            <a:avLst/>
          </a:prstGeom>
        </p:spPr>
      </p:pic>
      <p:sp>
        <p:nvSpPr>
          <p:cNvPr id="26" name="Rechthoek 25"/>
          <p:cNvSpPr/>
          <p:nvPr/>
        </p:nvSpPr>
        <p:spPr>
          <a:xfrm>
            <a:off x="3894713" y="3922849"/>
            <a:ext cx="1552128" cy="1004640"/>
          </a:xfrm>
          <a:prstGeom prst="rect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Adoptie gebieden, bakken etc.</a:t>
            </a:r>
            <a:endParaRPr lang="nl-NL" dirty="0"/>
          </a:p>
        </p:txBody>
      </p:sp>
      <p:sp>
        <p:nvSpPr>
          <p:cNvPr id="27" name="Rechthoek 26"/>
          <p:cNvSpPr/>
          <p:nvPr/>
        </p:nvSpPr>
        <p:spPr>
          <a:xfrm>
            <a:off x="3635897" y="4967805"/>
            <a:ext cx="2080862" cy="837458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Betrokken met omgeving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76587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Afbeelding 5" descr="Powerpoint NLS back1-0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50423"/>
            <a:ext cx="9169660" cy="7049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Afbeelding 4" descr="NLS-Translogo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68344" y="5681560"/>
            <a:ext cx="1274763" cy="90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508520" y="125760"/>
            <a:ext cx="8229600" cy="11430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2"/>
                </a:solidFill>
                <a:ea typeface="ＭＳ Ｐゴシック" charset="-128"/>
              </a:rPr>
              <a:t>Ingediende</a:t>
            </a:r>
            <a:r>
              <a:rPr lang="en-US" b="1" dirty="0" smtClean="0">
                <a:solidFill>
                  <a:schemeClr val="tx2"/>
                </a:solidFill>
                <a:ea typeface="ＭＳ Ｐゴシック" charset="-128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ea typeface="ＭＳ Ｐゴシック" charset="-128"/>
              </a:rPr>
              <a:t>plannen</a:t>
            </a:r>
            <a:endParaRPr lang="nl-NL" sz="3600" dirty="0" smtClean="0">
              <a:solidFill>
                <a:schemeClr val="tx2"/>
              </a:solidFill>
              <a:ea typeface="ＭＳ Ｐゴシック" charset="-128"/>
            </a:endParaRPr>
          </a:p>
        </p:txBody>
      </p:sp>
      <p:pic>
        <p:nvPicPr>
          <p:cNvPr id="8" name="Afbeelding 7" descr="SVS logo groot bove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12" y="5805264"/>
            <a:ext cx="1297250" cy="768580"/>
          </a:xfrm>
          <a:prstGeom prst="rect">
            <a:avLst/>
          </a:prstGeom>
        </p:spPr>
      </p:pic>
      <p:graphicFrame>
        <p:nvGraphicFramePr>
          <p:cNvPr id="11" name="Grafiek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3683344"/>
              </p:ext>
            </p:extLst>
          </p:nvPr>
        </p:nvGraphicFramePr>
        <p:xfrm>
          <a:off x="1549457" y="1412776"/>
          <a:ext cx="6134100" cy="3652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2808357"/>
              </p:ext>
            </p:extLst>
          </p:nvPr>
        </p:nvGraphicFramePr>
        <p:xfrm>
          <a:off x="2768860" y="5233764"/>
          <a:ext cx="1828800" cy="5715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light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medium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828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Afbeelding 5" descr="Powerpoint NLS back1-0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660" y="-171400"/>
            <a:ext cx="9144000" cy="70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Afbeelding 4" descr="NLS-Translogo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68344" y="5681560"/>
            <a:ext cx="1274763" cy="90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508520" y="125760"/>
            <a:ext cx="8229600" cy="11430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2"/>
                </a:solidFill>
                <a:ea typeface="ＭＳ Ｐゴシック" charset="-128"/>
              </a:rPr>
              <a:t>Hoofdgedachte</a:t>
            </a:r>
            <a:r>
              <a:rPr lang="en-US" b="1" dirty="0" smtClean="0">
                <a:solidFill>
                  <a:schemeClr val="tx2"/>
                </a:solidFill>
                <a:ea typeface="ＭＳ Ｐゴシック" charset="-128"/>
              </a:rPr>
              <a:t> extra </a:t>
            </a:r>
            <a:r>
              <a:rPr lang="en-US" b="1" dirty="0" err="1" smtClean="0">
                <a:solidFill>
                  <a:schemeClr val="tx2"/>
                </a:solidFill>
                <a:ea typeface="ＭＳ Ｐゴシック" charset="-128"/>
              </a:rPr>
              <a:t>aanpak</a:t>
            </a:r>
            <a:endParaRPr lang="nl-NL" sz="3600" dirty="0" smtClean="0">
              <a:solidFill>
                <a:schemeClr val="tx2"/>
              </a:solidFill>
              <a:ea typeface="ＭＳ Ｐゴシック" charset="-128"/>
            </a:endParaRPr>
          </a:p>
        </p:txBody>
      </p:sp>
      <p:pic>
        <p:nvPicPr>
          <p:cNvPr id="8" name="Afbeelding 7" descr="SVS logo groot bove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12" y="5805264"/>
            <a:ext cx="1297250" cy="768580"/>
          </a:xfrm>
          <a:prstGeom prst="rect">
            <a:avLst/>
          </a:prstGeom>
        </p:spPr>
      </p:pic>
      <p:sp>
        <p:nvSpPr>
          <p:cNvPr id="10" name="Rechthoek 9"/>
          <p:cNvSpPr/>
          <p:nvPr/>
        </p:nvSpPr>
        <p:spPr>
          <a:xfrm>
            <a:off x="457200" y="1484784"/>
            <a:ext cx="8280920" cy="30654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nl-NL" sz="2800" dirty="0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Investeer in:</a:t>
            </a:r>
          </a:p>
          <a:p>
            <a:pPr marL="457200" lvl="0" indent="-4572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nl-NL" sz="2800" dirty="0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Preventie van zwerfafval: </a:t>
            </a:r>
          </a:p>
          <a:p>
            <a:pPr marL="914400" lvl="1" indent="-4572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Courier New" pitchFamily="49" charset="0"/>
              <a:buChar char="o"/>
              <a:defRPr/>
            </a:pPr>
            <a:r>
              <a:rPr lang="nl-NL" sz="2000" dirty="0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mensen/bedrijven  gooien minder op straat, er verwaait minder </a:t>
            </a:r>
            <a:r>
              <a:rPr lang="en-US" sz="2000" dirty="0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etc.</a:t>
            </a:r>
          </a:p>
          <a:p>
            <a:pPr marL="457200" indent="-4572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800" dirty="0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Slimmer </a:t>
            </a:r>
            <a:r>
              <a:rPr lang="nl-NL" sz="2800" dirty="0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beheer: </a:t>
            </a:r>
          </a:p>
          <a:p>
            <a:pPr marL="914400" lvl="1" indent="-4572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Courier New" pitchFamily="49" charset="0"/>
              <a:buChar char="o"/>
              <a:defRPr/>
            </a:pPr>
            <a:r>
              <a:rPr lang="nl-NL" sz="2000" dirty="0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Door het beheer/het schoonmaken anders te organiseren kan op termijn goedkoper de zelfde kwaliteit worden gehaald of voor het zelfde geld meer kwaliteit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nl-NL" sz="2400" dirty="0" smtClean="0">
              <a:latin typeface="+mn-lt"/>
              <a:ea typeface="ＭＳ Ｐゴシック" pitchFamily="-104" charset="-128"/>
              <a:cs typeface="ＭＳ Ｐゴシック" pitchFamily="-10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473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Afbeelding 5" descr="Powerpoint NLS back1-0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7310" y="0"/>
            <a:ext cx="9144000" cy="70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Afbeelding 4" descr="NLS-Translogo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68344" y="5681560"/>
            <a:ext cx="1274763" cy="90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Afbeelding 7" descr="SVS logo groot bove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504" y="5882612"/>
            <a:ext cx="1297250" cy="768580"/>
          </a:xfrm>
          <a:prstGeom prst="rect">
            <a:avLst/>
          </a:prstGeom>
        </p:spPr>
      </p:pic>
      <p:sp>
        <p:nvSpPr>
          <p:cNvPr id="3" name="Rechthoek 2"/>
          <p:cNvSpPr/>
          <p:nvPr/>
        </p:nvSpPr>
        <p:spPr>
          <a:xfrm>
            <a:off x="2538466" y="1556792"/>
            <a:ext cx="2016224" cy="10081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Beheer</a:t>
            </a:r>
            <a:endParaRPr lang="nl-NL" dirty="0"/>
          </a:p>
        </p:txBody>
      </p:sp>
      <p:sp>
        <p:nvSpPr>
          <p:cNvPr id="9" name="Rechthoek 8"/>
          <p:cNvSpPr/>
          <p:nvPr/>
        </p:nvSpPr>
        <p:spPr>
          <a:xfrm>
            <a:off x="237487" y="1556792"/>
            <a:ext cx="2016224" cy="10081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Communicatie</a:t>
            </a:r>
            <a:endParaRPr lang="nl-NL" dirty="0"/>
          </a:p>
        </p:txBody>
      </p:sp>
      <p:sp>
        <p:nvSpPr>
          <p:cNvPr id="4" name="Ovaal 3"/>
          <p:cNvSpPr/>
          <p:nvPr/>
        </p:nvSpPr>
        <p:spPr>
          <a:xfrm>
            <a:off x="894858" y="3731231"/>
            <a:ext cx="3096344" cy="99391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gedragsbeïnvloeding</a:t>
            </a:r>
            <a:endParaRPr lang="nl-NL" dirty="0"/>
          </a:p>
        </p:txBody>
      </p:sp>
      <p:sp>
        <p:nvSpPr>
          <p:cNvPr id="5" name="PIJL-OMLAAG 4"/>
          <p:cNvSpPr/>
          <p:nvPr/>
        </p:nvSpPr>
        <p:spPr>
          <a:xfrm>
            <a:off x="2198101" y="2939143"/>
            <a:ext cx="480459" cy="79208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10" name="Rechte verbindingslijn 9"/>
          <p:cNvCxnSpPr/>
          <p:nvPr/>
        </p:nvCxnSpPr>
        <p:spPr>
          <a:xfrm>
            <a:off x="1557920" y="2580421"/>
            <a:ext cx="755172" cy="37423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11"/>
          <p:cNvCxnSpPr/>
          <p:nvPr/>
        </p:nvCxnSpPr>
        <p:spPr>
          <a:xfrm flipH="1">
            <a:off x="2538466" y="2564904"/>
            <a:ext cx="720080" cy="37423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Ovaal 14"/>
          <p:cNvSpPr/>
          <p:nvPr/>
        </p:nvSpPr>
        <p:spPr>
          <a:xfrm>
            <a:off x="1038874" y="5123554"/>
            <a:ext cx="2952328" cy="75371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Kennis en houding</a:t>
            </a:r>
            <a:endParaRPr lang="nl-NL" dirty="0"/>
          </a:p>
        </p:txBody>
      </p:sp>
      <p:cxnSp>
        <p:nvCxnSpPr>
          <p:cNvPr id="17" name="Rechte verbindingslijn 16"/>
          <p:cNvCxnSpPr/>
          <p:nvPr/>
        </p:nvCxnSpPr>
        <p:spPr>
          <a:xfrm>
            <a:off x="7524328" y="4437112"/>
            <a:ext cx="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echte verbindingslijn met pijl 18"/>
          <p:cNvCxnSpPr>
            <a:stCxn id="15" idx="0"/>
          </p:cNvCxnSpPr>
          <p:nvPr/>
        </p:nvCxnSpPr>
        <p:spPr>
          <a:xfrm flipV="1">
            <a:off x="2515038" y="4725144"/>
            <a:ext cx="0" cy="3984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PIJL-OMLAAG 21"/>
          <p:cNvSpPr/>
          <p:nvPr/>
        </p:nvSpPr>
        <p:spPr>
          <a:xfrm>
            <a:off x="2118994" y="4725144"/>
            <a:ext cx="319335" cy="39841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Afgeronde rechthoek 5"/>
          <p:cNvSpPr/>
          <p:nvPr/>
        </p:nvSpPr>
        <p:spPr>
          <a:xfrm>
            <a:off x="5220072" y="2420888"/>
            <a:ext cx="3085653" cy="270266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Een schonere omgeving</a:t>
            </a:r>
            <a:endParaRPr lang="nl-NL" dirty="0"/>
          </a:p>
        </p:txBody>
      </p:sp>
      <p:sp>
        <p:nvSpPr>
          <p:cNvPr id="11" name="PIJL-RECHTS 10"/>
          <p:cNvSpPr/>
          <p:nvPr/>
        </p:nvSpPr>
        <p:spPr>
          <a:xfrm>
            <a:off x="3991202" y="3892623"/>
            <a:ext cx="1254611" cy="51115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PIJL-RECHTS 15"/>
          <p:cNvSpPr/>
          <p:nvPr/>
        </p:nvSpPr>
        <p:spPr>
          <a:xfrm rot="1782171">
            <a:off x="4197881" y="2754479"/>
            <a:ext cx="1087753" cy="39869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947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Afbeelding 5" descr="Powerpoint NLS back1-0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Afbeelding 4" descr="NLS-Translogo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68344" y="5681560"/>
            <a:ext cx="1274763" cy="90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508520" y="125760"/>
            <a:ext cx="8229600" cy="1143000"/>
          </a:xfrm>
        </p:spPr>
        <p:txBody>
          <a:bodyPr/>
          <a:lstStyle/>
          <a:p>
            <a:r>
              <a:rPr lang="nl-NL" b="1" dirty="0" smtClean="0">
                <a:solidFill>
                  <a:schemeClr val="tx2"/>
                </a:solidFill>
                <a:ea typeface="ＭＳ Ｐゴシック" charset="-128"/>
              </a:rPr>
              <a:t>Zijdelingse zwerfafvalaanpak</a:t>
            </a:r>
            <a:endParaRPr lang="nl-NL" sz="3600" dirty="0" smtClean="0">
              <a:solidFill>
                <a:schemeClr val="tx2"/>
              </a:solidFill>
              <a:ea typeface="ＭＳ Ｐゴシック" charset="-128"/>
            </a:endParaRPr>
          </a:p>
        </p:txBody>
      </p:sp>
      <p:pic>
        <p:nvPicPr>
          <p:cNvPr id="8" name="Afbeelding 7" descr="SVS logo groot bove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12" y="5805264"/>
            <a:ext cx="1297250" cy="768580"/>
          </a:xfrm>
          <a:prstGeom prst="rect">
            <a:avLst/>
          </a:prstGeom>
        </p:spPr>
      </p:pic>
      <p:sp>
        <p:nvSpPr>
          <p:cNvPr id="10" name="Rechthoek 9"/>
          <p:cNvSpPr/>
          <p:nvPr/>
        </p:nvSpPr>
        <p:spPr>
          <a:xfrm>
            <a:off x="457200" y="1844824"/>
            <a:ext cx="8280920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nl-NL" sz="2800" dirty="0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(Gescheiden) inzameling zoals: </a:t>
            </a:r>
          </a:p>
          <a:p>
            <a:pPr marL="457200" indent="-4572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nl-NL" sz="2800" dirty="0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Naar minicontainers voor </a:t>
            </a:r>
            <a:r>
              <a:rPr lang="nl-NL" sz="2800" dirty="0" err="1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opk</a:t>
            </a:r>
            <a:r>
              <a:rPr lang="nl-NL" sz="2800" dirty="0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 (</a:t>
            </a:r>
            <a:r>
              <a:rPr lang="nl-NL" sz="2800" dirty="0" err="1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ipv</a:t>
            </a:r>
            <a:r>
              <a:rPr lang="nl-NL" sz="2800" dirty="0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 losse colli)</a:t>
            </a:r>
          </a:p>
          <a:p>
            <a:pPr marL="457200" lvl="0" indent="-4572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nl-NL" sz="2800" dirty="0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Houders voor plastic zakken</a:t>
            </a:r>
          </a:p>
          <a:p>
            <a:pPr marL="457200" lvl="0" indent="-4572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nl-NL" sz="2800" dirty="0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Etc.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nl-NL" sz="2800" dirty="0">
                <a:ea typeface="ＭＳ Ｐゴシック" pitchFamily="-104" charset="-128"/>
                <a:cs typeface="ＭＳ Ｐゴシック" pitchFamily="-104" charset="-128"/>
              </a:rPr>
              <a:t>Vuistregel 10</a:t>
            </a:r>
            <a:r>
              <a:rPr lang="nl-NL" sz="2800" dirty="0" smtClean="0">
                <a:ea typeface="ＭＳ Ｐゴシック" pitchFamily="-104" charset="-128"/>
                <a:cs typeface="ＭＳ Ｐゴシック" pitchFamily="-104" charset="-128"/>
              </a:rPr>
              <a:t>% van investering/exploitatie</a:t>
            </a:r>
            <a:endParaRPr lang="nl-NL" sz="2800" dirty="0">
              <a:ea typeface="ＭＳ Ｐゴシック" pitchFamily="-104" charset="-128"/>
              <a:cs typeface="ＭＳ Ｐゴシック" pitchFamily="-104" charset="-128"/>
            </a:endParaRPr>
          </a:p>
          <a:p>
            <a:pPr lvl="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nl-NL" sz="2800" dirty="0" smtClean="0">
              <a:latin typeface="+mn-lt"/>
              <a:ea typeface="ＭＳ Ｐゴシック" pitchFamily="-104" charset="-128"/>
              <a:cs typeface="ＭＳ Ｐゴシック" pitchFamily="-104" charset="-128"/>
            </a:endParaRPr>
          </a:p>
          <a:p>
            <a:pPr lvl="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nl-NL" sz="2800" dirty="0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Overig, zoals integraal beheer:</a:t>
            </a:r>
          </a:p>
          <a:p>
            <a:pPr marL="457200" lvl="0" indent="-4572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nl-NL" sz="2800" dirty="0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Naar rato zwerfafval belang</a:t>
            </a:r>
          </a:p>
          <a:p>
            <a:pPr marL="457200" lvl="0" indent="-4572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endParaRPr lang="nl-NL" sz="2800" dirty="0" smtClean="0">
              <a:latin typeface="+mn-lt"/>
              <a:ea typeface="ＭＳ Ｐゴシック" pitchFamily="-104" charset="-128"/>
              <a:cs typeface="ＭＳ Ｐゴシック" pitchFamily="-104" charset="-128"/>
            </a:endParaRPr>
          </a:p>
          <a:p>
            <a:pPr lvl="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nl-NL" sz="2400" dirty="0">
              <a:latin typeface="+mn-lt"/>
              <a:ea typeface="ＭＳ Ｐゴシック" pitchFamily="-104" charset="-128"/>
              <a:cs typeface="ＭＳ Ｐゴシック" pitchFamily="-10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4203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Afbeelding 5" descr="Powerpoint NLS back1-0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4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Afbeelding 4" descr="NLS-Translogo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31125" y="5943600"/>
            <a:ext cx="1274763" cy="90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2"/>
                </a:solidFill>
                <a:ea typeface="ＭＳ Ｐゴシック" charset="-128"/>
              </a:rPr>
              <a:t>Niet</a:t>
            </a:r>
            <a:r>
              <a:rPr lang="en-US" b="1" dirty="0" smtClean="0">
                <a:solidFill>
                  <a:schemeClr val="tx2"/>
                </a:solidFill>
                <a:ea typeface="ＭＳ Ｐゴシック" charset="-128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ea typeface="ＭＳ Ｐゴシック" charset="-128"/>
              </a:rPr>
              <a:t>vergoeden</a:t>
            </a:r>
            <a:r>
              <a:rPr lang="en-US" b="1" dirty="0" smtClean="0">
                <a:solidFill>
                  <a:schemeClr val="tx2"/>
                </a:solidFill>
                <a:ea typeface="ＭＳ Ｐゴシック" charset="-128"/>
              </a:rPr>
              <a:t> </a:t>
            </a:r>
            <a:endParaRPr lang="nl-NL" sz="3600" dirty="0" smtClean="0">
              <a:solidFill>
                <a:schemeClr val="tx2"/>
              </a:solidFill>
              <a:ea typeface="ＭＳ Ｐゴシック" charset="-128"/>
            </a:endParaRPr>
          </a:p>
        </p:txBody>
      </p:sp>
      <p:pic>
        <p:nvPicPr>
          <p:cNvPr id="6" name="Afbeelding 5" descr="SVS logo groot bove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33" y="6106774"/>
            <a:ext cx="1297250" cy="768580"/>
          </a:xfrm>
          <a:prstGeom prst="rect">
            <a:avLst/>
          </a:prstGeom>
        </p:spPr>
      </p:pic>
      <p:sp>
        <p:nvSpPr>
          <p:cNvPr id="8" name="Rechthoek 7"/>
          <p:cNvSpPr/>
          <p:nvPr/>
        </p:nvSpPr>
        <p:spPr>
          <a:xfrm>
            <a:off x="322040" y="1988840"/>
            <a:ext cx="8820472" cy="3151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nl-NL" sz="2800" dirty="0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Niet conform de hoofdgedachte</a:t>
            </a:r>
          </a:p>
          <a:p>
            <a:pPr marL="457200" lvl="0" indent="-4572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nl-NL" sz="2800" dirty="0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Meer mensen inhuren om op te ruimen zonder dat geïnvesteerd wordt in slimmer werken </a:t>
            </a:r>
          </a:p>
          <a:p>
            <a:pPr marL="457200" lvl="0" indent="-4572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nl-NL" sz="2800" dirty="0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Geen zwerfafvalaanpak, zoals aanpak hondenpoep, graffiti. </a:t>
            </a:r>
          </a:p>
          <a:p>
            <a:pPr marL="457200" lvl="0" indent="-4572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•"/>
              <a:defRPr/>
            </a:pPr>
            <a:endParaRPr lang="nl-NL" sz="2800" dirty="0">
              <a:latin typeface="+mn-lt"/>
              <a:ea typeface="ＭＳ Ｐゴシック" pitchFamily="-104" charset="-128"/>
              <a:cs typeface="ＭＳ Ｐゴシック" pitchFamily="-104" charset="-128"/>
            </a:endParaRPr>
          </a:p>
          <a:p>
            <a:pPr lvl="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nl-NL" sz="2800" dirty="0" smtClean="0">
              <a:latin typeface="+mn-lt"/>
              <a:ea typeface="ＭＳ Ｐゴシック" pitchFamily="-104" charset="-128"/>
              <a:cs typeface="ＭＳ Ｐゴシック" pitchFamily="-10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833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Afbeelding 5" descr="Powerpoint NLS back1-0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4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Afbeelding 4" descr="NLS-Translogo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31125" y="5943600"/>
            <a:ext cx="1274763" cy="90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2"/>
                </a:solidFill>
                <a:ea typeface="ＭＳ Ｐゴシック" charset="-128"/>
              </a:rPr>
              <a:t>Verantwoording</a:t>
            </a:r>
            <a:r>
              <a:rPr lang="en-US" b="1" dirty="0" smtClean="0">
                <a:solidFill>
                  <a:schemeClr val="tx2"/>
                </a:solidFill>
                <a:ea typeface="ＭＳ Ｐゴシック" charset="-128"/>
              </a:rPr>
              <a:t> 2013</a:t>
            </a:r>
            <a:endParaRPr lang="nl-NL" sz="3600" dirty="0" smtClean="0">
              <a:solidFill>
                <a:schemeClr val="tx2"/>
              </a:solidFill>
              <a:ea typeface="ＭＳ Ｐゴシック" charset="-128"/>
            </a:endParaRPr>
          </a:p>
        </p:txBody>
      </p:sp>
      <p:pic>
        <p:nvPicPr>
          <p:cNvPr id="6" name="Afbeelding 5" descr="SVS logo groot bove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33" y="6106774"/>
            <a:ext cx="1297250" cy="768580"/>
          </a:xfrm>
          <a:prstGeom prst="rect">
            <a:avLst/>
          </a:prstGeom>
        </p:spPr>
      </p:pic>
      <p:sp>
        <p:nvSpPr>
          <p:cNvPr id="8" name="Rechthoek 7"/>
          <p:cNvSpPr/>
          <p:nvPr/>
        </p:nvSpPr>
        <p:spPr>
          <a:xfrm>
            <a:off x="322040" y="1988840"/>
            <a:ext cx="8820472" cy="142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ctr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nl-NL" sz="2800" dirty="0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Loopt mee met verantwoording 2014</a:t>
            </a:r>
          </a:p>
          <a:p>
            <a:pPr marL="457200" lvl="0" indent="-4572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•"/>
              <a:defRPr/>
            </a:pPr>
            <a:endParaRPr lang="nl-NL" sz="2800" dirty="0">
              <a:latin typeface="+mn-lt"/>
              <a:ea typeface="ＭＳ Ｐゴシック" pitchFamily="-104" charset="-128"/>
              <a:cs typeface="ＭＳ Ｐゴシック" pitchFamily="-104" charset="-128"/>
            </a:endParaRPr>
          </a:p>
          <a:p>
            <a:pPr lvl="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nl-NL" sz="2800" dirty="0" smtClean="0">
              <a:latin typeface="+mn-lt"/>
              <a:ea typeface="ＭＳ Ｐゴシック" pitchFamily="-104" charset="-128"/>
              <a:cs typeface="ＭＳ Ｐゴシック" pitchFamily="-10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0503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2267744" y="1797721"/>
            <a:ext cx="2189077" cy="14642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00" dirty="0" smtClean="0"/>
          </a:p>
          <a:p>
            <a:pPr algn="ctr"/>
            <a:r>
              <a:rPr lang="nl-NL" sz="1200" dirty="0" smtClean="0"/>
              <a:t>Nederland Schoon: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 smtClean="0"/>
              <a:t>Uitvoeringsorganisatie aanpak zwerfafval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 smtClean="0"/>
              <a:t>Inhoudelijke toetsing extra aanpak via 1,19/inwoner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 smtClean="0"/>
              <a:t>Kennisdeling van ervaringen uit extra aanpak</a:t>
            </a:r>
          </a:p>
          <a:p>
            <a:pPr algn="ctr"/>
            <a:endParaRPr lang="nl-NL" sz="1200" dirty="0"/>
          </a:p>
        </p:txBody>
      </p:sp>
      <p:sp>
        <p:nvSpPr>
          <p:cNvPr id="5" name="Rechthoek 4"/>
          <p:cNvSpPr/>
          <p:nvPr/>
        </p:nvSpPr>
        <p:spPr>
          <a:xfrm>
            <a:off x="5676040" y="135073"/>
            <a:ext cx="1784903" cy="612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 dirty="0" smtClean="0"/>
              <a:t>Afvalfonds</a:t>
            </a:r>
          </a:p>
          <a:p>
            <a:pPr algn="ctr"/>
            <a:endParaRPr lang="nl-NL" sz="1200" dirty="0"/>
          </a:p>
        </p:txBody>
      </p:sp>
      <p:sp>
        <p:nvSpPr>
          <p:cNvPr id="8" name="Rechthoek 7"/>
          <p:cNvSpPr/>
          <p:nvPr/>
        </p:nvSpPr>
        <p:spPr>
          <a:xfrm>
            <a:off x="4644296" y="1787680"/>
            <a:ext cx="2129071" cy="146423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1200" dirty="0" smtClean="0"/>
              <a:t>Gemeente Schoon: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 smtClean="0"/>
              <a:t>Kenniscentrum voor gemeenten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 smtClean="0"/>
              <a:t>Financiering uit vrijwillige bijdrage gemeenten uit 1,19/ /inwoner</a:t>
            </a:r>
            <a:endParaRPr lang="nl-NL" sz="1200" dirty="0"/>
          </a:p>
        </p:txBody>
      </p:sp>
      <p:sp>
        <p:nvSpPr>
          <p:cNvPr id="10" name="Ovaal 9"/>
          <p:cNvSpPr/>
          <p:nvPr/>
        </p:nvSpPr>
        <p:spPr>
          <a:xfrm>
            <a:off x="3690290" y="3485877"/>
            <a:ext cx="3220010" cy="50405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00" dirty="0" smtClean="0"/>
          </a:p>
          <a:p>
            <a:pPr algn="ctr"/>
            <a:endParaRPr lang="nl-NL" sz="1200" dirty="0"/>
          </a:p>
          <a:p>
            <a:pPr algn="ctr"/>
            <a:r>
              <a:rPr lang="nl-NL" sz="1200" dirty="0" smtClean="0"/>
              <a:t>Gebundelde kennis zwerfafval</a:t>
            </a:r>
          </a:p>
          <a:p>
            <a:pPr algn="ctr"/>
            <a:r>
              <a:rPr lang="nl-NL" sz="1200" dirty="0" smtClean="0">
                <a:hlinkClick r:id="rId2"/>
              </a:rPr>
              <a:t>www.kennniswijzerzwerfafval.nl</a:t>
            </a:r>
            <a:endParaRPr lang="nl-NL" sz="1200" dirty="0" smtClean="0"/>
          </a:p>
          <a:p>
            <a:pPr algn="ctr"/>
            <a:endParaRPr lang="nl-NL" sz="1200" dirty="0" smtClean="0"/>
          </a:p>
          <a:p>
            <a:pPr algn="ctr"/>
            <a:endParaRPr lang="nl-NL" sz="1200" dirty="0"/>
          </a:p>
        </p:txBody>
      </p:sp>
      <p:sp>
        <p:nvSpPr>
          <p:cNvPr id="11" name="Ovaal 10"/>
          <p:cNvSpPr/>
          <p:nvPr/>
        </p:nvSpPr>
        <p:spPr>
          <a:xfrm>
            <a:off x="1673373" y="441107"/>
            <a:ext cx="3377817" cy="432048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1200" dirty="0" smtClean="0"/>
              <a:t>Raamovereenkomst: onderdeel zwerfafval</a:t>
            </a:r>
            <a:endParaRPr lang="nl-NL" sz="1200" dirty="0"/>
          </a:p>
        </p:txBody>
      </p:sp>
      <p:sp>
        <p:nvSpPr>
          <p:cNvPr id="12" name="Afgeronde rechthoek 11"/>
          <p:cNvSpPr/>
          <p:nvPr/>
        </p:nvSpPr>
        <p:spPr>
          <a:xfrm>
            <a:off x="3132417" y="4509120"/>
            <a:ext cx="3023759" cy="86409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1200" dirty="0" smtClean="0"/>
              <a:t>gemeenten</a:t>
            </a:r>
            <a:endParaRPr lang="nl-NL" sz="1200" dirty="0"/>
          </a:p>
        </p:txBody>
      </p:sp>
      <p:sp>
        <p:nvSpPr>
          <p:cNvPr id="14" name="Afgeronde rechthoek 13"/>
          <p:cNvSpPr/>
          <p:nvPr/>
        </p:nvSpPr>
        <p:spPr>
          <a:xfrm>
            <a:off x="332759" y="4509120"/>
            <a:ext cx="1407664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 dirty="0" smtClean="0"/>
              <a:t>derden</a:t>
            </a:r>
            <a:endParaRPr lang="nl-NL" sz="1200" dirty="0"/>
          </a:p>
        </p:txBody>
      </p:sp>
      <p:sp>
        <p:nvSpPr>
          <p:cNvPr id="15" name="Ovaal 14"/>
          <p:cNvSpPr/>
          <p:nvPr/>
        </p:nvSpPr>
        <p:spPr>
          <a:xfrm>
            <a:off x="100488" y="2188021"/>
            <a:ext cx="1872208" cy="683637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1200" dirty="0" smtClean="0"/>
              <a:t>20 </a:t>
            </a:r>
            <a:r>
              <a:rPr lang="nl-NL" sz="1200" dirty="0" err="1" smtClean="0"/>
              <a:t>mln</a:t>
            </a:r>
            <a:r>
              <a:rPr lang="nl-NL" sz="1200" dirty="0" smtClean="0"/>
              <a:t> voor gemeenten</a:t>
            </a:r>
            <a:endParaRPr lang="nl-NL" sz="1200" dirty="0"/>
          </a:p>
        </p:txBody>
      </p:sp>
      <p:cxnSp>
        <p:nvCxnSpPr>
          <p:cNvPr id="28" name="Gekromde verbindingslijn 27"/>
          <p:cNvCxnSpPr>
            <a:stCxn id="11" idx="2"/>
            <a:endCxn id="15" idx="0"/>
          </p:cNvCxnSpPr>
          <p:nvPr/>
        </p:nvCxnSpPr>
        <p:spPr>
          <a:xfrm rot="10800000" flipV="1">
            <a:off x="1036593" y="657131"/>
            <a:ext cx="636781" cy="1530890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kromde verbindingslijn 29"/>
          <p:cNvCxnSpPr>
            <a:stCxn id="15" idx="4"/>
            <a:endCxn id="12" idx="1"/>
          </p:cNvCxnSpPr>
          <p:nvPr/>
        </p:nvCxnSpPr>
        <p:spPr>
          <a:xfrm rot="16200000" flipH="1">
            <a:off x="1049749" y="2858500"/>
            <a:ext cx="2069510" cy="2095825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al 30"/>
          <p:cNvSpPr/>
          <p:nvPr/>
        </p:nvSpPr>
        <p:spPr>
          <a:xfrm>
            <a:off x="1538755" y="5877272"/>
            <a:ext cx="6345613" cy="64807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1200" dirty="0" smtClean="0"/>
              <a:t>Aandachtspunt kennisdeling voor gemeenten die niet de vrijwillige bijdrage aan Gemeenteschoon betalen</a:t>
            </a:r>
            <a:endParaRPr lang="nl-NL" sz="1200" dirty="0"/>
          </a:p>
        </p:txBody>
      </p:sp>
      <p:sp>
        <p:nvSpPr>
          <p:cNvPr id="18" name="Rechthoek 17"/>
          <p:cNvSpPr/>
          <p:nvPr/>
        </p:nvSpPr>
        <p:spPr>
          <a:xfrm>
            <a:off x="6910300" y="1797721"/>
            <a:ext cx="2129071" cy="146423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1200" dirty="0" smtClean="0"/>
          </a:p>
          <a:p>
            <a:pPr algn="ctr"/>
            <a:r>
              <a:rPr lang="nl-NL" sz="1200" dirty="0" smtClean="0"/>
              <a:t>NVRD: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 smtClean="0"/>
              <a:t>Vereniging voor beheer en uitvoering reiniging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 smtClean="0"/>
              <a:t>Kenniscentrum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 smtClean="0"/>
              <a:t>Leden belangen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 smtClean="0"/>
              <a:t>Binnen beheer ook aandacht voor zwerfafval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nl-NL" sz="1200" dirty="0" smtClean="0"/>
          </a:p>
        </p:txBody>
      </p:sp>
      <p:sp>
        <p:nvSpPr>
          <p:cNvPr id="13" name="Afgeronde rechthoek 12"/>
          <p:cNvSpPr/>
          <p:nvPr/>
        </p:nvSpPr>
        <p:spPr>
          <a:xfrm>
            <a:off x="7524328" y="3573016"/>
            <a:ext cx="1368152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 dirty="0" smtClean="0"/>
              <a:t>Andere kenniscentra, zoals CROW </a:t>
            </a:r>
            <a:endParaRPr lang="nl-NL" sz="1200" dirty="0"/>
          </a:p>
        </p:txBody>
      </p:sp>
      <p:sp>
        <p:nvSpPr>
          <p:cNvPr id="20" name="Afgeronde rechthoek 19"/>
          <p:cNvSpPr/>
          <p:nvPr/>
        </p:nvSpPr>
        <p:spPr>
          <a:xfrm>
            <a:off x="6444209" y="4509120"/>
            <a:ext cx="2232248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 dirty="0" smtClean="0"/>
              <a:t>Regionale organisaties voor dienstverlening gemeenten: </a:t>
            </a:r>
            <a:r>
              <a:rPr lang="nl-NL" sz="1200" dirty="0" err="1" smtClean="0"/>
              <a:t>Rova</a:t>
            </a:r>
            <a:r>
              <a:rPr lang="nl-NL" sz="1200" dirty="0" smtClean="0"/>
              <a:t>, </a:t>
            </a:r>
            <a:r>
              <a:rPr lang="nl-NL" sz="1200" dirty="0" err="1" smtClean="0"/>
              <a:t>Irado</a:t>
            </a:r>
            <a:r>
              <a:rPr lang="nl-NL" sz="1200" dirty="0" smtClean="0"/>
              <a:t>, </a:t>
            </a:r>
            <a:r>
              <a:rPr lang="nl-NL" sz="1200" dirty="0" err="1" smtClean="0"/>
              <a:t>etc</a:t>
            </a:r>
            <a:endParaRPr lang="nl-NL" sz="1200" dirty="0"/>
          </a:p>
        </p:txBody>
      </p:sp>
      <p:sp>
        <p:nvSpPr>
          <p:cNvPr id="21" name="Afgeronde rechthoek 20"/>
          <p:cNvSpPr/>
          <p:nvPr/>
        </p:nvSpPr>
        <p:spPr>
          <a:xfrm>
            <a:off x="1835696" y="3485877"/>
            <a:ext cx="1368152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 dirty="0" smtClean="0"/>
              <a:t>Adviesbureaus, leveranciers </a:t>
            </a:r>
            <a:r>
              <a:rPr lang="nl-NL" sz="1200" dirty="0" err="1" smtClean="0"/>
              <a:t>ea</a:t>
            </a:r>
            <a:endParaRPr lang="nl-NL" sz="1200" dirty="0"/>
          </a:p>
        </p:txBody>
      </p:sp>
      <p:sp>
        <p:nvSpPr>
          <p:cNvPr id="19" name="Rechthoek 18"/>
          <p:cNvSpPr/>
          <p:nvPr/>
        </p:nvSpPr>
        <p:spPr>
          <a:xfrm>
            <a:off x="5676039" y="873155"/>
            <a:ext cx="1784903" cy="83331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nl-NL" sz="1200" dirty="0" smtClean="0"/>
          </a:p>
          <a:p>
            <a:pPr algn="ctr"/>
            <a:r>
              <a:rPr lang="nl-NL" sz="1200" dirty="0" err="1" smtClean="0"/>
              <a:t>Nedvang</a:t>
            </a:r>
            <a:endParaRPr lang="nl-NL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 err="1" smtClean="0"/>
              <a:t>Wastetool</a:t>
            </a:r>
            <a:endParaRPr lang="nl-NL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/>
              <a:t>Uitbetalingen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 smtClean="0"/>
              <a:t>Auditing</a:t>
            </a:r>
            <a:endParaRPr lang="nl-NL" sz="1200" dirty="0"/>
          </a:p>
          <a:p>
            <a:pPr algn="ctr"/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1738732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Afbeelding 5" descr="Powerpoint NLS back1-0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233" y="0"/>
            <a:ext cx="9144000" cy="684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Afbeelding 4" descr="NLS-Translogo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31125" y="5943600"/>
            <a:ext cx="1274763" cy="90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2"/>
                </a:solidFill>
                <a:ea typeface="ＭＳ Ｐゴシック" charset="-128"/>
              </a:rPr>
              <a:t>Kennisuitwisseling</a:t>
            </a:r>
            <a:endParaRPr lang="nl-NL" sz="3600" dirty="0" smtClean="0">
              <a:solidFill>
                <a:schemeClr val="tx2"/>
              </a:solidFill>
              <a:ea typeface="ＭＳ Ｐゴシック" charset="-128"/>
            </a:endParaRPr>
          </a:p>
        </p:txBody>
      </p:sp>
      <p:pic>
        <p:nvPicPr>
          <p:cNvPr id="6" name="Afbeelding 5" descr="SVS logo groot bove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33" y="6106774"/>
            <a:ext cx="1297250" cy="768580"/>
          </a:xfrm>
          <a:prstGeom prst="rect">
            <a:avLst/>
          </a:prstGeom>
        </p:spPr>
      </p:pic>
      <p:sp>
        <p:nvSpPr>
          <p:cNvPr id="8" name="Rechthoek 7"/>
          <p:cNvSpPr/>
          <p:nvPr/>
        </p:nvSpPr>
        <p:spPr>
          <a:xfrm>
            <a:off x="345502" y="1700808"/>
            <a:ext cx="8820472" cy="2960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nl-NL" sz="2800" dirty="0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Benut beschikbare kennis</a:t>
            </a:r>
          </a:p>
          <a:p>
            <a:pPr marL="457200" lvl="0" indent="-4572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nl-NL" sz="2800" dirty="0">
                <a:latin typeface="+mn-lt"/>
                <a:ea typeface="ＭＳ Ｐゴシック" pitchFamily="-104" charset="-128"/>
                <a:cs typeface="ＭＳ Ｐゴシック" pitchFamily="-104" charset="-128"/>
              </a:rPr>
              <a:t>Nederland </a:t>
            </a:r>
            <a:r>
              <a:rPr lang="nl-NL" sz="2800" dirty="0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Schoon, </a:t>
            </a:r>
            <a:r>
              <a:rPr lang="nl-NL" sz="2800" dirty="0" err="1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GemeenteSchoon</a:t>
            </a:r>
            <a:r>
              <a:rPr lang="nl-NL" sz="2800" dirty="0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 en </a:t>
            </a:r>
            <a:r>
              <a:rPr lang="nl-NL" sz="2800" dirty="0">
                <a:latin typeface="+mn-lt"/>
                <a:ea typeface="ＭＳ Ｐゴシック" pitchFamily="-104" charset="-128"/>
                <a:cs typeface="ＭＳ Ｐゴシック" pitchFamily="-104" charset="-128"/>
              </a:rPr>
              <a:t>NVRD </a:t>
            </a:r>
            <a:r>
              <a:rPr lang="nl-NL" sz="2800" dirty="0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stimuleren kennisuitwisseling </a:t>
            </a:r>
            <a:r>
              <a:rPr lang="nl-NL" sz="2800" dirty="0" err="1" smtClean="0">
                <a:solidFill>
                  <a:srgbClr val="92D050"/>
                </a:solidFill>
                <a:latin typeface="+mn-lt"/>
                <a:ea typeface="ＭＳ Ｐゴシック" pitchFamily="-104" charset="-128"/>
                <a:cs typeface="ＭＳ Ｐゴシック" pitchFamily="-104" charset="-128"/>
              </a:rPr>
              <a:t>ism</a:t>
            </a:r>
            <a:r>
              <a:rPr lang="nl-NL" sz="2800" dirty="0" smtClean="0">
                <a:solidFill>
                  <a:srgbClr val="92D050"/>
                </a:solidFill>
                <a:latin typeface="+mn-lt"/>
                <a:ea typeface="ＭＳ Ｐゴシック" pitchFamily="-104" charset="-128"/>
                <a:cs typeface="ＭＳ Ｐゴシック" pitchFamily="-104" charset="-128"/>
              </a:rPr>
              <a:t> ………………………………</a:t>
            </a:r>
          </a:p>
          <a:p>
            <a:pPr marL="914400" lvl="1" indent="-4572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nl-NL" sz="2400" dirty="0" err="1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Enquetes</a:t>
            </a:r>
            <a:r>
              <a:rPr lang="nl-NL" sz="2400" dirty="0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/bijeenkomsten/</a:t>
            </a:r>
            <a:r>
              <a:rPr lang="nl-NL" sz="2400" dirty="0" err="1" smtClean="0">
                <a:solidFill>
                  <a:srgbClr val="92D050"/>
                </a:solidFill>
                <a:latin typeface="+mn-lt"/>
                <a:ea typeface="ＭＳ Ｐゴシック" pitchFamily="-104" charset="-128"/>
                <a:cs typeface="ＭＳ Ｐゴシック" pitchFamily="-104" charset="-128"/>
              </a:rPr>
              <a:t>xxxxx</a:t>
            </a:r>
            <a:endParaRPr lang="nl-NL" sz="2400" dirty="0" smtClean="0">
              <a:solidFill>
                <a:srgbClr val="92D050"/>
              </a:solidFill>
              <a:latin typeface="+mn-lt"/>
              <a:ea typeface="ＭＳ Ｐゴシック" pitchFamily="-104" charset="-128"/>
              <a:cs typeface="ＭＳ Ｐゴシック" pitchFamily="-104" charset="-128"/>
            </a:endParaRPr>
          </a:p>
          <a:p>
            <a:pPr marL="914400" lvl="1" indent="-4572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nl-NL" sz="2400" dirty="0" smtClean="0">
                <a:latin typeface="+mn-lt"/>
                <a:ea typeface="ＭＳ Ｐゴシック" pitchFamily="-104" charset="-128"/>
                <a:cs typeface="ＭＳ Ｐゴシック" pitchFamily="-104" charset="-128"/>
                <a:hlinkClick r:id="rId5"/>
              </a:rPr>
              <a:t>www.kenniswijzerzwerfafval.nl</a:t>
            </a:r>
            <a:r>
              <a:rPr lang="nl-NL" sz="2400" dirty="0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 van </a:t>
            </a:r>
            <a:r>
              <a:rPr lang="nl-NL" sz="2400" dirty="0">
                <a:latin typeface="+mn-lt"/>
                <a:ea typeface="ＭＳ Ｐゴシック" pitchFamily="-104" charset="-128"/>
                <a:cs typeface="ＭＳ Ｐゴシック" pitchFamily="-104" charset="-128"/>
              </a:rPr>
              <a:t>Nederland Schoon en Gemeente </a:t>
            </a:r>
            <a:r>
              <a:rPr lang="nl-NL" sz="2400" dirty="0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Schoon</a:t>
            </a:r>
            <a:endParaRPr lang="nl-NL" sz="2400" dirty="0">
              <a:latin typeface="+mn-lt"/>
              <a:ea typeface="ＭＳ Ｐゴシック" pitchFamily="-104" charset="-128"/>
              <a:cs typeface="ＭＳ Ｐゴシック" pitchFamily="-104" charset="-128"/>
            </a:endParaRPr>
          </a:p>
          <a:p>
            <a:pPr marL="457200" lvl="0" indent="-4572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nl-NL" sz="2800" dirty="0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Bellen </a:t>
            </a:r>
            <a:r>
              <a:rPr lang="nl-NL" sz="2800" dirty="0">
                <a:latin typeface="+mn-lt"/>
                <a:ea typeface="ＭＳ Ｐゴシック" pitchFamily="-104" charset="-128"/>
                <a:cs typeface="ＭＳ Ｐゴシック" pitchFamily="-104" charset="-128"/>
              </a:rPr>
              <a:t>met Gemeente </a:t>
            </a:r>
            <a:r>
              <a:rPr lang="nl-NL" sz="2800" dirty="0" smtClean="0">
                <a:latin typeface="+mn-lt"/>
                <a:ea typeface="ＭＳ Ｐゴシック" pitchFamily="-104" charset="-128"/>
                <a:cs typeface="ＭＳ Ｐゴシック" pitchFamily="-104" charset="-128"/>
              </a:rPr>
              <a:t>Schoon</a:t>
            </a:r>
            <a:endParaRPr lang="nl-NL" sz="2400" dirty="0" smtClean="0">
              <a:latin typeface="+mn-lt"/>
              <a:ea typeface="ＭＳ Ｐゴシック" pitchFamily="-104" charset="-128"/>
              <a:cs typeface="ＭＳ Ｐゴシック" pitchFamily="-10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20145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8291</TotalTime>
  <Words>313</Words>
  <Application>Microsoft Office PowerPoint</Application>
  <PresentationFormat>Diavoorstelling (4:3)</PresentationFormat>
  <Paragraphs>93</Paragraphs>
  <Slides>10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1" baseType="lpstr">
      <vt:lpstr>Office-thema</vt:lpstr>
      <vt:lpstr>Kennisuitwisseling en zwerfafvalvergoeding</vt:lpstr>
      <vt:lpstr>Ingediende plannen</vt:lpstr>
      <vt:lpstr>Hoofdgedachte extra aanpak</vt:lpstr>
      <vt:lpstr>PowerPoint-presentatie</vt:lpstr>
      <vt:lpstr>Zijdelingse zwerfafvalaanpak</vt:lpstr>
      <vt:lpstr>Niet vergoeden </vt:lpstr>
      <vt:lpstr>Verantwoording 2013</vt:lpstr>
      <vt:lpstr>PowerPoint-presentatie</vt:lpstr>
      <vt:lpstr>Kennisuitwisseling</vt:lpstr>
      <vt:lpstr>Maak samenwerking aanstekelijk</vt:lpstr>
    </vt:vector>
  </TitlesOfParts>
  <Company>Kik!s Communicatie en Media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VERVOLG CAMPAGNE Het effect van schoon</dc:title>
  <dc:creator>Kiki Borghstijn</dc:creator>
  <cp:lastModifiedBy>Henk</cp:lastModifiedBy>
  <cp:revision>226</cp:revision>
  <cp:lastPrinted>2014-02-11T16:25:55Z</cp:lastPrinted>
  <dcterms:created xsi:type="dcterms:W3CDTF">2012-06-11T10:58:20Z</dcterms:created>
  <dcterms:modified xsi:type="dcterms:W3CDTF">2014-04-05T19:49:12Z</dcterms:modified>
</cp:coreProperties>
</file>