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61" r:id="rId2"/>
    <p:sldMasterId id="2147483772" r:id="rId3"/>
    <p:sldMasterId id="2147483848" r:id="rId4"/>
    <p:sldMasterId id="2147484130" r:id="rId5"/>
  </p:sldMasterIdLst>
  <p:notesMasterIdLst>
    <p:notesMasterId r:id="rId48"/>
  </p:notesMasterIdLst>
  <p:handoutMasterIdLst>
    <p:handoutMasterId r:id="rId49"/>
  </p:handoutMasterIdLst>
  <p:sldIdLst>
    <p:sldId id="951" r:id="rId6"/>
    <p:sldId id="962" r:id="rId7"/>
    <p:sldId id="969" r:id="rId8"/>
    <p:sldId id="970" r:id="rId9"/>
    <p:sldId id="971" r:id="rId10"/>
    <p:sldId id="923" r:id="rId11"/>
    <p:sldId id="927" r:id="rId12"/>
    <p:sldId id="930" r:id="rId13"/>
    <p:sldId id="928" r:id="rId14"/>
    <p:sldId id="929" r:id="rId15"/>
    <p:sldId id="992" r:id="rId16"/>
    <p:sldId id="991" r:id="rId17"/>
    <p:sldId id="964" r:id="rId18"/>
    <p:sldId id="983" r:id="rId19"/>
    <p:sldId id="853" r:id="rId20"/>
    <p:sldId id="948" r:id="rId21"/>
    <p:sldId id="837" r:id="rId22"/>
    <p:sldId id="990" r:id="rId23"/>
    <p:sldId id="967" r:id="rId24"/>
    <p:sldId id="822" r:id="rId25"/>
    <p:sldId id="943" r:id="rId26"/>
    <p:sldId id="961" r:id="rId27"/>
    <p:sldId id="972" r:id="rId28"/>
    <p:sldId id="973" r:id="rId29"/>
    <p:sldId id="974" r:id="rId30"/>
    <p:sldId id="980" r:id="rId31"/>
    <p:sldId id="981" r:id="rId32"/>
    <p:sldId id="982" r:id="rId33"/>
    <p:sldId id="975" r:id="rId34"/>
    <p:sldId id="976" r:id="rId35"/>
    <p:sldId id="977" r:id="rId36"/>
    <p:sldId id="986" r:id="rId37"/>
    <p:sldId id="984" r:id="rId38"/>
    <p:sldId id="987" r:id="rId39"/>
    <p:sldId id="993" r:id="rId40"/>
    <p:sldId id="978" r:id="rId41"/>
    <p:sldId id="979" r:id="rId42"/>
    <p:sldId id="989" r:id="rId43"/>
    <p:sldId id="909" r:id="rId44"/>
    <p:sldId id="988" r:id="rId45"/>
    <p:sldId id="950" r:id="rId46"/>
    <p:sldId id="952" r:id="rId47"/>
  </p:sldIdLst>
  <p:sldSz cx="9144000" cy="5715000" type="screen16x1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CD"/>
    <a:srgbClr val="00C8FF"/>
    <a:srgbClr val="131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77258" autoAdjust="0"/>
  </p:normalViewPr>
  <p:slideViewPr>
    <p:cSldViewPr>
      <p:cViewPr varScale="1">
        <p:scale>
          <a:sx n="68" d="100"/>
          <a:sy n="68" d="100"/>
        </p:scale>
        <p:origin x="1284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8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Aantal agressieve</a:t>
            </a:r>
            <a:r>
              <a:rPr lang="en-US" baseline="0"/>
              <a:t> gedragingen</a:t>
            </a:r>
            <a:endParaRPr lang="en-US"/>
          </a:p>
        </c:rich>
      </c:tx>
      <c:layout>
        <c:manualLayout>
          <c:xMode val="edge"/>
          <c:yMode val="edge"/>
          <c:x val="0.21610421747085201"/>
          <c:y val="2.0489290715608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aggressieve gedragingen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t=0</c:v>
                </c:pt>
                <c:pt idx="1">
                  <c:v>t=1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9.8000000000000007</c:v>
                </c:pt>
                <c:pt idx="1">
                  <c:v>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5133072"/>
        <c:axId val="245133632"/>
      </c:barChart>
      <c:catAx>
        <c:axId val="245133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5133632"/>
        <c:crosses val="autoZero"/>
        <c:auto val="1"/>
        <c:lblAlgn val="ctr"/>
        <c:lblOffset val="100"/>
        <c:noMultiLvlLbl val="0"/>
      </c:catAx>
      <c:valAx>
        <c:axId val="24513363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24513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l-NL" sz="2200" b="1">
                <a:solidFill>
                  <a:schemeClr val="bg1"/>
                </a:solidFill>
              </a:rPr>
              <a:t>Percentage 'No-Shows'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FC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9FCD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Sheet1!$D$5:$E$5</c:f>
              <c:strCache>
                <c:ptCount val="2"/>
                <c:pt idx="0">
                  <c:v>Verzoek</c:v>
                </c:pt>
                <c:pt idx="1">
                  <c:v>Met commitment ("Ja")</c:v>
                </c:pt>
              </c:strCache>
            </c:strRef>
          </c:cat>
          <c:val>
            <c:numRef>
              <c:f>Sheet1!$D$4:$E$4</c:f>
              <c:numCache>
                <c:formatCode>0%</c:formatCode>
                <c:ptCount val="2"/>
                <c:pt idx="0">
                  <c:v>0.32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193280"/>
        <c:axId val="179193840"/>
      </c:barChart>
      <c:catAx>
        <c:axId val="17919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9193840"/>
        <c:crosses val="autoZero"/>
        <c:auto val="1"/>
        <c:lblAlgn val="ctr"/>
        <c:lblOffset val="100"/>
        <c:noMultiLvlLbl val="0"/>
      </c:catAx>
      <c:valAx>
        <c:axId val="17919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919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C7EE1932-E8B8-435B-B061-12AF8ABBC6E9}" type="datetimeFigureOut">
              <a:rPr lang="nl-NL"/>
              <a:pPr>
                <a:defRPr/>
              </a:pPr>
              <a:t>3-4-2014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2150EF-979F-4456-AFCA-98CF38224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0BABBF95-F762-4E86-BF36-ECF9C9105D0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A75ACF-6762-440F-8E9F-ECCA20D6288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961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01A756-2A48-4121-84BB-A827D7AC80CD}" type="slidenum">
              <a:rPr lang="nl-NL" smtClean="0">
                <a:latin typeface="Calibri" panose="020F0502020204030204" pitchFamily="34" charset="0"/>
              </a:rPr>
              <a:pPr/>
              <a:t>2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5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Brood -&gt; boter..</a:t>
            </a:r>
          </a:p>
          <a:p>
            <a:r>
              <a:rPr lang="en-US"/>
              <a:t>Niet alleen kennis/concept</a:t>
            </a:r>
            <a:r>
              <a:rPr lang="en-US" baseline="0"/>
              <a:t> koppeling, maar ook koppeling met gedrags</a:t>
            </a:r>
            <a:r>
              <a:rPr lang="en-US" b="1" baseline="0"/>
              <a:t>triggers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3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Coca</a:t>
            </a:r>
            <a:r>
              <a:rPr lang="en-US" baseline="0" dirty="0" smtClean="0"/>
              <a:t> cola </a:t>
            </a:r>
            <a:r>
              <a:rPr lang="en-US" baseline="0" dirty="0" err="1" smtClean="0"/>
              <a:t>voert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campagne</a:t>
            </a:r>
            <a:r>
              <a:rPr lang="en-US" baseline="0" dirty="0" smtClean="0"/>
              <a:t> op basis van </a:t>
            </a:r>
            <a:r>
              <a:rPr lang="en-US" baseline="0" dirty="0" err="1" smtClean="0"/>
              <a:t>evaluatief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conditioneren</a:t>
            </a:r>
            <a:r>
              <a:rPr lang="en-US" baseline="0" dirty="0" smtClean="0"/>
              <a:t>.. </a:t>
            </a:r>
            <a:r>
              <a:rPr lang="en-US" b="1" baseline="0" dirty="0" err="1" smtClean="0"/>
              <a:t>Geluk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blijheid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combineren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coca cola. </a:t>
            </a:r>
            <a:r>
              <a:rPr lang="en-US" b="1" baseline="0" dirty="0" smtClean="0"/>
              <a:t>POSITIEF AFFECT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547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9325BE-6B28-4328-A9B0-29CF415F9017}" type="slidenum">
              <a:rPr lang="nl-NL" smtClean="0"/>
              <a:pPr/>
              <a:t>16</a:t>
            </a:fld>
            <a:endParaRPr lang="nl-NL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8975" y="687388"/>
            <a:ext cx="54800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20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9325BE-6B28-4328-A9B0-29CF415F9017}" type="slidenum">
              <a:rPr lang="nl-NL" smtClean="0"/>
              <a:pPr/>
              <a:t>17</a:t>
            </a:fld>
            <a:endParaRPr lang="nl-NL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8975" y="687388"/>
            <a:ext cx="54800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5484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Laughtracks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Gespekte fooienpot</a:t>
            </a: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ED27A6-8717-413E-B24B-3DA549CC5DE8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18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9187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9325BE-6B28-4328-A9B0-29CF415F9017}" type="slidenum">
              <a:rPr lang="nl-NL" smtClean="0"/>
              <a:pPr/>
              <a:t>19</a:t>
            </a:fld>
            <a:endParaRPr lang="nl-NL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8975" y="687388"/>
            <a:ext cx="54800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766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anose="020B0600070205080204" pitchFamily="34" charset="-128"/>
              </a:rPr>
              <a:t>Hoe doe je </a:t>
            </a:r>
            <a:r>
              <a:rPr lang="en-US" dirty="0" err="1" smtClean="0">
                <a:ea typeface="ＭＳ Ｐゴシック" panose="020B0600070205080204" pitchFamily="34" charset="-128"/>
              </a:rPr>
              <a:t>dat</a:t>
            </a:r>
            <a:r>
              <a:rPr lang="en-US" dirty="0" smtClean="0">
                <a:ea typeface="ＭＳ Ｐゴシック" panose="020B0600070205080204" pitchFamily="34" charset="-128"/>
              </a:rPr>
              <a:t>? </a:t>
            </a:r>
          </a:p>
          <a:p>
            <a:r>
              <a:rPr lang="en-US" b="1" dirty="0" err="1" smtClean="0">
                <a:ea typeface="ＭＳ Ｐゴシック" panose="020B0600070205080204" pitchFamily="34" charset="-128"/>
              </a:rPr>
              <a:t>Bespreken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aan</a:t>
            </a:r>
            <a:r>
              <a:rPr lang="en-US" b="1" dirty="0" smtClean="0">
                <a:ea typeface="ＭＳ Ｐゴシック" panose="020B0600070205080204" pitchFamily="34" charset="-128"/>
              </a:rPr>
              <a:t> de hand van </a:t>
            </a:r>
            <a:r>
              <a:rPr lang="en-US" b="1" dirty="0" err="1" smtClean="0">
                <a:ea typeface="ＭＳ Ｐゴシック" panose="020B0600070205080204" pitchFamily="34" charset="-128"/>
              </a:rPr>
              <a:t>ons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werkmodel</a:t>
            </a:r>
            <a:endParaRPr lang="en-US" b="1" dirty="0" smtClean="0">
              <a:ea typeface="ＭＳ Ｐゴシック" panose="020B0600070205080204" pitchFamily="34" charset="-128"/>
            </a:endParaRPr>
          </a:p>
          <a:p>
            <a:endParaRPr lang="en-US" b="1" dirty="0" smtClean="0">
              <a:ea typeface="ＭＳ Ｐゴシック" panose="020B0600070205080204" pitchFamily="34" charset="-128"/>
            </a:endParaRPr>
          </a:p>
          <a:p>
            <a:r>
              <a:rPr lang="en-US" b="1" dirty="0" err="1" smtClean="0">
                <a:ea typeface="ＭＳ Ｐゴシック" panose="020B0600070205080204" pitchFamily="34" charset="-128"/>
              </a:rPr>
              <a:t>Geen</a:t>
            </a:r>
            <a:r>
              <a:rPr lang="en-US" b="1" dirty="0" smtClean="0">
                <a:ea typeface="ＭＳ Ｐゴシック" panose="020B0600070205080204" pitchFamily="34" charset="-128"/>
              </a:rPr>
              <a:t> 100% solution,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altijd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additioneel</a:t>
            </a:r>
            <a:r>
              <a:rPr lang="en-US" b="1" dirty="0" smtClean="0">
                <a:ea typeface="ＭＳ Ｐゴシック" panose="020B0600070205080204" pitchFamily="34" charset="-128"/>
              </a:rPr>
              <a:t>.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Altijd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stel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klootzakken</a:t>
            </a:r>
            <a:r>
              <a:rPr lang="en-US" b="1" dirty="0" smtClean="0">
                <a:ea typeface="ＭＳ Ｐゴシック" panose="020B0600070205080204" pitchFamily="34" charset="-128"/>
              </a:rPr>
              <a:t> die </a:t>
            </a:r>
            <a:r>
              <a:rPr lang="en-US" b="1" dirty="0" err="1" smtClean="0">
                <a:ea typeface="ＭＳ Ｐゴシック" panose="020B0600070205080204" pitchFamily="34" charset="-128"/>
              </a:rPr>
              <a:t>niet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te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bewegen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zijn</a:t>
            </a:r>
            <a:r>
              <a:rPr lang="en-US" b="1" dirty="0" smtClean="0">
                <a:ea typeface="ＭＳ Ｐゴシック" panose="020B0600070205080204" pitchFamily="34" charset="-128"/>
              </a:rPr>
              <a:t>, </a:t>
            </a:r>
            <a:r>
              <a:rPr lang="en-US" b="1" dirty="0" err="1" smtClean="0">
                <a:ea typeface="ＭＳ Ｐゴシック" panose="020B0600070205080204" pitchFamily="34" charset="-128"/>
              </a:rPr>
              <a:t>zonder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harde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stok</a:t>
            </a:r>
            <a:r>
              <a:rPr lang="en-US" b="1" dirty="0" smtClean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D209B5-8A3A-4F84-ACD4-C7160C9562E8}" type="slidenum">
              <a:rPr lang="nl-NL" smtClean="0">
                <a:latin typeface="Calibri" panose="020F0502020204030204" pitchFamily="34" charset="0"/>
              </a:rPr>
              <a:pPr/>
              <a:t>20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8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anose="020B0600070205080204" pitchFamily="34" charset="-128"/>
              </a:rPr>
              <a:t>Hoe doe je </a:t>
            </a:r>
            <a:r>
              <a:rPr lang="en-US" dirty="0" err="1" smtClean="0">
                <a:ea typeface="ＭＳ Ｐゴシック" panose="020B0600070205080204" pitchFamily="34" charset="-128"/>
              </a:rPr>
              <a:t>dat</a:t>
            </a:r>
            <a:r>
              <a:rPr lang="en-US" dirty="0" smtClean="0">
                <a:ea typeface="ＭＳ Ｐゴシック" panose="020B0600070205080204" pitchFamily="34" charset="-128"/>
              </a:rPr>
              <a:t>? </a:t>
            </a:r>
          </a:p>
          <a:p>
            <a:r>
              <a:rPr lang="en-US" b="1" dirty="0" err="1" smtClean="0">
                <a:ea typeface="ＭＳ Ｐゴシック" panose="020B0600070205080204" pitchFamily="34" charset="-128"/>
              </a:rPr>
              <a:t>Bespreken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aan</a:t>
            </a:r>
            <a:r>
              <a:rPr lang="en-US" b="1" dirty="0" smtClean="0">
                <a:ea typeface="ＭＳ Ｐゴシック" panose="020B0600070205080204" pitchFamily="34" charset="-128"/>
              </a:rPr>
              <a:t> de hand van </a:t>
            </a:r>
            <a:r>
              <a:rPr lang="en-US" b="1" dirty="0" err="1" smtClean="0">
                <a:ea typeface="ＭＳ Ｐゴシック" panose="020B0600070205080204" pitchFamily="34" charset="-128"/>
              </a:rPr>
              <a:t>ons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werkmodel</a:t>
            </a:r>
            <a:endParaRPr lang="en-US" b="1" dirty="0" smtClean="0">
              <a:ea typeface="ＭＳ Ｐゴシック" panose="020B0600070205080204" pitchFamily="34" charset="-128"/>
            </a:endParaRPr>
          </a:p>
          <a:p>
            <a:endParaRPr lang="en-US" b="1" dirty="0" smtClean="0">
              <a:ea typeface="ＭＳ Ｐゴシック" panose="020B0600070205080204" pitchFamily="34" charset="-128"/>
            </a:endParaRPr>
          </a:p>
          <a:p>
            <a:r>
              <a:rPr lang="en-US" b="1" dirty="0" err="1" smtClean="0">
                <a:ea typeface="ＭＳ Ｐゴシック" panose="020B0600070205080204" pitchFamily="34" charset="-128"/>
              </a:rPr>
              <a:t>Geen</a:t>
            </a:r>
            <a:r>
              <a:rPr lang="en-US" b="1" dirty="0" smtClean="0">
                <a:ea typeface="ＭＳ Ｐゴシック" panose="020B0600070205080204" pitchFamily="34" charset="-128"/>
              </a:rPr>
              <a:t> 100% solution,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altijd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additioneel</a:t>
            </a:r>
            <a:r>
              <a:rPr lang="en-US" b="1" dirty="0" smtClean="0">
                <a:ea typeface="ＭＳ Ｐゴシック" panose="020B0600070205080204" pitchFamily="34" charset="-128"/>
              </a:rPr>
              <a:t>. </a:t>
            </a:r>
            <a:r>
              <a:rPr lang="en-US" b="1" dirty="0" err="1" smtClean="0">
                <a:ea typeface="ＭＳ Ｐゴシック" panose="020B0600070205080204" pitchFamily="34" charset="-128"/>
              </a:rPr>
              <a:t>Altijd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stel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klootzakken</a:t>
            </a:r>
            <a:r>
              <a:rPr lang="en-US" b="1" dirty="0" smtClean="0">
                <a:ea typeface="ＭＳ Ｐゴシック" panose="020B0600070205080204" pitchFamily="34" charset="-128"/>
              </a:rPr>
              <a:t> die </a:t>
            </a:r>
            <a:r>
              <a:rPr lang="en-US" b="1" dirty="0" err="1" smtClean="0">
                <a:ea typeface="ＭＳ Ｐゴシック" panose="020B0600070205080204" pitchFamily="34" charset="-128"/>
              </a:rPr>
              <a:t>niet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te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bewegen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zijn</a:t>
            </a:r>
            <a:r>
              <a:rPr lang="en-US" b="1" dirty="0" smtClean="0">
                <a:ea typeface="ＭＳ Ｐゴシック" panose="020B0600070205080204" pitchFamily="34" charset="-128"/>
              </a:rPr>
              <a:t>, </a:t>
            </a:r>
            <a:r>
              <a:rPr lang="en-US" b="1" dirty="0" err="1" smtClean="0">
                <a:ea typeface="ＭＳ Ｐゴシック" panose="020B0600070205080204" pitchFamily="34" charset="-128"/>
              </a:rPr>
              <a:t>zonder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harde</a:t>
            </a:r>
            <a:r>
              <a:rPr 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b="1" dirty="0" err="1" smtClean="0">
                <a:ea typeface="ＭＳ Ｐゴシック" panose="020B0600070205080204" pitchFamily="34" charset="-128"/>
              </a:rPr>
              <a:t>stok</a:t>
            </a:r>
            <a:r>
              <a:rPr lang="en-US" b="1" dirty="0" smtClean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D209B5-8A3A-4F84-ACD4-C7160C9562E8}" type="slidenum">
              <a:rPr lang="nl-NL" smtClean="0">
                <a:latin typeface="Calibri" panose="020F0502020204030204" pitchFamily="34" charset="0"/>
              </a:rPr>
              <a:pPr/>
              <a:t>21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78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171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Hoe</a:t>
            </a:r>
            <a:r>
              <a:rPr lang="en-US" b="1" baseline="0"/>
              <a:t> doe je dat?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0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01A756-2A48-4121-84BB-A827D7AC80CD}" type="slidenum">
              <a:rPr lang="nl-NL" smtClean="0">
                <a:latin typeface="Calibri" panose="020F0502020204030204" pitchFamily="34" charset="0"/>
              </a:rPr>
              <a:pPr/>
              <a:t>3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86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Hersenen =</a:t>
            </a:r>
            <a:r>
              <a:rPr lang="en-US" baseline="0"/>
              <a:t> miljarden verbindingen tussen neuronen</a:t>
            </a:r>
          </a:p>
          <a:p>
            <a:r>
              <a:rPr lang="en-US" baseline="0"/>
              <a:t>Zoeken naar associaties met bepaalde gedragingen, dan worden die gedragingen </a:t>
            </a:r>
            <a:r>
              <a:rPr lang="en-US" b="1" baseline="0"/>
              <a:t>actiever!</a:t>
            </a:r>
          </a:p>
          <a:p>
            <a:r>
              <a:rPr lang="en-US" b="1" baseline="0"/>
              <a:t>Zwarte piet!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750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Automatisch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sterker</a:t>
            </a:r>
            <a:r>
              <a:rPr lang="en-US" dirty="0" smtClean="0"/>
              <a:t> door alcohol</a:t>
            </a:r>
          </a:p>
          <a:p>
            <a:endParaRPr lang="en-US" dirty="0" smtClean="0"/>
          </a:p>
          <a:p>
            <a:r>
              <a:rPr lang="en-US" dirty="0" smtClean="0"/>
              <a:t>Op</a:t>
            </a:r>
            <a:r>
              <a:rPr lang="en-US" baseline="0" dirty="0" smtClean="0"/>
              <a:t> posters, stickers &amp; </a:t>
            </a:r>
            <a:r>
              <a:rPr lang="en-US" baseline="0" dirty="0" err="1" smtClean="0"/>
              <a:t>filtjes</a:t>
            </a:r>
            <a:r>
              <a:rPr lang="en-US" baseline="0" dirty="0" smtClean="0"/>
              <a:t> in 25 </a:t>
            </a:r>
            <a:r>
              <a:rPr lang="en-US" baseline="0" dirty="0" err="1" smtClean="0"/>
              <a:t>kroegen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uitgaansgebied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groningen</a:t>
            </a:r>
            <a:r>
              <a:rPr lang="en-US" baseline="0" dirty="0" smtClean="0"/>
              <a:t>.. </a:t>
            </a:r>
            <a:r>
              <a:rPr lang="en-US" baseline="0" dirty="0" err="1" smtClean="0"/>
              <a:t>Buiten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posters..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000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A75ACF-6762-440F-8E9F-ECCA20D62883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301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Mensen zijn </a:t>
            </a:r>
            <a:r>
              <a:rPr lang="en-US" b="1"/>
              <a:t>kuddedieren</a:t>
            </a:r>
          </a:p>
          <a:p>
            <a:r>
              <a:rPr lang="en-US" b="1"/>
              <a:t>Sociale</a:t>
            </a:r>
            <a:r>
              <a:rPr lang="en-US" b="1" baseline="0"/>
              <a:t> drang zit evolutionair gezien ‘diep’ verankerd in onze hersenen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885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Laughtracks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Gespekte fooienpot</a:t>
            </a: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ED27A6-8717-413E-B24B-3DA549CC5DE8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32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021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Mensen zijn </a:t>
            </a:r>
            <a:r>
              <a:rPr lang="en-US" b="1"/>
              <a:t>kuddedieren</a:t>
            </a:r>
          </a:p>
          <a:p>
            <a:r>
              <a:rPr lang="en-US" b="1"/>
              <a:t>Sociale</a:t>
            </a:r>
            <a:r>
              <a:rPr lang="en-US" b="1" baseline="0"/>
              <a:t> drang zit evolutionair gezien ‘diep’ verankerd in onze hersenen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8470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Jorn </a:t>
            </a:r>
            <a:r>
              <a:rPr lang="en-US" dirty="0" err="1"/>
              <a:t>vertellen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002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Jorn </a:t>
            </a:r>
            <a:r>
              <a:rPr lang="en-US" dirty="0" err="1"/>
              <a:t>vertellen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100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13BBC5-9600-4318-872F-A4B016D1F79D}" type="slidenum">
              <a:rPr lang="nl-NL" smtClean="0">
                <a:latin typeface="Calibri" panose="020F0502020204030204" pitchFamily="34" charset="0"/>
              </a:rPr>
              <a:pPr/>
              <a:t>41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5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01A756-2A48-4121-84BB-A827D7AC80CD}" type="slidenum">
              <a:rPr lang="nl-NL" smtClean="0">
                <a:latin typeface="Calibri" panose="020F0502020204030204" pitchFamily="34" charset="0"/>
              </a:rPr>
              <a:pPr/>
              <a:t>4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4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ea typeface="ＭＳ Ｐゴシック" panose="020B0600070205080204" pitchFamily="34" charset="-128"/>
              </a:rPr>
              <a:t>Faciliteren</a:t>
            </a:r>
            <a:r>
              <a:rPr lang="en-US" dirty="0" smtClean="0">
                <a:ea typeface="ＭＳ Ｐゴシック" panose="020B0600070205080204" pitchFamily="34" charset="-128"/>
              </a:rPr>
              <a:t> vs. </a:t>
            </a:r>
            <a:r>
              <a:rPr lang="en-US" dirty="0" err="1" smtClean="0">
                <a:ea typeface="ＭＳ Ｐゴシック" panose="020B0600070205080204" pitchFamily="34" charset="-128"/>
              </a:rPr>
              <a:t>veranderen</a:t>
            </a:r>
            <a:r>
              <a:rPr lang="en-US" dirty="0" smtClean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01A756-2A48-4121-84BB-A827D7AC80CD}" type="slidenum">
              <a:rPr lang="nl-NL" smtClean="0">
                <a:latin typeface="Calibri" panose="020F0502020204030204" pitchFamily="34" charset="0"/>
              </a:rPr>
              <a:pPr/>
              <a:t>5</a:t>
            </a:fld>
            <a:endParaRPr lang="nl-N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6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A75ACF-6762-440F-8E9F-ECCA20D62883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86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57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Brood -&gt; boter..</a:t>
            </a:r>
          </a:p>
          <a:p>
            <a:r>
              <a:rPr lang="en-US"/>
              <a:t>Niet alleen kennis/concept</a:t>
            </a:r>
            <a:r>
              <a:rPr lang="en-US" baseline="0"/>
              <a:t> koppeling, maar ook koppeling met gedrags</a:t>
            </a:r>
            <a:r>
              <a:rPr lang="en-US" b="1" baseline="0"/>
              <a:t>triggers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794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E07C2-D3C6-4B10-818F-E9208A0FBD92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24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14D4-94E7-4870-9971-02FF92FD8AD5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1289-8A9C-4A27-8365-864AD9AD24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8516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5DD9F-0D9C-47C2-9901-74E64560F264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B2A3-41DD-41DC-94F9-D1B081A959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2893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F1CF-7D1D-4E66-B158-F597179C5FBF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02AEE-30B1-43C8-A542-06C58E33EA4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22392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 userDrawn="1"/>
        </p:nvSpPr>
        <p:spPr bwMode="auto">
          <a:xfrm>
            <a:off x="8953500" y="342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mtClean="0">
              <a:cs typeface="Arial" pitchFamily="34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F83A3-E626-43B3-9601-8011E6A1ED93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69958-C834-4905-A50E-07BD5A2C75F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0427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beelding 7" descr="ijsberg.png"/>
          <p:cNvSpPr>
            <a:spLocks noChangeAspect="1"/>
          </p:cNvSpPr>
          <p:nvPr userDrawn="1"/>
        </p:nvSpPr>
        <p:spPr bwMode="auto">
          <a:xfrm>
            <a:off x="3143250" y="1762125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" name="Rechthoek 6"/>
          <p:cNvSpPr/>
          <p:nvPr userDrawn="1"/>
        </p:nvSpPr>
        <p:spPr>
          <a:xfrm>
            <a:off x="0" y="0"/>
            <a:ext cx="9144000" cy="892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500310"/>
            <a:ext cx="7772400" cy="714380"/>
          </a:xfrm>
          <a:gradFill>
            <a:gsLst>
              <a:gs pos="65000">
                <a:schemeClr val="accent1">
                  <a:alpha val="48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492500" y="4657725"/>
            <a:ext cx="2133600" cy="304800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Naam</a:t>
            </a:r>
          </a:p>
        </p:txBody>
      </p:sp>
    </p:spTree>
    <p:extLst>
      <p:ext uri="{BB962C8B-B14F-4D97-AF65-F5344CB8AC3E}">
        <p14:creationId xmlns:p14="http://schemas.microsoft.com/office/powerpoint/2010/main" val="172523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7"/>
          <p:cNvSpPr>
            <a:spLocks noChangeAspect="1" noChangeArrowheads="1"/>
          </p:cNvSpPr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500310"/>
            <a:ext cx="7772400" cy="714380"/>
          </a:xfrm>
          <a:noFill/>
        </p:spPr>
        <p:txBody>
          <a:bodyPr/>
          <a:lstStyle>
            <a:lvl1pPr>
              <a:defRPr>
                <a:effectLst>
                  <a:outerShdw blurRad="63500" dist="63500" dir="2700000" algn="tl" rotWithShape="0">
                    <a:prstClr val="black">
                      <a:alpha val="51000"/>
                    </a:prstClr>
                  </a:outerShdw>
                </a:effectLst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1184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5013"/>
            <a:ext cx="8229600" cy="70513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001F9D-32ED-473A-9C25-433CA1EDE4D9}" type="datetimeFigureOut">
              <a:rPr lang="nl-NL"/>
              <a:pPr>
                <a:defRPr/>
              </a:pPr>
              <a:t>3-4-2014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B45DE9-B173-4CF7-AA85-FB37187195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52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B65EB9-9A81-49A7-B9B0-C912F8168151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9CD3F4-7811-48E1-8E97-E3A098D325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48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7CF713-BF8B-4A6F-9B52-0982C21C3F60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3AAD9C-A29E-4871-AE8F-358656965C0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18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844EE9-F69D-4814-88DA-D55FEB50B69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EAC0A5-AEBD-44EF-8757-3874B8F86C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2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FC875B-A5CF-4D09-A7C0-FE044F75345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D00450-2831-4421-B881-17C1ABC286C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05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8D85D-B31C-4EBD-A427-5EAA316BB016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69FD2-59A1-4213-8305-4EAB093434A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12621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11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29B6D7-309B-42F2-81FB-D845F0077D7A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DE104C-00FE-47F1-9507-3DF70BBD5B3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773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DDFA39-8B9D-4208-BE53-2BAD8AB5135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EEBE9C-9BDE-4930-9C61-13DE1785648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12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 userDrawn="1"/>
        </p:nvSpPr>
        <p:spPr bwMode="auto">
          <a:xfrm>
            <a:off x="8953500" y="342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FFFFFF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3" name="Picture 10" descr="logo-d&amp;b-w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95250"/>
            <a:ext cx="6334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A838FB-8F36-4D64-98BB-00224AC367CF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9D33260-6C68-4FAB-B13B-4DE2583F69B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70060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beelding 7" descr="ijsberg.png"/>
          <p:cNvSpPr>
            <a:spLocks noChangeAspect="1"/>
          </p:cNvSpPr>
          <p:nvPr userDrawn="1"/>
        </p:nvSpPr>
        <p:spPr bwMode="auto">
          <a:xfrm>
            <a:off x="3143250" y="1762125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" name="Rechthoek 6"/>
          <p:cNvSpPr/>
          <p:nvPr userDrawn="1"/>
        </p:nvSpPr>
        <p:spPr>
          <a:xfrm>
            <a:off x="0" y="0"/>
            <a:ext cx="9144000" cy="892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500310"/>
            <a:ext cx="7772400" cy="714380"/>
          </a:xfrm>
          <a:gradFill>
            <a:gsLst>
              <a:gs pos="65000">
                <a:schemeClr val="accent1">
                  <a:alpha val="48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492500" y="4657725"/>
            <a:ext cx="2133600" cy="304800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Naam</a:t>
            </a:r>
          </a:p>
        </p:txBody>
      </p:sp>
    </p:spTree>
    <p:extLst>
      <p:ext uri="{BB962C8B-B14F-4D97-AF65-F5344CB8AC3E}">
        <p14:creationId xmlns:p14="http://schemas.microsoft.com/office/powerpoint/2010/main" val="175088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7"/>
          <p:cNvSpPr>
            <a:spLocks noChangeAspect="1" noChangeArrowheads="1"/>
          </p:cNvSpPr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500310"/>
            <a:ext cx="7772400" cy="714380"/>
          </a:xfrm>
          <a:noFill/>
        </p:spPr>
        <p:txBody>
          <a:bodyPr/>
          <a:lstStyle>
            <a:lvl1pPr>
              <a:defRPr>
                <a:effectLst>
                  <a:outerShdw blurRad="63500" dist="63500" dir="2700000" algn="tl" rotWithShape="0">
                    <a:prstClr val="black">
                      <a:alpha val="51000"/>
                    </a:prstClr>
                  </a:outerShdw>
                </a:effectLst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208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5013"/>
            <a:ext cx="8229600" cy="70513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888286-2A9C-4847-86EF-A28783ADE5D4}" type="datetimeFigureOut">
              <a:rPr lang="nl-NL"/>
              <a:pPr>
                <a:defRPr/>
              </a:pPr>
              <a:t>3-4-2014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691A93-74AD-4AA3-8909-075A7A1125F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76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055634-3EAD-4B2F-AEEC-3418EFE7F187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751B20-614B-46A9-852D-ED0B33F57A6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15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4A6823-7EDB-432D-9A64-638FC12BC376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BD20BE-6279-4100-ADBE-96BF6CEED44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51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93E9EF-6845-4C8D-8C00-31728E29C995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0931BA-367F-407D-83FE-39F1C3AD575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626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12A356-B352-4B01-AE99-45FC5E58D7CD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DEB885-968B-4E98-B54B-2855DEDDD3E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75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9D96-B02A-40E6-B842-F4D22D06F77F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52C40-6E7C-400B-8278-7202F59A3D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43701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FB3885-278C-4C64-8EB8-463A5D53FC2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7AE1CF-5B58-43C2-8F2B-23507E4E5EC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854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E9B497-955C-4BC8-8E5D-3D76F1CC01D5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E75D5B-4377-4D8F-B8B0-4223E90705F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566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 userDrawn="1"/>
        </p:nvSpPr>
        <p:spPr bwMode="auto">
          <a:xfrm>
            <a:off x="8953500" y="342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FFFFFF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3" name="Picture 10" descr="logo-d&amp;b-w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95250"/>
            <a:ext cx="6334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286497-A37C-41AC-B519-FD36CE288AB8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11C44D-5E8D-4954-937A-CB68001A312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72318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555D76-A9A1-45D8-A5DE-5898068C0A59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23091"/>
      </p:ext>
    </p:extLst>
  </p:cSld>
  <p:clrMapOvr>
    <a:masterClrMapping/>
  </p:clrMapOvr>
  <p:transition advClick="0" advTm="20000"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6800" y="1651000"/>
            <a:ext cx="40386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30B2E3-5D60-4930-8409-825A86E22046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61892"/>
      </p:ext>
    </p:extLst>
  </p:cSld>
  <p:clrMapOvr>
    <a:masterClrMapping/>
  </p:clrMapOvr>
  <p:transition advClick="0" advTm="20000"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6DB290-4564-4519-8689-4989819000EB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45153"/>
      </p:ext>
    </p:extLst>
  </p:cSld>
  <p:clrMapOvr>
    <a:masterClrMapping/>
  </p:clrMapOvr>
  <p:transition advClick="0" advTm="20000"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2B82FA-780D-47D9-8D82-FFC93221C039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69699"/>
      </p:ext>
    </p:extLst>
  </p:cSld>
  <p:clrMapOvr>
    <a:masterClrMapping/>
  </p:clrMapOvr>
  <p:transition advClick="0" advTm="20000">
    <p:randomBa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026C4A-7BA8-417C-9977-93876572727F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51756"/>
      </p:ext>
    </p:extLst>
  </p:cSld>
  <p:clrMapOvr>
    <a:masterClrMapping/>
  </p:clrMapOvr>
  <p:transition advClick="0" advTm="20000">
    <p:randomBa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42BD40-D7C9-44FA-9A9A-E93DE75BDD16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71089"/>
      </p:ext>
    </p:extLst>
  </p:cSld>
  <p:clrMapOvr>
    <a:masterClrMapping/>
  </p:clrMapOvr>
  <p:transition advClick="0" advTm="20000">
    <p:randomBa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86F368-D96B-4207-A337-94FA94CBF999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97163"/>
      </p:ext>
    </p:extLst>
  </p:cSld>
  <p:clrMapOvr>
    <a:masterClrMapping/>
  </p:clrMapOvr>
  <p:transition advClick="0" advTm="2000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40C7-8DA2-4885-B3BC-22EBC115E843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B1496-B917-4683-926B-C1589F07F05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10289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6F5702-FF47-425B-AE9B-1BD71F1056D5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2536"/>
      </p:ext>
    </p:extLst>
  </p:cSld>
  <p:clrMapOvr>
    <a:masterClrMapping/>
  </p:clrMapOvr>
  <p:transition advClick="0" advTm="20000">
    <p:randomBa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81800" y="508000"/>
            <a:ext cx="21336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81000" y="508000"/>
            <a:ext cx="6248400" cy="4572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716BC6-1399-433B-AA64-C65A9307E64B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08059"/>
      </p:ext>
    </p:extLst>
  </p:cSld>
  <p:clrMapOvr>
    <a:masterClrMapping/>
  </p:clrMapOvr>
  <p:transition advClick="0" advTm="20000">
    <p:randomBa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ijsber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43240" y="1762138"/>
            <a:ext cx="2838450" cy="28813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4348" y="2500310"/>
            <a:ext cx="7772400" cy="714380"/>
          </a:xfrm>
          <a:gradFill>
            <a:gsLst>
              <a:gs pos="65000">
                <a:schemeClr val="accent1">
                  <a:alpha val="48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dirty="0" smtClean="0"/>
              <a:t>Projectnaam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8929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491880" y="4657700"/>
            <a:ext cx="2133600" cy="304271"/>
          </a:xfrm>
        </p:spPr>
        <p:txBody>
          <a:bodyPr/>
          <a:lstStyle>
            <a:lvl1pPr algn="ctr">
              <a:defRPr sz="1167"/>
            </a:lvl1pPr>
          </a:lstStyle>
          <a:p>
            <a:r>
              <a:rPr lang="nl-NL" dirty="0" smtClean="0">
                <a:solidFill>
                  <a:prstClr val="white">
                    <a:tint val="75000"/>
                  </a:prstClr>
                </a:solidFill>
              </a:rPr>
              <a:t>Naam</a:t>
            </a:r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4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286" r="2286"/>
          <a:stretch>
            <a:fillRect/>
          </a:stretch>
        </p:blipFill>
        <p:spPr bwMode="auto">
          <a:xfrm>
            <a:off x="-2" y="-1"/>
            <a:ext cx="9144001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500310"/>
            <a:ext cx="7772400" cy="714380"/>
          </a:xfrm>
          <a:noFill/>
        </p:spPr>
        <p:txBody>
          <a:bodyPr/>
          <a:lstStyle>
            <a:lvl1pPr>
              <a:defRPr>
                <a:effectLst>
                  <a:outerShdw blurRad="63500" dist="63500" dir="2700000" algn="tl" rotWithShape="0">
                    <a:prstClr val="black">
                      <a:alpha val="51000"/>
                    </a:prstClr>
                  </a:outerShdw>
                </a:effectLst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43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5013"/>
            <a:ext cx="8229600" cy="70513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52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99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15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4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99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928"/>
            <a:ext cx="4040188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928"/>
            <a:ext cx="4041775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4A6A-1ACF-43A5-AB4E-721C96D877E2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58217-3AFA-4BF5-934D-6257A3F121D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189262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94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3-4-2014</a:t>
            </a:fld>
            <a:endParaRPr lang="nl-N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953501" y="34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Myriad Pro"/>
            </a:endParaRPr>
          </a:p>
        </p:txBody>
      </p:sp>
      <p:pic>
        <p:nvPicPr>
          <p:cNvPr id="11" name="Picture 10" descr="logo-d&amp;b-wit.png"/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682" y="95320"/>
            <a:ext cx="632039" cy="3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C34D-9EAD-45A1-99B1-46A2CC460D9E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59F0-28C4-4D2A-A116-01309EBD06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7112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04799-2690-40D3-A342-67AC04E20DCC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330A-2826-4C7D-88AB-8418BFD498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3239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2701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3F10F-4B6D-4284-AF37-B72E2DFE822A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004C3-CA53-453E-A6C2-2C184FF412A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80140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578"/>
            <a:ext cx="5486400" cy="669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67BC-D767-465F-AE80-C21D63283B50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6D3D1-1762-49B1-98C0-BF825F1848E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8190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Box 9"/>
          <p:cNvSpPr txBox="1">
            <a:spLocks noChangeArrowheads="1"/>
          </p:cNvSpPr>
          <p:nvPr/>
        </p:nvSpPr>
        <p:spPr bwMode="auto">
          <a:xfrm>
            <a:off x="8953500" y="3429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pic>
        <p:nvPicPr>
          <p:cNvPr id="1027" name="Picture 10" descr="logo-d&amp;b-wi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279400"/>
            <a:ext cx="696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529113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553BC166-0D77-49B0-AF58-FB7F6285710C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2A9EC9-8633-4C57-AA45-7157019C7A9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100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hevin" pitchFamily="50" charset="0"/>
          <a:ea typeface="+mj-ea"/>
          <a:cs typeface="Chevin" pitchFamily="50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hevin" panose="02000303000000000000" pitchFamily="50" charset="0"/>
          <a:ea typeface="ＭＳ Ｐゴシック" charset="0"/>
          <a:cs typeface="Chevin" panose="02000303000000000000" pitchFamily="5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hevin" panose="02000303000000000000" pitchFamily="50" charset="0"/>
          <a:ea typeface="ＭＳ Ｐゴシック" charset="0"/>
          <a:cs typeface="Chevin" panose="02000303000000000000" pitchFamily="5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hevin" panose="02000303000000000000" pitchFamily="50" charset="0"/>
          <a:ea typeface="ＭＳ Ｐゴシック" charset="0"/>
          <a:cs typeface="Chevin" panose="02000303000000000000" pitchFamily="5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hevin" panose="02000303000000000000" pitchFamily="50" charset="0"/>
          <a:ea typeface="ＭＳ Ｐゴシック" charset="0"/>
          <a:cs typeface="Chevin" panose="02000303000000000000" pitchFamily="5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544513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0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fld id="{B1C0695D-2B81-4972-A8CC-890D8541F125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Myriad Pro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1EBCC6-EE33-4360-8A1A-706B91CFF79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079" name="Afbeelding 7" descr="logo-d&amp;b-wit.png"/>
          <p:cNvSpPr>
            <a:spLocks noChangeAspect="1"/>
          </p:cNvSpPr>
          <p:nvPr/>
        </p:nvSpPr>
        <p:spPr bwMode="auto">
          <a:xfrm>
            <a:off x="7858125" y="88900"/>
            <a:ext cx="9286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544513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409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fld id="{4C7793FF-EA53-46B6-BCF3-4C4AAB15364F}" type="datetimeFigureOut">
              <a:rPr lang="nl-NL"/>
              <a:pPr>
                <a:defRPr/>
              </a:pPr>
              <a:t>3-4-2014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Myriad Pro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755CF4-5D14-416B-99AC-55DB06C0947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103" name="Afbeelding 7" descr="logo-d&amp;b-wit.png"/>
          <p:cNvSpPr>
            <a:spLocks noChangeAspect="1"/>
          </p:cNvSpPr>
          <p:nvPr/>
        </p:nvSpPr>
        <p:spPr bwMode="auto">
          <a:xfrm>
            <a:off x="7858125" y="88900"/>
            <a:ext cx="9286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hevi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3" descr="Achtergrond ppt nwe huisstijl 02kopi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08000"/>
            <a:ext cx="853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voor titel over slechts 1 regel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822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1e regel als ondertitel, dan vet. Anders niet vet.</a:t>
            </a:r>
          </a:p>
          <a:p>
            <a:pPr lvl="1"/>
            <a:r>
              <a:rPr lang="en-US" smtClean="0"/>
              <a:t>Tweede niveau niet vet</a:t>
            </a:r>
          </a:p>
          <a:p>
            <a:pPr lvl="2"/>
            <a:r>
              <a:rPr lang="en-US" smtClean="0"/>
              <a:t>Derde niveau niet vet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190500"/>
            <a:ext cx="3200400" cy="2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solidFill>
                  <a:srgbClr val="FFFFFF"/>
                </a:solidFill>
                <a:latin typeface="ScalaSans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Aan de slag met gedrag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190500"/>
            <a:ext cx="457200" cy="698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ScalaSans"/>
                <a:cs typeface="Arial" pitchFamily="34" charset="0"/>
              </a:defRPr>
            </a:lvl1pPr>
          </a:lstStyle>
          <a:p>
            <a:pPr>
              <a:defRPr/>
            </a:pPr>
            <a:fld id="{42336846-5613-49B2-9CDA-E75430AFB1ED}" type="slidenum">
              <a:rPr lang="en-US"/>
              <a:pPr>
                <a:defRPr/>
              </a:pPr>
              <a:t>‹#›</a:t>
            </a:fld>
            <a:endParaRPr lang="en-US" sz="1400">
              <a:latin typeface="Times" pitchFamily="18" charset="0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0" y="381000"/>
            <a:ext cx="2286000" cy="50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solidFill>
                  <a:srgbClr val="FFFFFF"/>
                </a:solidFill>
                <a:latin typeface="ScalaSans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15 november 2012</a:t>
            </a:r>
            <a:endParaRPr lang="nl-NL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</p:sldLayoutIdLst>
  <p:transition advClick="0" advTm="20000">
    <p:randomBar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calaSans" pitchFamily="2" charset="0"/>
        </a:defRPr>
      </a:lvl9pPr>
    </p:titleStyle>
    <p:bodyStyle>
      <a:lvl1pPr marL="185738" indent="-185738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SzPct val="80000"/>
        <a:defRPr sz="24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571500" indent="-195263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SzPct val="80000"/>
        <a:buChar char="–"/>
        <a:defRPr sz="2400">
          <a:solidFill>
            <a:schemeClr val="bg1"/>
          </a:solidFill>
          <a:latin typeface="+mn-lt"/>
          <a:ea typeface="ＭＳ Ｐゴシック" charset="0"/>
        </a:defRPr>
      </a:lvl2pPr>
      <a:lvl3pPr marL="1150938" indent="-19685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1788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545013"/>
            <a:ext cx="8229600" cy="705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C6D988-7F79-4397-9DFE-F7ADE1397C12}" type="datetimeFigureOut">
              <a:rPr lang="nl-NL" smtClean="0">
                <a:solidFill>
                  <a:prstClr val="white">
                    <a:tint val="75000"/>
                  </a:prstClr>
                </a:solidFill>
                <a:latin typeface="Myriad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3-4-2014</a:t>
            </a:fld>
            <a:endParaRPr lang="nl-NL">
              <a:solidFill>
                <a:prstClr val="white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prstClr val="white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74005A-8877-4FFA-B924-1A46F44EBCCC}" type="slidenum">
              <a:rPr lang="nl-NL" smtClean="0">
                <a:solidFill>
                  <a:prstClr val="white">
                    <a:tint val="75000"/>
                  </a:prstClr>
                </a:solidFill>
                <a:latin typeface="Myriad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prstClr val="white">
                  <a:tint val="75000"/>
                </a:prstClr>
              </a:solidFill>
              <a:latin typeface="Myriad Pro"/>
            </a:endParaRPr>
          </a:p>
        </p:txBody>
      </p:sp>
      <p:pic>
        <p:nvPicPr>
          <p:cNvPr id="8" name="Afbeelding 7" descr="logo-d&amp;b-wi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8148" y="88687"/>
            <a:ext cx="928694" cy="3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2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NUL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 txBox="1">
            <a:spLocks/>
          </p:cNvSpPr>
          <p:nvPr/>
        </p:nvSpPr>
        <p:spPr bwMode="auto">
          <a:xfrm>
            <a:off x="0" y="909638"/>
            <a:ext cx="91440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hevin" pitchFamily="50" charset="0"/>
                <a:ea typeface="+mj-ea"/>
                <a:cs typeface="Chevin" pitchFamily="50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dirty="0" err="1" smtClean="0">
                <a:solidFill>
                  <a:srgbClr val="00C8FF"/>
                </a:solidFill>
                <a:latin typeface="Chevin-DemiBold"/>
                <a:cs typeface="Chevin-DemiBold"/>
              </a:rPr>
              <a:t>Wetenschappelijke</a:t>
            </a:r>
            <a:r>
              <a:rPr lang="en-US" sz="5400" dirty="0" smtClean="0">
                <a:solidFill>
                  <a:srgbClr val="00C8FF"/>
                </a:solidFill>
                <a:latin typeface="Chevin-DemiBold"/>
                <a:cs typeface="Chevin-DemiBold"/>
              </a:rPr>
              <a:t/>
            </a:r>
            <a:br>
              <a:rPr lang="en-US" sz="5400" dirty="0" smtClean="0">
                <a:solidFill>
                  <a:srgbClr val="00C8FF"/>
                </a:solidFill>
                <a:latin typeface="Chevin-DemiBold"/>
                <a:cs typeface="Chevin-DemiBold"/>
              </a:rPr>
            </a:br>
            <a:r>
              <a:rPr lang="en-US" sz="5400" kern="0" dirty="0" err="1">
                <a:latin typeface="Chevin-DemiBold"/>
                <a:cs typeface="Chevin-DemiBold"/>
              </a:rPr>
              <a:t>G</a:t>
            </a:r>
            <a:r>
              <a:rPr lang="en-US" sz="5400" kern="0" dirty="0" err="1" smtClean="0">
                <a:latin typeface="Chevin-DemiBold"/>
                <a:cs typeface="Chevin-DemiBold"/>
              </a:rPr>
              <a:t>edragsbeïnvloeding</a:t>
            </a:r>
            <a:endParaRPr lang="en-US" sz="5400" kern="0" dirty="0" smtClean="0"/>
          </a:p>
        </p:txBody>
      </p:sp>
      <p:sp>
        <p:nvSpPr>
          <p:cNvPr id="4" name="Subtitle 11"/>
          <p:cNvSpPr txBox="1">
            <a:spLocks/>
          </p:cNvSpPr>
          <p:nvPr/>
        </p:nvSpPr>
        <p:spPr bwMode="auto">
          <a:xfrm>
            <a:off x="31257" y="2809875"/>
            <a:ext cx="91440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rgbClr val="FFFFFF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FFFFFF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en-US" sz="1800" kern="0" dirty="0" smtClean="0">
                <a:solidFill>
                  <a:srgbClr val="898989"/>
                </a:solidFill>
              </a:rPr>
              <a:t>Jorn Horstman</a:t>
            </a:r>
          </a:p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en-US" sz="1800" kern="0" dirty="0" smtClean="0">
                <a:solidFill>
                  <a:srgbClr val="898989"/>
                </a:solidFill>
              </a:rPr>
              <a:t>jorn@db-abs.com</a:t>
            </a:r>
          </a:p>
        </p:txBody>
      </p:sp>
      <p:pic>
        <p:nvPicPr>
          <p:cNvPr id="38916" name="Afbeelding 3" descr="d&amp;b_payoff_gecentreerd_wit-(Hi-res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397250"/>
            <a:ext cx="46450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811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NS_tre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133" y="1988820"/>
            <a:ext cx="4140200" cy="3726180"/>
          </a:xfrm>
          <a:prstGeom prst="rect">
            <a:avLst/>
          </a:prstGeom>
          <a:effectLst>
            <a:outerShdw blurRad="146050" dir="5520000" sx="102000" sy="102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S_stick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54498"/>
            <a:ext cx="7620000" cy="1020085"/>
          </a:xfrm>
          <a:prstGeom prst="rect">
            <a:avLst/>
          </a:prstGeom>
          <a:effectLst>
            <a:outerShdw blurRad="174625" dist="50800" dir="5400000" sx="102000" sy="102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4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Associative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671900" y="3145532"/>
            <a:ext cx="1380153" cy="1080120"/>
          </a:xfrm>
          <a:prstGeom prst="ellipse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7" b="1" dirty="0" err="1" smtClean="0">
                <a:solidFill>
                  <a:prstClr val="white"/>
                </a:solidFill>
                <a:latin typeface="Helvetica"/>
                <a:cs typeface="Helvetica"/>
              </a:rPr>
              <a:t>Schoon</a:t>
            </a:r>
            <a:endParaRPr lang="en-US" sz="20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71933" y="1201317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52188" y="1201317"/>
            <a:ext cx="920101" cy="720080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72200" y="2713485"/>
            <a:ext cx="900100" cy="704427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67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333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04103" y="4441676"/>
            <a:ext cx="868098" cy="679382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167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32273" y="4945733"/>
            <a:ext cx="644070" cy="504056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sz="1167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1635" y="3073525"/>
            <a:ext cx="736079" cy="576063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67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333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1720" y="1561357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Connector 19"/>
          <p:cNvCxnSpPr>
            <a:stCxn id="7" idx="6"/>
            <a:endCxn id="8" idx="2"/>
          </p:cNvCxnSpPr>
          <p:nvPr/>
        </p:nvCxnSpPr>
        <p:spPr>
          <a:xfrm flipV="1">
            <a:off x="4932040" y="1561357"/>
            <a:ext cx="1320147" cy="15654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" idx="0"/>
            <a:endCxn id="7" idx="4"/>
          </p:cNvCxnSpPr>
          <p:nvPr/>
        </p:nvCxnSpPr>
        <p:spPr>
          <a:xfrm flipV="1">
            <a:off x="4361977" y="1952706"/>
            <a:ext cx="90010" cy="119282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4"/>
            <a:endCxn id="9" idx="0"/>
          </p:cNvCxnSpPr>
          <p:nvPr/>
        </p:nvCxnSpPr>
        <p:spPr>
          <a:xfrm>
            <a:off x="6712239" y="1921397"/>
            <a:ext cx="110013" cy="79208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4"/>
            <a:endCxn id="10" idx="7"/>
          </p:cNvCxnSpPr>
          <p:nvPr/>
        </p:nvCxnSpPr>
        <p:spPr>
          <a:xfrm flipH="1">
            <a:off x="6245070" y="3417911"/>
            <a:ext cx="577181" cy="1123258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5"/>
            <a:endCxn id="11" idx="2"/>
          </p:cNvCxnSpPr>
          <p:nvPr/>
        </p:nvCxnSpPr>
        <p:spPr>
          <a:xfrm>
            <a:off x="6245071" y="5021566"/>
            <a:ext cx="787204" cy="176195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3" idx="5"/>
            <a:endCxn id="2" idx="1"/>
          </p:cNvCxnSpPr>
          <p:nvPr/>
        </p:nvCxnSpPr>
        <p:spPr>
          <a:xfrm>
            <a:off x="2871222" y="2202708"/>
            <a:ext cx="1002797" cy="1101005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0"/>
            <a:endCxn id="13" idx="3"/>
          </p:cNvCxnSpPr>
          <p:nvPr/>
        </p:nvCxnSpPr>
        <p:spPr>
          <a:xfrm flipV="1">
            <a:off x="1639675" y="2202707"/>
            <a:ext cx="552651" cy="870818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171733" y="4297661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73" name="Straight Connector 72"/>
          <p:cNvCxnSpPr>
            <a:stCxn id="2" idx="3"/>
            <a:endCxn id="72" idx="7"/>
          </p:cNvCxnSpPr>
          <p:nvPr/>
        </p:nvCxnSpPr>
        <p:spPr>
          <a:xfrm flipH="1">
            <a:off x="2991236" y="4067473"/>
            <a:ext cx="882783" cy="340226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071833" y="4801717"/>
            <a:ext cx="960107" cy="751389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cxnSp>
        <p:nvCxnSpPr>
          <p:cNvPr id="79" name="Straight Connector 78"/>
          <p:cNvCxnSpPr>
            <a:stCxn id="2" idx="3"/>
            <a:endCxn id="78" idx="0"/>
          </p:cNvCxnSpPr>
          <p:nvPr/>
        </p:nvCxnSpPr>
        <p:spPr>
          <a:xfrm flipH="1">
            <a:off x="3551888" y="4067472"/>
            <a:ext cx="322133" cy="734244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151953" y="4942679"/>
            <a:ext cx="960107" cy="751389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cxnSp>
        <p:nvCxnSpPr>
          <p:cNvPr id="86" name="Straight Connector 85"/>
          <p:cNvCxnSpPr>
            <a:stCxn id="2" idx="4"/>
            <a:endCxn id="85" idx="0"/>
          </p:cNvCxnSpPr>
          <p:nvPr/>
        </p:nvCxnSpPr>
        <p:spPr>
          <a:xfrm>
            <a:off x="4361977" y="4225653"/>
            <a:ext cx="270030" cy="717026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3" idx="0"/>
          </p:cNvCxnSpPr>
          <p:nvPr/>
        </p:nvCxnSpPr>
        <p:spPr>
          <a:xfrm flipV="1">
            <a:off x="2531774" y="697260"/>
            <a:ext cx="120013" cy="86409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3" idx="1"/>
          </p:cNvCxnSpPr>
          <p:nvPr/>
        </p:nvCxnSpPr>
        <p:spPr>
          <a:xfrm flipH="1" flipV="1">
            <a:off x="1691681" y="1057301"/>
            <a:ext cx="500644" cy="614094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endCxn id="8" idx="7"/>
          </p:cNvCxnSpPr>
          <p:nvPr/>
        </p:nvCxnSpPr>
        <p:spPr>
          <a:xfrm flipH="1">
            <a:off x="7037542" y="697260"/>
            <a:ext cx="354772" cy="60951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endCxn id="8" idx="6"/>
          </p:cNvCxnSpPr>
          <p:nvPr/>
        </p:nvCxnSpPr>
        <p:spPr>
          <a:xfrm flipH="1">
            <a:off x="7172289" y="1489349"/>
            <a:ext cx="640073" cy="72009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9" idx="7"/>
          </p:cNvCxnSpPr>
          <p:nvPr/>
        </p:nvCxnSpPr>
        <p:spPr>
          <a:xfrm flipH="1">
            <a:off x="7140484" y="2209428"/>
            <a:ext cx="551863" cy="607217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9" idx="6"/>
          </p:cNvCxnSpPr>
          <p:nvPr/>
        </p:nvCxnSpPr>
        <p:spPr>
          <a:xfrm flipH="1">
            <a:off x="7272300" y="3001516"/>
            <a:ext cx="780087" cy="64182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endCxn id="9" idx="5"/>
          </p:cNvCxnSpPr>
          <p:nvPr/>
        </p:nvCxnSpPr>
        <p:spPr>
          <a:xfrm flipH="1" flipV="1">
            <a:off x="7140483" y="3314750"/>
            <a:ext cx="791890" cy="40684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7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952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kern="1200" spc="190">
              <a:latin typeface="Palatino"/>
              <a:cs typeface="Palatino"/>
            </a:endParaRPr>
          </a:p>
        </p:txBody>
      </p:sp>
      <p:sp>
        <p:nvSpPr>
          <p:cNvPr id="11673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3505200"/>
          </a:xfrm>
        </p:spPr>
        <p:txBody>
          <a:bodyPr/>
          <a:lstStyle/>
          <a:p>
            <a:pPr eaLnBrk="1" hangingPunct="1">
              <a:spcBef>
                <a:spcPts val="1875"/>
              </a:spcBef>
            </a:pPr>
            <a:endParaRPr lang="en-US" sz="2800" smtClean="0"/>
          </a:p>
        </p:txBody>
      </p:sp>
      <p:pic>
        <p:nvPicPr>
          <p:cNvPr id="4" name="Picture 3" descr="NS_citroen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1839251" y="1222145"/>
            <a:ext cx="5475950" cy="40963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4559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717"/>
                    </a14:imgEffect>
                    <a14:imgEffect>
                      <a14:saturation sat="252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290" y="133858"/>
            <a:ext cx="2304256" cy="754644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-23560"/>
            <a:ext cx="9144000" cy="5738560"/>
            <a:chOff x="0" y="-23560"/>
            <a:chExt cx="9144000" cy="57385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/>
          </p:blipFill>
          <p:spPr>
            <a:xfrm>
              <a:off x="5414" y="2546648"/>
              <a:ext cx="1924441" cy="3168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2977389" y="3919449"/>
              <a:ext cx="6156176" cy="17955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0" y="-23560"/>
              <a:ext cx="1915741" cy="25588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195160" y="193204"/>
              <a:ext cx="2948840" cy="39376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475656" y="1777380"/>
              <a:ext cx="5329591" cy="1939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2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cs typeface="Helvetica"/>
            </a:endParaRPr>
          </a:p>
          <a:p>
            <a:pPr marL="0" indent="0" algn="ctr">
              <a:buNone/>
            </a:pPr>
            <a:r>
              <a:rPr lang="en-US" dirty="0" err="1" smtClean="0">
                <a:cs typeface="Helvetica"/>
              </a:rPr>
              <a:t>Ons</a:t>
            </a:r>
            <a:r>
              <a:rPr lang="en-US" dirty="0" smtClean="0">
                <a:cs typeface="Helvetica"/>
              </a:rPr>
              <a:t> </a:t>
            </a:r>
            <a:r>
              <a:rPr lang="en-US" dirty="0" err="1">
                <a:cs typeface="Helvetica"/>
              </a:rPr>
              <a:t>gedrag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wordt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gestuurd</a:t>
            </a:r>
            <a:r>
              <a:rPr lang="en-US" dirty="0">
                <a:cs typeface="Helvetica"/>
              </a:rPr>
              <a:t> door </a:t>
            </a:r>
            <a:r>
              <a:rPr lang="en-US" dirty="0" err="1">
                <a:cs typeface="Helvetica"/>
              </a:rPr>
              <a:t>allerlei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processen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waarvan</a:t>
            </a:r>
            <a:r>
              <a:rPr lang="en-US" dirty="0">
                <a:cs typeface="Helvetica"/>
              </a:rPr>
              <a:t> we </a:t>
            </a:r>
            <a:r>
              <a:rPr lang="en-US" dirty="0" err="1">
                <a:cs typeface="Helvetica"/>
              </a:rPr>
              <a:t>ons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niet</a:t>
            </a:r>
            <a:r>
              <a:rPr lang="en-US" dirty="0">
                <a:cs typeface="Helvetica"/>
              </a:rPr>
              <a:t> </a:t>
            </a:r>
            <a:r>
              <a:rPr lang="en-US" dirty="0" err="1">
                <a:cs typeface="Helvetica"/>
              </a:rPr>
              <a:t>bewust</a:t>
            </a:r>
            <a:r>
              <a:rPr lang="en-US" dirty="0">
                <a:cs typeface="Helvetica"/>
              </a:rPr>
              <a:t> </a:t>
            </a:r>
            <a:r>
              <a:rPr lang="en-US" dirty="0" err="1" smtClean="0">
                <a:cs typeface="Helvetica"/>
              </a:rPr>
              <a:t>zijn</a:t>
            </a:r>
            <a:r>
              <a:rPr lang="en-US" dirty="0" smtClean="0">
                <a:cs typeface="Helvetica"/>
              </a:rPr>
              <a:t>.</a:t>
            </a:r>
            <a:endParaRPr lang="en-US" dirty="0">
              <a:cs typeface="Helvetic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9505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952500"/>
          </a:xfrm>
        </p:spPr>
        <p:txBody>
          <a:bodyPr/>
          <a:lstStyle/>
          <a:p>
            <a:r>
              <a:rPr lang="nl-NL" sz="3200" dirty="0" smtClean="0"/>
              <a:t>Mensen in beweging krijgen</a:t>
            </a:r>
          </a:p>
        </p:txBody>
      </p:sp>
      <p:sp>
        <p:nvSpPr>
          <p:cNvPr id="57347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333500"/>
            <a:ext cx="8229600" cy="3324200"/>
          </a:xfrm>
        </p:spPr>
        <p:txBody>
          <a:bodyPr/>
          <a:lstStyle/>
          <a:p>
            <a:r>
              <a:rPr lang="nl-NL" sz="2400" dirty="0" smtClean="0"/>
              <a:t>Hoe doe je dat?</a:t>
            </a:r>
          </a:p>
          <a:p>
            <a:r>
              <a:rPr lang="nl-NL" sz="2400" dirty="0" smtClean="0"/>
              <a:t>Valkuilen:</a:t>
            </a:r>
          </a:p>
          <a:p>
            <a:pPr lvl="2"/>
            <a:r>
              <a:rPr lang="nl-NL" dirty="0" smtClean="0"/>
              <a:t>Bewust versus onbewust (automatisch) gedrag</a:t>
            </a:r>
          </a:p>
          <a:p>
            <a:pPr lvl="2"/>
            <a:r>
              <a:rPr lang="nl-NL" dirty="0" smtClean="0"/>
              <a:t>Kennis houding gedrag volgorde</a:t>
            </a:r>
          </a:p>
          <a:p>
            <a:pPr lvl="2"/>
            <a:r>
              <a:rPr lang="nl-NL" dirty="0" smtClean="0"/>
              <a:t>Verkeerde norm laten zien</a:t>
            </a:r>
          </a:p>
          <a:p>
            <a:pPr lvl="2"/>
            <a:r>
              <a:rPr lang="nl-NL" dirty="0" smtClean="0"/>
              <a:t>Weerstand opwekken</a:t>
            </a:r>
          </a:p>
          <a:p>
            <a:pPr lvl="3"/>
            <a:r>
              <a:rPr lang="nl-NL" sz="2400" dirty="0" smtClean="0"/>
              <a:t>Zelf vinden dat je erg gelijk hebt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31" y="22258"/>
            <a:ext cx="3906738" cy="5605320"/>
          </a:xfrm>
        </p:spPr>
      </p:pic>
    </p:spTree>
    <p:extLst>
      <p:ext uri="{BB962C8B-B14F-4D97-AF65-F5344CB8AC3E}">
        <p14:creationId xmlns:p14="http://schemas.microsoft.com/office/powerpoint/2010/main" val="3924865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Verkeerde</a:t>
            </a:r>
            <a:r>
              <a:rPr lang="en-US" dirty="0" smtClean="0"/>
              <a:t> norm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1" y="1181100"/>
            <a:ext cx="9144000" cy="436259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" y="841276"/>
            <a:ext cx="899311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8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Juiste</a:t>
            </a:r>
            <a:r>
              <a:rPr lang="en-US" dirty="0" smtClean="0"/>
              <a:t> norm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3324"/>
            <a:ext cx="5372475" cy="3771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4" y="1277710"/>
            <a:ext cx="3206821" cy="2317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82" y="3692122"/>
            <a:ext cx="2270718" cy="17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68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2" y="1777380"/>
            <a:ext cx="8846705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7340"/>
            <a:ext cx="546267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2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9750" y="409575"/>
            <a:ext cx="8229600" cy="952500"/>
          </a:xfrm>
        </p:spPr>
        <p:txBody>
          <a:bodyPr/>
          <a:lstStyle/>
          <a:p>
            <a:r>
              <a:rPr lang="en-US" sz="3200" smtClean="0"/>
              <a:t>Wetenschappelijke gedragsbeïnvloeding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8313" y="1704975"/>
            <a:ext cx="8229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875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Het </a:t>
            </a:r>
            <a:r>
              <a:rPr lang="en-US" sz="36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strategisch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inzetten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van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gedragsbeïnvloedingstechnieken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om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een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bepaalde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gedraging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te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veranderen</a:t>
            </a:r>
            <a:endParaRPr lang="en-US" sz="36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9750" y="409575"/>
            <a:ext cx="8229600" cy="952500"/>
          </a:xfrm>
        </p:spPr>
        <p:txBody>
          <a:bodyPr/>
          <a:lstStyle/>
          <a:p>
            <a:r>
              <a:rPr lang="en-US" sz="3200" smtClean="0"/>
              <a:t>Wetenschappelijke gedragsbeïnvloeding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1489348"/>
            <a:ext cx="8229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875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Holy grail:</a:t>
            </a:r>
          </a:p>
          <a:p>
            <a:pPr algn="ctr" eaLnBrk="1" hangingPunct="1">
              <a:spcBef>
                <a:spcPts val="1875"/>
              </a:spcBef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Weten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wanneer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je </a:t>
            </a:r>
            <a:r>
              <a:rPr lang="en-US" sz="36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welke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</a:rPr>
              <a:t>techniek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</a:rPr>
              <a:t> in </a:t>
            </a:r>
            <a:r>
              <a:rPr lang="en-US" sz="3600" dirty="0" err="1" smtClean="0">
                <a:solidFill>
                  <a:srgbClr val="FFFFFF"/>
                </a:solidFill>
                <a:latin typeface="Cambria" panose="02040503050406030204" pitchFamily="18" charset="0"/>
              </a:rPr>
              <a:t>moet</a:t>
            </a:r>
            <a:r>
              <a:rPr lang="en-US" sz="3600" dirty="0" smtClean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mbria" panose="02040503050406030204" pitchFamily="18" charset="0"/>
              </a:rPr>
              <a:t>zetten</a:t>
            </a:r>
            <a:r>
              <a:rPr lang="en-US" sz="3600" dirty="0" smtClean="0">
                <a:solidFill>
                  <a:srgbClr val="FFFFFF"/>
                </a:solidFill>
                <a:latin typeface="Cambria" panose="02040503050406030204" pitchFamily="18" charset="0"/>
              </a:rPr>
              <a:t>.</a:t>
            </a:r>
          </a:p>
          <a:p>
            <a:pPr algn="ctr" eaLnBrk="1" hangingPunct="1">
              <a:spcBef>
                <a:spcPts val="1875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FFFFFF"/>
                </a:solidFill>
                <a:latin typeface="Cambria" panose="02040503050406030204" pitchFamily="18" charset="0"/>
              </a:rPr>
              <a:t>“</a:t>
            </a:r>
            <a:r>
              <a:rPr lang="en-US" sz="3600" dirty="0" err="1" smtClean="0">
                <a:solidFill>
                  <a:srgbClr val="FFFFFF"/>
                </a:solidFill>
                <a:latin typeface="Cambria" panose="02040503050406030204" pitchFamily="18" charset="0"/>
              </a:rPr>
              <a:t>Psychologisch</a:t>
            </a:r>
            <a:r>
              <a:rPr lang="en-US" sz="3600" dirty="0" smtClean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mbria" panose="02040503050406030204" pitchFamily="18" charset="0"/>
              </a:rPr>
              <a:t>landschap</a:t>
            </a:r>
            <a:r>
              <a:rPr lang="en-US" sz="3600" dirty="0" smtClean="0">
                <a:solidFill>
                  <a:srgbClr val="FFFFFF"/>
                </a:solidFill>
                <a:latin typeface="Cambria" panose="02040503050406030204" pitchFamily="18" charset="0"/>
              </a:rPr>
              <a:t>”</a:t>
            </a:r>
            <a:endParaRPr lang="en-US" sz="36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52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ial influence model v3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8" y="0"/>
            <a:ext cx="72458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/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475"/>
            <a:ext cx="9144000" cy="6851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369668"/>
            <a:ext cx="9144000" cy="936104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Chevin-Light"/>
                <a:cs typeface="Chevin-Light"/>
              </a:rPr>
              <a:t>Associaties</a:t>
            </a:r>
          </a:p>
        </p:txBody>
      </p:sp>
    </p:spTree>
    <p:extLst>
      <p:ext uri="{BB962C8B-B14F-4D97-AF65-F5344CB8AC3E}">
        <p14:creationId xmlns:p14="http://schemas.microsoft.com/office/powerpoint/2010/main" val="12680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Veilige</a:t>
            </a:r>
            <a:r>
              <a:rPr lang="en-US" dirty="0"/>
              <a:t>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Taak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Agressie</a:t>
            </a:r>
            <a:r>
              <a:rPr lang="en-US" dirty="0" smtClean="0"/>
              <a:t> en </a:t>
            </a:r>
            <a:r>
              <a:rPr lang="en-US" dirty="0" err="1" smtClean="0"/>
              <a:t>geweld</a:t>
            </a:r>
            <a:r>
              <a:rPr lang="en-US" dirty="0" smtClean="0"/>
              <a:t> </a:t>
            </a:r>
            <a:r>
              <a:rPr lang="en-US" dirty="0" err="1" smtClean="0"/>
              <a:t>vaak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intentioneel</a:t>
            </a:r>
            <a:r>
              <a:rPr lang="en-US" dirty="0" smtClean="0"/>
              <a:t>, maar “</a:t>
            </a:r>
            <a:r>
              <a:rPr lang="en-US" dirty="0" err="1" smtClean="0"/>
              <a:t>automatisch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 err="1" smtClean="0"/>
              <a:t>Doel</a:t>
            </a:r>
            <a:r>
              <a:rPr lang="en-US" dirty="0" smtClean="0"/>
              <a:t>: </a:t>
            </a:r>
            <a:r>
              <a:rPr lang="en-US" dirty="0" err="1" smtClean="0"/>
              <a:t>automatisch</a:t>
            </a:r>
            <a:r>
              <a:rPr lang="en-US" dirty="0" smtClean="0"/>
              <a:t> </a:t>
            </a:r>
            <a:r>
              <a:rPr lang="en-US" dirty="0" err="1" smtClean="0"/>
              <a:t>positief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r>
              <a:rPr lang="en-US" dirty="0" smtClean="0"/>
              <a:t> </a:t>
            </a:r>
            <a:r>
              <a:rPr lang="en-US" dirty="0" err="1" smtClean="0"/>
              <a:t>stimuleren</a:t>
            </a:r>
            <a:r>
              <a:rPr lang="en-US" dirty="0" smtClean="0"/>
              <a:t> door </a:t>
            </a:r>
            <a:r>
              <a:rPr lang="en-US" dirty="0" err="1" smtClean="0"/>
              <a:t>middel</a:t>
            </a:r>
            <a:r>
              <a:rPr lang="en-US" dirty="0" smtClean="0"/>
              <a:t> van </a:t>
            </a:r>
            <a:r>
              <a:rPr lang="en-US" dirty="0" err="1" smtClean="0"/>
              <a:t>positieve</a:t>
            </a:r>
            <a:r>
              <a:rPr lang="en-US" dirty="0" smtClean="0"/>
              <a:t> primes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675" y="3349686"/>
            <a:ext cx="80648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>
              <a:spcBef>
                <a:spcPts val="1872"/>
              </a:spcBef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Doel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automatisch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positief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gedrag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stimuleren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door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middel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van </a:t>
            </a:r>
            <a:r>
              <a:rPr lang="en-US" sz="2800" dirty="0" err="1">
                <a:solidFill>
                  <a:srgbClr val="FFFFFF"/>
                </a:solidFill>
                <a:latin typeface="Helvetica"/>
                <a:cs typeface="Helvetica"/>
              </a:rPr>
              <a:t>positieve</a:t>
            </a:r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 primes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3899" y="1561357"/>
            <a:ext cx="9119426" cy="4159427"/>
            <a:chOff x="33899" y="1561356"/>
            <a:chExt cx="9119426" cy="4159427"/>
          </a:xfrm>
        </p:grpSpPr>
        <p:pic>
          <p:nvPicPr>
            <p:cNvPr id="5" name="Picture 4" descr="Screen Shot 2012-03-15 at 5.22.47 PM 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9" y="1561356"/>
              <a:ext cx="2844316" cy="2736304"/>
            </a:xfrm>
            <a:prstGeom prst="rect">
              <a:avLst/>
            </a:prstGeom>
            <a:effectLst>
              <a:reflection blurRad="6350" stA="23000" endA="300" endPos="18000" dir="5400000" sy="-100000" algn="bl" rotWithShape="0"/>
            </a:effectLst>
          </p:spPr>
        </p:pic>
        <p:pic>
          <p:nvPicPr>
            <p:cNvPr id="7" name="Picture 6" descr="Screen Shot 2012-03-15 at 5.24.0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781" y="1921396"/>
              <a:ext cx="3091544" cy="2497460"/>
            </a:xfrm>
            <a:prstGeom prst="rect">
              <a:avLst/>
            </a:prstGeom>
            <a:effectLst>
              <a:reflection blurRad="6350" stA="23000" endA="300" endPos="18000" dir="5400000" sy="-100000" algn="bl" rotWithShape="0"/>
            </a:effectLst>
          </p:spPr>
        </p:pic>
        <p:pic>
          <p:nvPicPr>
            <p:cNvPr id="6" name="Picture 5" descr="Screen Shot 2012-03-15 at 5.23.38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3930951"/>
              <a:ext cx="4811894" cy="1789832"/>
            </a:xfrm>
            <a:prstGeom prst="rect">
              <a:avLst/>
            </a:prstGeom>
            <a:effectLst>
              <a:reflection blurRad="6350" stA="23000" endA="300" endPos="18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7504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355E-7 1.06548E-6 L 3.87355E-7 -0.54135 " pathEditMode="relative" ptsTypes="AA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" y="1600409"/>
            <a:ext cx="3832643" cy="2874482"/>
          </a:xfrm>
          <a:prstGeom prst="rect">
            <a:avLst/>
          </a:prstGeom>
        </p:spPr>
      </p:pic>
      <p:pic>
        <p:nvPicPr>
          <p:cNvPr id="5" name="Picture 4" descr="IMG_00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58" y="1600409"/>
            <a:ext cx="3832642" cy="28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2123728" y="1273324"/>
          <a:ext cx="4676452" cy="371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12160" y="242545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  <a:latin typeface="Helvetica"/>
                <a:cs typeface="Helvetica"/>
              </a:rPr>
              <a:t>-27%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952500"/>
          </a:xfrm>
        </p:spPr>
        <p:txBody>
          <a:bodyPr/>
          <a:lstStyle/>
          <a:p>
            <a:r>
              <a:rPr lang="en-US"/>
              <a:t>VPT Groningen</a:t>
            </a:r>
          </a:p>
        </p:txBody>
      </p:sp>
    </p:spTree>
    <p:extLst>
      <p:ext uri="{BB962C8B-B14F-4D97-AF65-F5344CB8AC3E}">
        <p14:creationId xmlns:p14="http://schemas.microsoft.com/office/powerpoint/2010/main" val="16496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48 0 " pathEditMode="relative" ptsTypes="AA">
                                      <p:cBhvr>
                                        <p:cTn id="25" dur="3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48 0 " pathEditMode="relative" ptsTypes="AA">
                                      <p:cBhvr>
                                        <p:cTn id="27" dur="3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48 0 " pathEditMode="relative" ptsTypes="AA">
                                      <p:cBhvr>
                                        <p:cTn id="29" dur="3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Graphic spid="4" grpId="1">
        <p:bldSub>
          <a:bldChart bld="category"/>
        </p:bldSub>
      </p:bldGraphic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3219"/>
            <a:ext cx="7796388" cy="55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0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595959"/>
                </a:solidFill>
              </a:rPr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3977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69668"/>
            <a:ext cx="9144000" cy="936104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Chevin-Light"/>
                <a:cs typeface="Chevin-Light"/>
              </a:rPr>
              <a:t>Sociaal</a:t>
            </a:r>
          </a:p>
        </p:txBody>
      </p:sp>
    </p:spTree>
    <p:extLst>
      <p:ext uri="{BB962C8B-B14F-4D97-AF65-F5344CB8AC3E}">
        <p14:creationId xmlns:p14="http://schemas.microsoft.com/office/powerpoint/2010/main" val="14169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797"/>
          <a:stretch/>
        </p:blipFill>
        <p:spPr bwMode="auto">
          <a:xfrm>
            <a:off x="5620395" y="1201316"/>
            <a:ext cx="2840037" cy="35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6" name="Picture 2" descr="http://nilsenreport.ca/wp-content/uploads/2014/01/fun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0" y="1201316"/>
            <a:ext cx="4779896" cy="35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30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16" y="1326554"/>
            <a:ext cx="4204891" cy="4204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13284"/>
            <a:ext cx="2952328" cy="3941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9348"/>
            <a:ext cx="1219200" cy="952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311"/>
            <a:ext cx="4360680" cy="45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82" y="1333500"/>
            <a:ext cx="5574236" cy="3771900"/>
          </a:xfrm>
        </p:spPr>
      </p:pic>
    </p:spTree>
    <p:extLst>
      <p:ext uri="{BB962C8B-B14F-4D97-AF65-F5344CB8AC3E}">
        <p14:creationId xmlns:p14="http://schemas.microsoft.com/office/powerpoint/2010/main" val="28203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Beïnvloedingstechnieken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396"/>
            <a:ext cx="8229600" cy="31837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595959"/>
                </a:solidFill>
              </a:rPr>
              <a:t>Associaties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595959"/>
                </a:solidFill>
              </a:rPr>
              <a:t>Sociaal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Commitment &amp; consistentie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79" t="4413" r="3043" b="4293"/>
          <a:stretch/>
        </p:blipFill>
        <p:spPr>
          <a:xfrm>
            <a:off x="-69274" y="-418961"/>
            <a:ext cx="9213274" cy="6142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69668"/>
            <a:ext cx="9144000" cy="936104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Chevin-Light"/>
                <a:cs typeface="Chevin-Light"/>
              </a:rPr>
              <a:t>Commitment &amp; consistentie</a:t>
            </a:r>
          </a:p>
        </p:txBody>
      </p:sp>
    </p:spTree>
    <p:extLst>
      <p:ext uri="{BB962C8B-B14F-4D97-AF65-F5344CB8AC3E}">
        <p14:creationId xmlns:p14="http://schemas.microsoft.com/office/powerpoint/2010/main" val="19424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Foot-in-the-door</a:t>
            </a:r>
          </a:p>
        </p:txBody>
      </p:sp>
      <p:pic>
        <p:nvPicPr>
          <p:cNvPr id="86019" name="Tijdelijke aanduiding voor inhoud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309688"/>
            <a:ext cx="2433637" cy="1419225"/>
          </a:xfrm>
        </p:spPr>
      </p:pic>
      <p:pic>
        <p:nvPicPr>
          <p:cNvPr id="86020" name="Picture 2" descr="F:\Jorn\Dijksterhuis &amp; van Baaren\NL Schoon\Uitingen en borden\Foto's\fot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03325"/>
            <a:ext cx="322897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Zonnepanelen?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61356"/>
            <a:ext cx="6984776" cy="360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81100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>
                <a:latin typeface="Chevin" pitchFamily="50" charset="0"/>
              </a:rPr>
              <a:t>No-Shows</a:t>
            </a:r>
          </a:p>
        </p:txBody>
      </p:sp>
      <p:pic>
        <p:nvPicPr>
          <p:cNvPr id="11059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4" y="1273174"/>
            <a:ext cx="6263899" cy="4157663"/>
          </a:xfrm>
        </p:spPr>
      </p:pic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17240" y="1181100"/>
          <a:ext cx="8075240" cy="40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82827"/>
            <a:ext cx="504056" cy="5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3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52500"/>
          </a:xfrm>
        </p:spPr>
        <p:txBody>
          <a:bodyPr/>
          <a:lstStyle/>
          <a:p>
            <a:pPr eaLnBrk="1" hangingPunct="1"/>
            <a:r>
              <a:rPr lang="nl-NL" dirty="0" smtClean="0"/>
              <a:t>Vandaag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>
          <a:xfrm>
            <a:off x="0" y="1057300"/>
            <a:ext cx="8459788" cy="4297338"/>
          </a:xfrm>
        </p:spPr>
        <p:txBody>
          <a:bodyPr/>
          <a:lstStyle/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We </a:t>
            </a:r>
            <a:r>
              <a:rPr lang="en-US" sz="2400" dirty="0" err="1" smtClean="0"/>
              <a:t>zijn</a:t>
            </a:r>
            <a:r>
              <a:rPr lang="en-US" sz="2400" dirty="0" smtClean="0"/>
              <a:t> </a:t>
            </a:r>
            <a:r>
              <a:rPr lang="en-US" sz="2400" dirty="0" err="1" smtClean="0"/>
              <a:t>veel</a:t>
            </a:r>
            <a:r>
              <a:rPr lang="en-US" sz="2400" dirty="0" smtClean="0"/>
              <a:t> minder </a:t>
            </a:r>
            <a:r>
              <a:rPr lang="en-US" sz="2400" dirty="0" err="1" smtClean="0"/>
              <a:t>rationeel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we </a:t>
            </a:r>
            <a:r>
              <a:rPr lang="en-US" sz="2400" dirty="0" err="1" smtClean="0"/>
              <a:t>denken</a:t>
            </a:r>
            <a:endParaRPr lang="en-US" sz="2400" dirty="0" smtClean="0"/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r>
              <a:rPr lang="en-US" sz="2400" dirty="0" err="1" smtClean="0"/>
              <a:t>Faciliteren</a:t>
            </a:r>
            <a:r>
              <a:rPr lang="en-US" sz="2400" dirty="0" smtClean="0"/>
              <a:t> van </a:t>
            </a:r>
            <a:r>
              <a:rPr lang="en-US" sz="2400" dirty="0" err="1" smtClean="0"/>
              <a:t>gewenste</a:t>
            </a:r>
            <a:r>
              <a:rPr lang="en-US" sz="2400" dirty="0" smtClean="0"/>
              <a:t> </a:t>
            </a:r>
            <a:r>
              <a:rPr lang="en-US" sz="2400" dirty="0" err="1" smtClean="0"/>
              <a:t>gedrag</a:t>
            </a:r>
            <a:r>
              <a:rPr lang="en-US" sz="2400" dirty="0" smtClean="0"/>
              <a:t>!</a:t>
            </a:r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r>
              <a:rPr lang="en-US" sz="2400" dirty="0" err="1" smtClean="0"/>
              <a:t>Bewust</a:t>
            </a:r>
            <a:r>
              <a:rPr lang="en-US" sz="2400" dirty="0" smtClean="0"/>
              <a:t> vs. </a:t>
            </a:r>
            <a:r>
              <a:rPr lang="en-US" sz="2400" dirty="0" err="1" smtClean="0"/>
              <a:t>onbewuste</a:t>
            </a:r>
            <a:r>
              <a:rPr lang="en-US" sz="2400" dirty="0" smtClean="0"/>
              <a:t> </a:t>
            </a:r>
            <a:r>
              <a:rPr lang="en-US" sz="2400" dirty="0" err="1" smtClean="0"/>
              <a:t>beinvloeding</a:t>
            </a:r>
            <a:endParaRPr lang="en-US" sz="2400" dirty="0" smtClean="0"/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r>
              <a:rPr lang="en-US" sz="2400" dirty="0" err="1" smtClean="0"/>
              <a:t>Verbod</a:t>
            </a:r>
            <a:r>
              <a:rPr lang="en-US" sz="2400" dirty="0" smtClean="0"/>
              <a:t>/</a:t>
            </a:r>
            <a:r>
              <a:rPr lang="en-US" sz="2400" dirty="0" err="1" smtClean="0"/>
              <a:t>gebodsborden</a:t>
            </a:r>
            <a:r>
              <a:rPr lang="en-US" sz="2400" dirty="0" smtClean="0"/>
              <a:t> vs. </a:t>
            </a:r>
            <a:r>
              <a:rPr lang="en-US" sz="2400" dirty="0" err="1" smtClean="0"/>
              <a:t>laten</a:t>
            </a:r>
            <a:r>
              <a:rPr lang="en-US" sz="2400" dirty="0" smtClean="0"/>
              <a:t> </a:t>
            </a:r>
            <a:r>
              <a:rPr lang="en-US" sz="2400" dirty="0" err="1" smtClean="0"/>
              <a:t>zien</a:t>
            </a:r>
            <a:r>
              <a:rPr lang="en-US" sz="2400" dirty="0" smtClean="0"/>
              <a:t> </a:t>
            </a:r>
            <a:r>
              <a:rPr lang="en-US" sz="2400" dirty="0" err="1" smtClean="0"/>
              <a:t>wat</a:t>
            </a:r>
            <a:r>
              <a:rPr lang="en-US" sz="2400" dirty="0" smtClean="0"/>
              <a:t> we </a:t>
            </a:r>
            <a:r>
              <a:rPr lang="en-US" sz="2400" dirty="0" err="1" smtClean="0"/>
              <a:t>wel</a:t>
            </a:r>
            <a:r>
              <a:rPr lang="en-US" sz="2400" dirty="0" smtClean="0"/>
              <a:t> </a:t>
            </a:r>
            <a:r>
              <a:rPr lang="en-US" sz="2400" dirty="0" err="1" smtClean="0"/>
              <a:t>willen</a:t>
            </a:r>
            <a:r>
              <a:rPr lang="en-US" sz="2400" dirty="0" smtClean="0"/>
              <a:t> &amp;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veel</a:t>
            </a:r>
            <a:r>
              <a:rPr lang="en-US" sz="2400" dirty="0" smtClean="0"/>
              <a:t> </a:t>
            </a:r>
            <a:r>
              <a:rPr lang="en-US" sz="2400" dirty="0" err="1" smtClean="0"/>
              <a:t>anderen</a:t>
            </a:r>
            <a:r>
              <a:rPr lang="en-US" sz="2400" dirty="0" smtClean="0"/>
              <a:t> </a:t>
            </a:r>
            <a:r>
              <a:rPr lang="en-US" sz="2400" dirty="0" err="1" smtClean="0"/>
              <a:t>dat</a:t>
            </a:r>
            <a:r>
              <a:rPr lang="en-US" sz="2400" dirty="0" smtClean="0"/>
              <a:t> </a:t>
            </a:r>
            <a:r>
              <a:rPr lang="en-US" sz="2400" dirty="0" err="1" smtClean="0"/>
              <a:t>doen</a:t>
            </a:r>
            <a:endParaRPr lang="en-US" sz="2400" dirty="0" smtClean="0"/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r>
              <a:rPr lang="en-US" sz="2400" dirty="0" err="1" smtClean="0"/>
              <a:t>Gedrag</a:t>
            </a:r>
            <a:r>
              <a:rPr lang="en-US" sz="2400" dirty="0" smtClean="0"/>
              <a:t> is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sturen</a:t>
            </a:r>
            <a:r>
              <a:rPr lang="en-US" sz="2400" dirty="0" smtClean="0"/>
              <a:t>, </a:t>
            </a:r>
            <a:r>
              <a:rPr lang="en-US" sz="2400" dirty="0" err="1" smtClean="0"/>
              <a:t>als</a:t>
            </a:r>
            <a:r>
              <a:rPr lang="en-US" sz="2400" dirty="0" smtClean="0"/>
              <a:t> je de </a:t>
            </a:r>
            <a:r>
              <a:rPr lang="en-US" sz="2400" dirty="0" err="1" smtClean="0"/>
              <a:t>juiste</a:t>
            </a:r>
            <a:r>
              <a:rPr lang="en-US" sz="2400" dirty="0" smtClean="0"/>
              <a:t> </a:t>
            </a:r>
            <a:r>
              <a:rPr lang="en-US" sz="2400" dirty="0" err="1" smtClean="0"/>
              <a:t>snaren</a:t>
            </a:r>
            <a:r>
              <a:rPr lang="en-US" sz="2400" dirty="0" smtClean="0"/>
              <a:t> </a:t>
            </a:r>
            <a:r>
              <a:rPr lang="en-US" sz="2400" dirty="0" err="1" smtClean="0"/>
              <a:t>raakt</a:t>
            </a:r>
            <a:r>
              <a:rPr lang="en-US" sz="2400" dirty="0" smtClean="0"/>
              <a:t>!		</a:t>
            </a:r>
          </a:p>
          <a:p>
            <a:pPr lvl="2" eaLnBrk="1" hangingPunct="1">
              <a:spcBef>
                <a:spcPts val="1875"/>
              </a:spcBef>
            </a:pPr>
            <a:r>
              <a:rPr lang="en-US" sz="2000" dirty="0" err="1" smtClean="0"/>
              <a:t>Associaties</a:t>
            </a:r>
            <a:r>
              <a:rPr lang="en-US" sz="2000" dirty="0" smtClean="0"/>
              <a:t>, </a:t>
            </a:r>
            <a:r>
              <a:rPr lang="en-US" sz="2000" dirty="0" err="1" smtClean="0"/>
              <a:t>sociaal</a:t>
            </a:r>
            <a:r>
              <a:rPr lang="en-US" sz="2000" dirty="0" smtClean="0"/>
              <a:t> </a:t>
            </a:r>
            <a:r>
              <a:rPr lang="en-US" sz="2000" dirty="0" err="1" smtClean="0"/>
              <a:t>bewijs</a:t>
            </a:r>
            <a:r>
              <a:rPr lang="en-US" sz="2000" dirty="0" smtClean="0"/>
              <a:t>, commitment en </a:t>
            </a:r>
            <a:r>
              <a:rPr lang="en-US" sz="2000" dirty="0" err="1" smtClean="0"/>
              <a:t>consistentie</a:t>
            </a:r>
            <a:endParaRPr lang="en-US" sz="2000" dirty="0" smtClean="0"/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 eaLnBrk="1" hangingPunct="1">
              <a:spcBef>
                <a:spcPts val="1875"/>
              </a:spcBef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98681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 txBox="1">
            <a:spLocks/>
          </p:cNvSpPr>
          <p:nvPr/>
        </p:nvSpPr>
        <p:spPr bwMode="auto">
          <a:xfrm>
            <a:off x="0" y="909638"/>
            <a:ext cx="91440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hevin" pitchFamily="50" charset="0"/>
                <a:ea typeface="+mj-ea"/>
                <a:cs typeface="Chevin" pitchFamily="50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dirty="0" err="1" smtClean="0">
                <a:solidFill>
                  <a:srgbClr val="00C8FF"/>
                </a:solidFill>
                <a:latin typeface="Chevin-DemiBold"/>
                <a:cs typeface="Chevin-DemiBold"/>
              </a:rPr>
              <a:t>Wetenschappelijke</a:t>
            </a:r>
            <a:r>
              <a:rPr lang="en-US" sz="5400" dirty="0" smtClean="0">
                <a:solidFill>
                  <a:srgbClr val="00C8FF"/>
                </a:solidFill>
                <a:latin typeface="Chevin-DemiBold"/>
                <a:cs typeface="Chevin-DemiBold"/>
              </a:rPr>
              <a:t/>
            </a:r>
            <a:br>
              <a:rPr lang="en-US" sz="5400" dirty="0" smtClean="0">
                <a:solidFill>
                  <a:srgbClr val="00C8FF"/>
                </a:solidFill>
                <a:latin typeface="Chevin-DemiBold"/>
                <a:cs typeface="Chevin-DemiBold"/>
              </a:rPr>
            </a:br>
            <a:r>
              <a:rPr lang="en-US" sz="5400" kern="0" dirty="0" err="1">
                <a:latin typeface="Chevin-DemiBold"/>
                <a:cs typeface="Chevin-DemiBold"/>
              </a:rPr>
              <a:t>G</a:t>
            </a:r>
            <a:r>
              <a:rPr lang="en-US" sz="5400" kern="0" dirty="0" err="1" smtClean="0">
                <a:latin typeface="Chevin-DemiBold"/>
                <a:cs typeface="Chevin-DemiBold"/>
              </a:rPr>
              <a:t>edragsbeïnvloeding</a:t>
            </a:r>
            <a:endParaRPr lang="en-US" sz="5400" kern="0" dirty="0" smtClean="0"/>
          </a:p>
        </p:txBody>
      </p:sp>
      <p:sp>
        <p:nvSpPr>
          <p:cNvPr id="4" name="Subtitle 11"/>
          <p:cNvSpPr txBox="1">
            <a:spLocks/>
          </p:cNvSpPr>
          <p:nvPr/>
        </p:nvSpPr>
        <p:spPr bwMode="auto">
          <a:xfrm>
            <a:off x="31257" y="2809875"/>
            <a:ext cx="91440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rgbClr val="FFFFFF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FFFFFF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en-US" sz="1800" kern="0" dirty="0" smtClean="0">
                <a:solidFill>
                  <a:srgbClr val="898989"/>
                </a:solidFill>
              </a:rPr>
              <a:t>Jorn Horstman</a:t>
            </a:r>
          </a:p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en-US" sz="1800" kern="0" dirty="0" smtClean="0">
                <a:solidFill>
                  <a:srgbClr val="898989"/>
                </a:solidFill>
              </a:rPr>
              <a:t>jorn@db-abs.com</a:t>
            </a:r>
          </a:p>
        </p:txBody>
      </p:sp>
      <p:pic>
        <p:nvPicPr>
          <p:cNvPr id="38916" name="Afbeelding 3" descr="d&amp;b_payoff_gecentreerd_wit-(Hi-res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397250"/>
            <a:ext cx="46450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89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/>
              <a:t>Zwerfafval: met hetzelfde gemak?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48292"/>
            <a:ext cx="5616624" cy="4207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3836458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27" y="132695"/>
            <a:ext cx="5969000" cy="31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89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18" y="508010"/>
            <a:ext cx="77962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240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08038" y="707769"/>
            <a:ext cx="7651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2400"/>
          </a:p>
        </p:txBody>
      </p:sp>
      <p:pic>
        <p:nvPicPr>
          <p:cNvPr id="41988" name="Picture 7" descr="ijsber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15" y="1143000"/>
            <a:ext cx="3529013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990600" y="508000"/>
            <a:ext cx="7315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3200" i="1">
              <a:latin typeface="Arial" pitchFamily="35" charset="-52"/>
            </a:endParaRPr>
          </a:p>
        </p:txBody>
      </p:sp>
      <p:sp>
        <p:nvSpPr>
          <p:cNvPr id="41990" name="Rectangle 9"/>
          <p:cNvSpPr>
            <a:spLocks noChangeArrowheads="1"/>
          </p:cNvSpPr>
          <p:nvPr/>
        </p:nvSpPr>
        <p:spPr bwMode="auto">
          <a:xfrm>
            <a:off x="1043608" y="193204"/>
            <a:ext cx="7315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elvetica"/>
                <a:cs typeface="Helvetica"/>
              </a:rPr>
              <a:t>Waar</a:t>
            </a:r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"/>
                <a:cs typeface="Helvetica"/>
              </a:rPr>
              <a:t>komt</a:t>
            </a:r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"/>
                <a:cs typeface="Helvetica"/>
              </a:rPr>
              <a:t>gedrag</a:t>
            </a:r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"/>
                <a:cs typeface="Helvetica"/>
              </a:rPr>
              <a:t>vandaan</a:t>
            </a:r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41991" name="Line 29"/>
          <p:cNvSpPr>
            <a:spLocks noChangeShapeType="1"/>
          </p:cNvSpPr>
          <p:nvPr/>
        </p:nvSpPr>
        <p:spPr bwMode="auto">
          <a:xfrm>
            <a:off x="4495800" y="1778000"/>
            <a:ext cx="1981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992" name="Line 31"/>
          <p:cNvSpPr>
            <a:spLocks noChangeShapeType="1"/>
          </p:cNvSpPr>
          <p:nvPr/>
        </p:nvSpPr>
        <p:spPr bwMode="auto">
          <a:xfrm>
            <a:off x="4495800" y="3111500"/>
            <a:ext cx="198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993" name="Line 32"/>
          <p:cNvSpPr>
            <a:spLocks noChangeShapeType="1"/>
          </p:cNvSpPr>
          <p:nvPr/>
        </p:nvSpPr>
        <p:spPr bwMode="auto">
          <a:xfrm>
            <a:off x="4495800" y="3492500"/>
            <a:ext cx="198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994" name="Line 33"/>
          <p:cNvSpPr>
            <a:spLocks noChangeShapeType="1"/>
          </p:cNvSpPr>
          <p:nvPr/>
        </p:nvSpPr>
        <p:spPr bwMode="auto">
          <a:xfrm>
            <a:off x="4495800" y="3873500"/>
            <a:ext cx="198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995" name="Rectangle 34"/>
          <p:cNvSpPr>
            <a:spLocks noChangeArrowheads="1"/>
          </p:cNvSpPr>
          <p:nvPr/>
        </p:nvSpPr>
        <p:spPr bwMode="auto">
          <a:xfrm>
            <a:off x="4572000" y="2032010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  <a:latin typeface="Arial" pitchFamily="35" charset="-52"/>
              </a:rPr>
              <a:t>Redeneren</a:t>
            </a:r>
            <a:endParaRPr lang="en-US" sz="2400" i="1" dirty="0">
              <a:solidFill>
                <a:srgbClr val="FFFFFF"/>
              </a:solidFill>
              <a:latin typeface="Arial" pitchFamily="35" charset="-52"/>
            </a:endParaRPr>
          </a:p>
        </p:txBody>
      </p:sp>
      <p:sp>
        <p:nvSpPr>
          <p:cNvPr id="41996" name="Rectangle 35"/>
          <p:cNvSpPr>
            <a:spLocks noChangeArrowheads="1"/>
          </p:cNvSpPr>
          <p:nvPr/>
        </p:nvSpPr>
        <p:spPr bwMode="auto">
          <a:xfrm>
            <a:off x="4499992" y="4513690"/>
            <a:ext cx="45365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Arial" pitchFamily="35" charset="-52"/>
              </a:rPr>
              <a:t>Associaties</a:t>
            </a:r>
            <a:r>
              <a:rPr lang="en-US" sz="2400" dirty="0">
                <a:solidFill>
                  <a:srgbClr val="FFFFFF"/>
                </a:solidFill>
                <a:latin typeface="Arial" pitchFamily="35" charset="-52"/>
              </a:rPr>
              <a:t> (</a:t>
            </a:r>
            <a:r>
              <a:rPr lang="en-US" sz="2400" dirty="0" err="1">
                <a:solidFill>
                  <a:srgbClr val="FFFFFF"/>
                </a:solidFill>
                <a:latin typeface="Arial" pitchFamily="35" charset="-52"/>
              </a:rPr>
              <a:t>impliciete</a:t>
            </a:r>
            <a:r>
              <a:rPr lang="en-US" sz="2400" dirty="0">
                <a:solidFill>
                  <a:srgbClr val="FFFFFF"/>
                </a:solidFill>
                <a:latin typeface="Arial" pitchFamily="35" charset="-52"/>
              </a:rPr>
              <a:t> attitudes)</a:t>
            </a:r>
          </a:p>
          <a:p>
            <a:r>
              <a:rPr lang="en-US" sz="2400" dirty="0" err="1">
                <a:solidFill>
                  <a:srgbClr val="FFFFFF"/>
                </a:solidFill>
                <a:latin typeface="Arial" pitchFamily="35" charset="-52"/>
              </a:rPr>
              <a:t>Omgeving</a:t>
            </a:r>
            <a:endParaRPr lang="en-US" sz="2400" dirty="0">
              <a:solidFill>
                <a:srgbClr val="FFFFFF"/>
              </a:solidFill>
              <a:latin typeface="Arial" pitchFamily="35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6296" y="1201316"/>
            <a:ext cx="1584176" cy="2952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Gedrag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482461"/>
            <a:ext cx="7620000" cy="66802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4667" y="1090084"/>
            <a:ext cx="3894667" cy="353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5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Associative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671900" y="3145532"/>
            <a:ext cx="1380153" cy="1080120"/>
          </a:xfrm>
          <a:prstGeom prst="ellipse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7" b="1" dirty="0" err="1">
                <a:solidFill>
                  <a:prstClr val="white"/>
                </a:solidFill>
                <a:latin typeface="Helvetica"/>
                <a:cs typeface="Helvetica"/>
              </a:rPr>
              <a:t>Stilte</a:t>
            </a:r>
            <a:endParaRPr lang="en-US" sz="20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71933" y="1201317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52188" y="1201317"/>
            <a:ext cx="920101" cy="720080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72200" y="2713485"/>
            <a:ext cx="900100" cy="704427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67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333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04103" y="4441676"/>
            <a:ext cx="868098" cy="679382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167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32273" y="4945733"/>
            <a:ext cx="644070" cy="504056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sz="1167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1635" y="3073525"/>
            <a:ext cx="736079" cy="576063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67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sz="1333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1720" y="1561357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Connector 19"/>
          <p:cNvCxnSpPr>
            <a:stCxn id="7" idx="6"/>
            <a:endCxn id="8" idx="2"/>
          </p:cNvCxnSpPr>
          <p:nvPr/>
        </p:nvCxnSpPr>
        <p:spPr>
          <a:xfrm flipV="1">
            <a:off x="4932040" y="1561357"/>
            <a:ext cx="1320147" cy="15654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" idx="0"/>
            <a:endCxn id="7" idx="4"/>
          </p:cNvCxnSpPr>
          <p:nvPr/>
        </p:nvCxnSpPr>
        <p:spPr>
          <a:xfrm flipV="1">
            <a:off x="4361977" y="1952706"/>
            <a:ext cx="90010" cy="119282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4"/>
            <a:endCxn id="9" idx="0"/>
          </p:cNvCxnSpPr>
          <p:nvPr/>
        </p:nvCxnSpPr>
        <p:spPr>
          <a:xfrm>
            <a:off x="6712239" y="1921397"/>
            <a:ext cx="110013" cy="79208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4"/>
            <a:endCxn id="10" idx="7"/>
          </p:cNvCxnSpPr>
          <p:nvPr/>
        </p:nvCxnSpPr>
        <p:spPr>
          <a:xfrm flipH="1">
            <a:off x="6245070" y="3417911"/>
            <a:ext cx="577181" cy="1123258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5"/>
            <a:endCxn id="11" idx="2"/>
          </p:cNvCxnSpPr>
          <p:nvPr/>
        </p:nvCxnSpPr>
        <p:spPr>
          <a:xfrm>
            <a:off x="6245071" y="5021566"/>
            <a:ext cx="787204" cy="176195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3" idx="5"/>
            <a:endCxn id="2" idx="1"/>
          </p:cNvCxnSpPr>
          <p:nvPr/>
        </p:nvCxnSpPr>
        <p:spPr>
          <a:xfrm>
            <a:off x="2871222" y="2202708"/>
            <a:ext cx="1002797" cy="1101005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0"/>
            <a:endCxn id="13" idx="3"/>
          </p:cNvCxnSpPr>
          <p:nvPr/>
        </p:nvCxnSpPr>
        <p:spPr>
          <a:xfrm flipV="1">
            <a:off x="1639675" y="2202707"/>
            <a:ext cx="552651" cy="870818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171733" y="4297661"/>
            <a:ext cx="960107" cy="751389"/>
          </a:xfrm>
          <a:prstGeom prst="ellipse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prstClr val="white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73" name="Straight Connector 72"/>
          <p:cNvCxnSpPr>
            <a:stCxn id="2" idx="3"/>
            <a:endCxn id="72" idx="7"/>
          </p:cNvCxnSpPr>
          <p:nvPr/>
        </p:nvCxnSpPr>
        <p:spPr>
          <a:xfrm flipH="1">
            <a:off x="2991236" y="4067473"/>
            <a:ext cx="882783" cy="340226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071833" y="4801717"/>
            <a:ext cx="960107" cy="751389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cxnSp>
        <p:nvCxnSpPr>
          <p:cNvPr id="79" name="Straight Connector 78"/>
          <p:cNvCxnSpPr>
            <a:stCxn id="2" idx="3"/>
            <a:endCxn id="78" idx="0"/>
          </p:cNvCxnSpPr>
          <p:nvPr/>
        </p:nvCxnSpPr>
        <p:spPr>
          <a:xfrm flipH="1">
            <a:off x="3551888" y="4067472"/>
            <a:ext cx="322133" cy="734244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151953" y="4942679"/>
            <a:ext cx="960107" cy="751389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13112F"/>
                </a:solidFill>
                <a:latin typeface="Helvetica"/>
                <a:cs typeface="Helvetica"/>
              </a:rPr>
              <a:t>?</a:t>
            </a:r>
            <a:endParaRPr lang="en-US" dirty="0">
              <a:solidFill>
                <a:srgbClr val="13112F"/>
              </a:solidFill>
              <a:latin typeface="Helvetica"/>
              <a:cs typeface="Helvetica"/>
            </a:endParaRPr>
          </a:p>
        </p:txBody>
      </p:sp>
      <p:cxnSp>
        <p:nvCxnSpPr>
          <p:cNvPr id="86" name="Straight Connector 85"/>
          <p:cNvCxnSpPr>
            <a:stCxn id="2" idx="4"/>
            <a:endCxn id="85" idx="0"/>
          </p:cNvCxnSpPr>
          <p:nvPr/>
        </p:nvCxnSpPr>
        <p:spPr>
          <a:xfrm>
            <a:off x="4361977" y="4225653"/>
            <a:ext cx="270030" cy="717026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3" idx="0"/>
          </p:cNvCxnSpPr>
          <p:nvPr/>
        </p:nvCxnSpPr>
        <p:spPr>
          <a:xfrm flipV="1">
            <a:off x="2531774" y="697260"/>
            <a:ext cx="120013" cy="86409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3" idx="1"/>
          </p:cNvCxnSpPr>
          <p:nvPr/>
        </p:nvCxnSpPr>
        <p:spPr>
          <a:xfrm flipH="1" flipV="1">
            <a:off x="1691681" y="1057301"/>
            <a:ext cx="500644" cy="614094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endCxn id="8" idx="7"/>
          </p:cNvCxnSpPr>
          <p:nvPr/>
        </p:nvCxnSpPr>
        <p:spPr>
          <a:xfrm flipH="1">
            <a:off x="7037542" y="697260"/>
            <a:ext cx="354772" cy="60951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endCxn id="8" idx="6"/>
          </p:cNvCxnSpPr>
          <p:nvPr/>
        </p:nvCxnSpPr>
        <p:spPr>
          <a:xfrm flipH="1">
            <a:off x="7172289" y="1489349"/>
            <a:ext cx="640073" cy="72009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9" idx="7"/>
          </p:cNvCxnSpPr>
          <p:nvPr/>
        </p:nvCxnSpPr>
        <p:spPr>
          <a:xfrm flipH="1">
            <a:off x="7140484" y="2209428"/>
            <a:ext cx="551863" cy="607217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9" idx="6"/>
          </p:cNvCxnSpPr>
          <p:nvPr/>
        </p:nvCxnSpPr>
        <p:spPr>
          <a:xfrm flipH="1">
            <a:off x="7272300" y="3001516"/>
            <a:ext cx="780087" cy="64182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endCxn id="9" idx="5"/>
          </p:cNvCxnSpPr>
          <p:nvPr/>
        </p:nvCxnSpPr>
        <p:spPr>
          <a:xfrm flipH="1" flipV="1">
            <a:off x="7140483" y="3314750"/>
            <a:ext cx="791890" cy="40684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arkblue_d&amp;b">
  <a:themeElements>
    <a:clrScheme name="4_darkblue_d&amp;b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arkblue_d&amp;b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arkblue_d&amp;b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jksterhuis &amp; Van Baaren">
  <a:themeElements>
    <a:clrScheme name="dijksterhuis&amp;vanbaaren">
      <a:dk1>
        <a:srgbClr val="13112F"/>
      </a:dk1>
      <a:lt1>
        <a:sysClr val="window" lastClr="FFFFFF"/>
      </a:lt1>
      <a:dk2>
        <a:srgbClr val="13112F"/>
      </a:dk2>
      <a:lt2>
        <a:srgbClr val="FFFFFF"/>
      </a:lt2>
      <a:accent1>
        <a:srgbClr val="13112F"/>
      </a:accent1>
      <a:accent2>
        <a:srgbClr val="0BA1CF"/>
      </a:accent2>
      <a:accent3>
        <a:srgbClr val="266EAD"/>
      </a:accent3>
      <a:accent4>
        <a:srgbClr val="273C77"/>
      </a:accent4>
      <a:accent5>
        <a:srgbClr val="3FC7FA"/>
      </a:accent5>
      <a:accent6>
        <a:srgbClr val="002060"/>
      </a:accent6>
      <a:hlink>
        <a:srgbClr val="13112F"/>
      </a:hlink>
      <a:folHlink>
        <a:srgbClr val="13112F"/>
      </a:folHlink>
    </a:clrScheme>
    <a:fontScheme name="dijksterhuis&amp;vanbaaren">
      <a:majorFont>
        <a:latin typeface="Chevin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jksterhuis &amp; Van Baaren">
  <a:themeElements>
    <a:clrScheme name="dijksterhuis&amp;vanbaaren">
      <a:dk1>
        <a:srgbClr val="13112F"/>
      </a:dk1>
      <a:lt1>
        <a:sysClr val="window" lastClr="FFFFFF"/>
      </a:lt1>
      <a:dk2>
        <a:srgbClr val="13112F"/>
      </a:dk2>
      <a:lt2>
        <a:srgbClr val="FFFFFF"/>
      </a:lt2>
      <a:accent1>
        <a:srgbClr val="13112F"/>
      </a:accent1>
      <a:accent2>
        <a:srgbClr val="0BA1CF"/>
      </a:accent2>
      <a:accent3>
        <a:srgbClr val="266EAD"/>
      </a:accent3>
      <a:accent4>
        <a:srgbClr val="273C77"/>
      </a:accent4>
      <a:accent5>
        <a:srgbClr val="3FC7FA"/>
      </a:accent5>
      <a:accent6>
        <a:srgbClr val="002060"/>
      </a:accent6>
      <a:hlink>
        <a:srgbClr val="13112F"/>
      </a:hlink>
      <a:folHlink>
        <a:srgbClr val="13112F"/>
      </a:folHlink>
    </a:clrScheme>
    <a:fontScheme name="dijksterhuis&amp;vanbaaren">
      <a:majorFont>
        <a:latin typeface="Chevin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ScalaSans"/>
        <a:ea typeface=""/>
        <a:cs typeface=""/>
      </a:majorFont>
      <a:minorFont>
        <a:latin typeface="Scala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5400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calaSan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5400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calaSans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ijksterhuis &amp; Van Baaren">
  <a:themeElements>
    <a:clrScheme name="dijksterhuis&amp;vanbaaren">
      <a:dk1>
        <a:srgbClr val="13112F"/>
      </a:dk1>
      <a:lt1>
        <a:sysClr val="window" lastClr="FFFFFF"/>
      </a:lt1>
      <a:dk2>
        <a:srgbClr val="13112F"/>
      </a:dk2>
      <a:lt2>
        <a:srgbClr val="FFFFFF"/>
      </a:lt2>
      <a:accent1>
        <a:srgbClr val="13112F"/>
      </a:accent1>
      <a:accent2>
        <a:srgbClr val="0BA1CF"/>
      </a:accent2>
      <a:accent3>
        <a:srgbClr val="266EAD"/>
      </a:accent3>
      <a:accent4>
        <a:srgbClr val="273C77"/>
      </a:accent4>
      <a:accent5>
        <a:srgbClr val="3FC7FA"/>
      </a:accent5>
      <a:accent6>
        <a:srgbClr val="002060"/>
      </a:accent6>
      <a:hlink>
        <a:srgbClr val="13112F"/>
      </a:hlink>
      <a:folHlink>
        <a:srgbClr val="13112F"/>
      </a:folHlink>
    </a:clrScheme>
    <a:fontScheme name="dijksterhuis&amp;vanbaaren">
      <a:majorFont>
        <a:latin typeface="Chevin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4_darkblue_d&amp;b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4_darkblue_d&amp;b">
    <a:majorFont>
      <a:latin typeface="Helvetica"/>
      <a:ea typeface="ＭＳ Ｐゴシック"/>
      <a:cs typeface=""/>
    </a:majorFont>
    <a:minorFont>
      <a:latin typeface="Helvetic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16086</TotalTime>
  <Words>524</Words>
  <Application>Microsoft Office PowerPoint</Application>
  <PresentationFormat>On-screen Show (16:10)</PresentationFormat>
  <Paragraphs>166</Paragraphs>
  <Slides>42</Slides>
  <Notes>28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ＭＳ Ｐゴシック</vt:lpstr>
      <vt:lpstr>Arial</vt:lpstr>
      <vt:lpstr>Calibri</vt:lpstr>
      <vt:lpstr>Cambria</vt:lpstr>
      <vt:lpstr>Chevin</vt:lpstr>
      <vt:lpstr>Chevin-DemiBold</vt:lpstr>
      <vt:lpstr>Chevin-Light</vt:lpstr>
      <vt:lpstr>Helvetica</vt:lpstr>
      <vt:lpstr>Myriad Pro</vt:lpstr>
      <vt:lpstr>Palatino</vt:lpstr>
      <vt:lpstr>ScalaSans</vt:lpstr>
      <vt:lpstr>Times</vt:lpstr>
      <vt:lpstr>4_darkblue_d&amp;b</vt:lpstr>
      <vt:lpstr>Dijksterhuis &amp; Van Baaren</vt:lpstr>
      <vt:lpstr>1_Dijksterhuis &amp; Van Baaren</vt:lpstr>
      <vt:lpstr>Blank Presentation</vt:lpstr>
      <vt:lpstr>2_Dijksterhuis &amp; Van Baaren</vt:lpstr>
      <vt:lpstr>PowerPoint Presentation</vt:lpstr>
      <vt:lpstr>PowerPoint Presentation</vt:lpstr>
      <vt:lpstr>PowerPoint Presentation</vt:lpstr>
      <vt:lpstr>Zonnepanelen?</vt:lpstr>
      <vt:lpstr>Zwerfafval: met hetzelfde gemak?</vt:lpstr>
      <vt:lpstr>PowerPoint Presentation</vt:lpstr>
      <vt:lpstr>PowerPoint Presentation</vt:lpstr>
      <vt:lpstr>Associative network</vt:lpstr>
      <vt:lpstr>PowerPoint Presentation</vt:lpstr>
      <vt:lpstr> </vt:lpstr>
      <vt:lpstr>Associative network</vt:lpstr>
      <vt:lpstr>PowerPoint Presentation</vt:lpstr>
      <vt:lpstr>PowerPoint Presentation</vt:lpstr>
      <vt:lpstr>PowerPoint Presentation</vt:lpstr>
      <vt:lpstr>Mensen in beweging krijgen</vt:lpstr>
      <vt:lpstr>PowerPoint Presentation</vt:lpstr>
      <vt:lpstr>Verkeerde norm laten zien</vt:lpstr>
      <vt:lpstr>PowerPoint Presentation</vt:lpstr>
      <vt:lpstr>Juiste norm</vt:lpstr>
      <vt:lpstr>Wetenschappelijke gedragsbeïnvloeding</vt:lpstr>
      <vt:lpstr>Wetenschappelijke gedragsbeïnvloeding</vt:lpstr>
      <vt:lpstr>PowerPoint Presentation</vt:lpstr>
      <vt:lpstr>Beïnvloedingstechnieken</vt:lpstr>
      <vt:lpstr>Beïnvloedingstechnieken</vt:lpstr>
      <vt:lpstr>Associations</vt:lpstr>
      <vt:lpstr>Veilige Publieke Taak</vt:lpstr>
      <vt:lpstr>PowerPoint Presentation</vt:lpstr>
      <vt:lpstr>VPT Groningen</vt:lpstr>
      <vt:lpstr>Beïnvloedingstechnieken</vt:lpstr>
      <vt:lpstr>Beïnvloedingstechnieken</vt:lpstr>
      <vt:lpstr>PowerPoint Presentation</vt:lpstr>
      <vt:lpstr>PowerPoint Presentation</vt:lpstr>
      <vt:lpstr>PowerPoint Presentation</vt:lpstr>
      <vt:lpstr>Sociaal</vt:lpstr>
      <vt:lpstr>Sociaal</vt:lpstr>
      <vt:lpstr>Beïnvloedingstechnieken</vt:lpstr>
      <vt:lpstr>Beïnvloedingstechnieken</vt:lpstr>
      <vt:lpstr>PowerPoint Presentation</vt:lpstr>
      <vt:lpstr>Foot-in-the-door</vt:lpstr>
      <vt:lpstr>No-Shows</vt:lpstr>
      <vt:lpstr>Vandaag</vt:lpstr>
      <vt:lpstr>PowerPoint Presentation</vt:lpstr>
    </vt:vector>
  </TitlesOfParts>
  <Company>Dijksterhuis &amp; Van Baaren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Dijksterhuis &amp; Van Baaren</dc:title>
  <dc:creator>Jorn Horstman</dc:creator>
  <cp:lastModifiedBy>Jorn Horstman</cp:lastModifiedBy>
  <cp:revision>674</cp:revision>
  <cp:lastPrinted>2013-05-23T07:28:23Z</cp:lastPrinted>
  <dcterms:created xsi:type="dcterms:W3CDTF">2012-02-06T13:27:46Z</dcterms:created>
  <dcterms:modified xsi:type="dcterms:W3CDTF">2014-04-03T12:54:34Z</dcterms:modified>
</cp:coreProperties>
</file>