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78"/>
  </p:notesMasterIdLst>
  <p:sldIdLst>
    <p:sldId id="258" r:id="rId2"/>
    <p:sldId id="276" r:id="rId3"/>
    <p:sldId id="486" r:id="rId4"/>
    <p:sldId id="554" r:id="rId5"/>
    <p:sldId id="556" r:id="rId6"/>
    <p:sldId id="393" r:id="rId7"/>
    <p:sldId id="396" r:id="rId8"/>
    <p:sldId id="357" r:id="rId9"/>
    <p:sldId id="398" r:id="rId10"/>
    <p:sldId id="414" r:id="rId11"/>
    <p:sldId id="419" r:id="rId12"/>
    <p:sldId id="540" r:id="rId13"/>
    <p:sldId id="565" r:id="rId14"/>
    <p:sldId id="407" r:id="rId15"/>
    <p:sldId id="410" r:id="rId16"/>
    <p:sldId id="534" r:id="rId17"/>
    <p:sldId id="403" r:id="rId18"/>
    <p:sldId id="361" r:id="rId19"/>
    <p:sldId id="524" r:id="rId20"/>
    <p:sldId id="555" r:id="rId21"/>
    <p:sldId id="421" r:id="rId22"/>
    <p:sldId id="561" r:id="rId23"/>
    <p:sldId id="439" r:id="rId24"/>
    <p:sldId id="424" r:id="rId25"/>
    <p:sldId id="442" r:id="rId26"/>
    <p:sldId id="507" r:id="rId27"/>
    <p:sldId id="511" r:id="rId28"/>
    <p:sldId id="425" r:id="rId29"/>
    <p:sldId id="427" r:id="rId30"/>
    <p:sldId id="522" r:id="rId31"/>
    <p:sldId id="426" r:id="rId32"/>
    <p:sldId id="437" r:id="rId33"/>
    <p:sldId id="477" r:id="rId34"/>
    <p:sldId id="523" r:id="rId35"/>
    <p:sldId id="558" r:id="rId36"/>
    <p:sldId id="535" r:id="rId37"/>
    <p:sldId id="536" r:id="rId38"/>
    <p:sldId id="460" r:id="rId39"/>
    <p:sldId id="461" r:id="rId40"/>
    <p:sldId id="562" r:id="rId41"/>
    <p:sldId id="557" r:id="rId42"/>
    <p:sldId id="492" r:id="rId43"/>
    <p:sldId id="463" r:id="rId44"/>
    <p:sldId id="531" r:id="rId45"/>
    <p:sldId id="559" r:id="rId46"/>
    <p:sldId id="464" r:id="rId47"/>
    <p:sldId id="466" r:id="rId48"/>
    <p:sldId id="465" r:id="rId49"/>
    <p:sldId id="539" r:id="rId50"/>
    <p:sldId id="468" r:id="rId51"/>
    <p:sldId id="495" r:id="rId52"/>
    <p:sldId id="480" r:id="rId53"/>
    <p:sldId id="497" r:id="rId54"/>
    <p:sldId id="563" r:id="rId55"/>
    <p:sldId id="564" r:id="rId56"/>
    <p:sldId id="494" r:id="rId57"/>
    <p:sldId id="514" r:id="rId58"/>
    <p:sldId id="501" r:id="rId59"/>
    <p:sldId id="467" r:id="rId60"/>
    <p:sldId id="509" r:id="rId61"/>
    <p:sldId id="499" r:id="rId62"/>
    <p:sldId id="544" r:id="rId63"/>
    <p:sldId id="545" r:id="rId64"/>
    <p:sldId id="546" r:id="rId65"/>
    <p:sldId id="551" r:id="rId66"/>
    <p:sldId id="552" r:id="rId67"/>
    <p:sldId id="553" r:id="rId68"/>
    <p:sldId id="527" r:id="rId69"/>
    <p:sldId id="560" r:id="rId70"/>
    <p:sldId id="528" r:id="rId71"/>
    <p:sldId id="547" r:id="rId72"/>
    <p:sldId id="472" r:id="rId73"/>
    <p:sldId id="481" r:id="rId74"/>
    <p:sldId id="525" r:id="rId75"/>
    <p:sldId id="526" r:id="rId76"/>
    <p:sldId id="521" r:id="rId77"/>
  </p:sldIdLst>
  <p:sldSz cx="9144000" cy="6858000" type="screen4x3"/>
  <p:notesSz cx="7099300" cy="10234613"/>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67FF"/>
    <a:srgbClr val="FF0066"/>
    <a:srgbClr val="FF6600"/>
    <a:srgbClr val="3399FF"/>
    <a:srgbClr val="FFFFFF"/>
    <a:srgbClr val="000066"/>
    <a:srgbClr val="FF00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85" autoAdjust="0"/>
    <p:restoredTop sz="94713" autoAdjust="0"/>
  </p:normalViewPr>
  <p:slideViewPr>
    <p:cSldViewPr snapToGrid="0">
      <p:cViewPr varScale="1">
        <p:scale>
          <a:sx n="88" d="100"/>
          <a:sy n="88" d="100"/>
        </p:scale>
        <p:origin x="133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917" cy="511731"/>
          </a:xfrm>
          <a:prstGeom prst="rect">
            <a:avLst/>
          </a:prstGeom>
        </p:spPr>
        <p:txBody>
          <a:bodyPr vert="horz" lIns="94906" tIns="47453" rIns="94906" bIns="47453" rtlCol="0"/>
          <a:lstStyle>
            <a:lvl1pPr algn="l">
              <a:defRPr sz="1200">
                <a:latin typeface="Arial" charset="0"/>
                <a:cs typeface="Arial" charset="0"/>
              </a:defRPr>
            </a:lvl1pPr>
          </a:lstStyle>
          <a:p>
            <a:pPr>
              <a:defRPr/>
            </a:pPr>
            <a:endParaRPr lang="nl-NL"/>
          </a:p>
        </p:txBody>
      </p:sp>
      <p:sp>
        <p:nvSpPr>
          <p:cNvPr id="3" name="Date Placeholder 2"/>
          <p:cNvSpPr>
            <a:spLocks noGrp="1"/>
          </p:cNvSpPr>
          <p:nvPr>
            <p:ph type="dt" idx="1"/>
          </p:nvPr>
        </p:nvSpPr>
        <p:spPr>
          <a:xfrm>
            <a:off x="4020725" y="0"/>
            <a:ext cx="3076917" cy="511731"/>
          </a:xfrm>
          <a:prstGeom prst="rect">
            <a:avLst/>
          </a:prstGeom>
        </p:spPr>
        <p:txBody>
          <a:bodyPr vert="horz" lIns="94906" tIns="47453" rIns="94906" bIns="47453" rtlCol="0"/>
          <a:lstStyle>
            <a:lvl1pPr algn="r">
              <a:defRPr sz="1200">
                <a:latin typeface="Arial" charset="0"/>
                <a:cs typeface="Arial" charset="0"/>
              </a:defRPr>
            </a:lvl1pPr>
          </a:lstStyle>
          <a:p>
            <a:pPr>
              <a:defRPr/>
            </a:pPr>
            <a:fld id="{3C8FA1DF-8954-4A95-BBC3-311FA359BCF0}" type="datetimeFigureOut">
              <a:rPr lang="nl-NL"/>
              <a:pPr>
                <a:defRPr/>
              </a:pPr>
              <a:t>19-2-2014</a:t>
            </a:fld>
            <a:endParaRPr lang="nl-NL"/>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906" tIns="47453" rIns="94906" bIns="47453" rtlCol="0" anchor="ctr"/>
          <a:lstStyle/>
          <a:p>
            <a:pPr lvl="0"/>
            <a:endParaRPr lang="nl-NL" noProof="0" smtClean="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4906" tIns="47453" rIns="94906" bIns="4745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smtClean="0"/>
          </a:p>
        </p:txBody>
      </p:sp>
      <p:sp>
        <p:nvSpPr>
          <p:cNvPr id="6" name="Footer Placeholder 5"/>
          <p:cNvSpPr>
            <a:spLocks noGrp="1"/>
          </p:cNvSpPr>
          <p:nvPr>
            <p:ph type="ftr" sz="quarter" idx="4"/>
          </p:nvPr>
        </p:nvSpPr>
        <p:spPr>
          <a:xfrm>
            <a:off x="0" y="9721243"/>
            <a:ext cx="3076917" cy="511731"/>
          </a:xfrm>
          <a:prstGeom prst="rect">
            <a:avLst/>
          </a:prstGeom>
        </p:spPr>
        <p:txBody>
          <a:bodyPr vert="horz" lIns="94906" tIns="47453" rIns="94906" bIns="47453" rtlCol="0" anchor="b"/>
          <a:lstStyle>
            <a:lvl1pPr algn="l">
              <a:defRPr sz="1200">
                <a:latin typeface="Arial" charset="0"/>
                <a:cs typeface="Arial" charset="0"/>
              </a:defRPr>
            </a:lvl1pPr>
          </a:lstStyle>
          <a:p>
            <a:pPr>
              <a:defRPr/>
            </a:pPr>
            <a:endParaRPr lang="nl-NL"/>
          </a:p>
        </p:txBody>
      </p:sp>
      <p:sp>
        <p:nvSpPr>
          <p:cNvPr id="7" name="Slide Number Placeholder 6"/>
          <p:cNvSpPr>
            <a:spLocks noGrp="1"/>
          </p:cNvSpPr>
          <p:nvPr>
            <p:ph type="sldNum" sz="quarter" idx="5"/>
          </p:nvPr>
        </p:nvSpPr>
        <p:spPr>
          <a:xfrm>
            <a:off x="4020725" y="9721243"/>
            <a:ext cx="3076917" cy="511731"/>
          </a:xfrm>
          <a:prstGeom prst="rect">
            <a:avLst/>
          </a:prstGeom>
        </p:spPr>
        <p:txBody>
          <a:bodyPr vert="horz" lIns="94906" tIns="47453" rIns="94906" bIns="47453" rtlCol="0" anchor="b"/>
          <a:lstStyle>
            <a:lvl1pPr algn="r">
              <a:defRPr sz="1200">
                <a:latin typeface="Arial" charset="0"/>
                <a:cs typeface="Arial" charset="0"/>
              </a:defRPr>
            </a:lvl1pPr>
          </a:lstStyle>
          <a:p>
            <a:pPr>
              <a:defRPr/>
            </a:pPr>
            <a:fld id="{782031E8-9690-4F4E-A0F7-4B7458CB4862}" type="slidenum">
              <a:rPr lang="nl-NL"/>
              <a:pPr>
                <a:defRPr/>
              </a:pPr>
              <a:t>‹nr.›</a:t>
            </a:fld>
            <a:endParaRPr lang="nl-NL"/>
          </a:p>
        </p:txBody>
      </p:sp>
    </p:spTree>
    <p:extLst>
      <p:ext uri="{BB962C8B-B14F-4D97-AF65-F5344CB8AC3E}">
        <p14:creationId xmlns:p14="http://schemas.microsoft.com/office/powerpoint/2010/main" val="20962943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88A8E9-09EE-4628-B968-30959D531E4E}" type="slidenum">
              <a:rPr lang="nl-NL" smtClean="0"/>
              <a:pPr/>
              <a:t>3</a:t>
            </a:fld>
            <a:endParaRPr lang="nl-NL" smtClean="0"/>
          </a:p>
        </p:txBody>
      </p:sp>
    </p:spTree>
    <p:extLst>
      <p:ext uri="{BB962C8B-B14F-4D97-AF65-F5344CB8AC3E}">
        <p14:creationId xmlns:p14="http://schemas.microsoft.com/office/powerpoint/2010/main" val="173128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149D45-A3C3-453C-89D9-52CED3638632}" type="slidenum">
              <a:rPr lang="nl-NL" smtClean="0"/>
              <a:pPr/>
              <a:t>12</a:t>
            </a:fld>
            <a:endParaRPr lang="nl-NL" smtClean="0"/>
          </a:p>
        </p:txBody>
      </p:sp>
    </p:spTree>
    <p:extLst>
      <p:ext uri="{BB962C8B-B14F-4D97-AF65-F5344CB8AC3E}">
        <p14:creationId xmlns:p14="http://schemas.microsoft.com/office/powerpoint/2010/main" val="603100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Vb amsterdam appartementbewoners die zich allemaal ergeren aan zwerfafval maar het niet van elkaar weten. Opbouwwerker nodig. Bewonersvereniging starten. Niet een projectje van maken. </a:t>
            </a:r>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666A65-500E-4149-BD96-0054B4E41ABC}" type="slidenum">
              <a:rPr lang="nl-NL" smtClean="0"/>
              <a:pPr/>
              <a:t>13</a:t>
            </a:fld>
            <a:endParaRPr lang="nl-NL" smtClean="0"/>
          </a:p>
        </p:txBody>
      </p:sp>
    </p:spTree>
    <p:extLst>
      <p:ext uri="{BB962C8B-B14F-4D97-AF65-F5344CB8AC3E}">
        <p14:creationId xmlns:p14="http://schemas.microsoft.com/office/powerpoint/2010/main" val="2799395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Water en bomen filteren geluid = prettigere leefomgeving</a:t>
            </a:r>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6C3B7D-F139-4D71-87DA-786E3A0748F4}" type="slidenum">
              <a:rPr lang="nl-NL" smtClean="0"/>
              <a:pPr/>
              <a:t>14</a:t>
            </a:fld>
            <a:endParaRPr lang="nl-NL" smtClean="0"/>
          </a:p>
        </p:txBody>
      </p:sp>
    </p:spTree>
    <p:extLst>
      <p:ext uri="{BB962C8B-B14F-4D97-AF65-F5344CB8AC3E}">
        <p14:creationId xmlns:p14="http://schemas.microsoft.com/office/powerpoint/2010/main" val="381434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Sticker met descriptieve norm: de meeste stundenten zorgen voor een brandveilige omgeving</a:t>
            </a:r>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BDB5E1-EA8E-4799-8434-70E45086FCE8}" type="slidenum">
              <a:rPr lang="nl-NL" smtClean="0"/>
              <a:pPr/>
              <a:t>15</a:t>
            </a:fld>
            <a:endParaRPr lang="nl-NL" smtClean="0"/>
          </a:p>
        </p:txBody>
      </p:sp>
    </p:spTree>
    <p:extLst>
      <p:ext uri="{BB962C8B-B14F-4D97-AF65-F5344CB8AC3E}">
        <p14:creationId xmlns:p14="http://schemas.microsoft.com/office/powerpoint/2010/main" val="2088732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CAA596-0B91-41FC-9E5F-D83BEEA429FE}" type="slidenum">
              <a:rPr lang="nl-NL" smtClean="0"/>
              <a:pPr/>
              <a:t>16</a:t>
            </a:fld>
            <a:endParaRPr lang="nl-NL" smtClean="0"/>
          </a:p>
        </p:txBody>
      </p:sp>
    </p:spTree>
    <p:extLst>
      <p:ext uri="{BB962C8B-B14F-4D97-AF65-F5344CB8AC3E}">
        <p14:creationId xmlns:p14="http://schemas.microsoft.com/office/powerpoint/2010/main" val="286474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r>
              <a:rPr lang="nl-NL" smtClean="0"/>
              <a:t>Bron vermelden</a:t>
            </a:r>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27224F-2863-40BC-B7EC-8114BA6AF76C}" type="slidenum">
              <a:rPr lang="nl-NL" smtClean="0"/>
              <a:pPr/>
              <a:t>18</a:t>
            </a:fld>
            <a:endParaRPr lang="nl-NL" smtClean="0"/>
          </a:p>
        </p:txBody>
      </p:sp>
    </p:spTree>
    <p:extLst>
      <p:ext uri="{BB962C8B-B14F-4D97-AF65-F5344CB8AC3E}">
        <p14:creationId xmlns:p14="http://schemas.microsoft.com/office/powerpoint/2010/main" val="231405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C6E770-9D21-412C-85E7-9AEA417640E3}" type="slidenum">
              <a:rPr lang="nl-NL" smtClean="0"/>
              <a:pPr/>
              <a:t>19</a:t>
            </a:fld>
            <a:endParaRPr lang="nl-NL" smtClean="0"/>
          </a:p>
        </p:txBody>
      </p:sp>
    </p:spTree>
    <p:extLst>
      <p:ext uri="{BB962C8B-B14F-4D97-AF65-F5344CB8AC3E}">
        <p14:creationId xmlns:p14="http://schemas.microsoft.com/office/powerpoint/2010/main" val="3545182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921465-182E-415D-B502-E074B058D6DD}" type="slidenum">
              <a:rPr lang="nl-NL" smtClean="0"/>
              <a:pPr/>
              <a:t>20</a:t>
            </a:fld>
            <a:endParaRPr lang="nl-NL" smtClean="0"/>
          </a:p>
        </p:txBody>
      </p:sp>
    </p:spTree>
    <p:extLst>
      <p:ext uri="{BB962C8B-B14F-4D97-AF65-F5344CB8AC3E}">
        <p14:creationId xmlns:p14="http://schemas.microsoft.com/office/powerpoint/2010/main" val="131153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8094E8-527C-4488-A3EA-C3DA00EFD650}" type="slidenum">
              <a:rPr lang="nl-NL" smtClean="0"/>
              <a:pPr/>
              <a:t>21</a:t>
            </a:fld>
            <a:endParaRPr lang="nl-NL" smtClean="0"/>
          </a:p>
        </p:txBody>
      </p:sp>
    </p:spTree>
    <p:extLst>
      <p:ext uri="{BB962C8B-B14F-4D97-AF65-F5344CB8AC3E}">
        <p14:creationId xmlns:p14="http://schemas.microsoft.com/office/powerpoint/2010/main" val="903906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8094E8-527C-4488-A3EA-C3DA00EFD650}" type="slidenum">
              <a:rPr lang="nl-NL" smtClean="0"/>
              <a:pPr/>
              <a:t>22</a:t>
            </a:fld>
            <a:endParaRPr lang="nl-NL" smtClean="0"/>
          </a:p>
        </p:txBody>
      </p:sp>
    </p:spTree>
    <p:extLst>
      <p:ext uri="{BB962C8B-B14F-4D97-AF65-F5344CB8AC3E}">
        <p14:creationId xmlns:p14="http://schemas.microsoft.com/office/powerpoint/2010/main" val="145814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1CCA35-8238-4B14-AD02-96B0C072A8D1}" type="slidenum">
              <a:rPr lang="nl-NL" smtClean="0"/>
              <a:pPr/>
              <a:t>4</a:t>
            </a:fld>
            <a:endParaRPr lang="nl-NL" smtClean="0"/>
          </a:p>
        </p:txBody>
      </p:sp>
    </p:spTree>
    <p:extLst>
      <p:ext uri="{BB962C8B-B14F-4D97-AF65-F5344CB8AC3E}">
        <p14:creationId xmlns:p14="http://schemas.microsoft.com/office/powerpoint/2010/main" val="4250104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7A3FE3-92C5-4825-8DD8-A2DB84DCCD1A}" type="slidenum">
              <a:rPr lang="nl-NL" smtClean="0"/>
              <a:pPr/>
              <a:t>23</a:t>
            </a:fld>
            <a:endParaRPr lang="nl-NL" smtClean="0"/>
          </a:p>
        </p:txBody>
      </p:sp>
    </p:spTree>
    <p:extLst>
      <p:ext uri="{BB962C8B-B14F-4D97-AF65-F5344CB8AC3E}">
        <p14:creationId xmlns:p14="http://schemas.microsoft.com/office/powerpoint/2010/main" val="750557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726778-C0D0-4AED-B043-FE4337D4509D}" type="slidenum">
              <a:rPr lang="nl-NL" smtClean="0"/>
              <a:pPr/>
              <a:t>24</a:t>
            </a:fld>
            <a:endParaRPr lang="nl-NL" smtClean="0"/>
          </a:p>
        </p:txBody>
      </p:sp>
    </p:spTree>
    <p:extLst>
      <p:ext uri="{BB962C8B-B14F-4D97-AF65-F5344CB8AC3E}">
        <p14:creationId xmlns:p14="http://schemas.microsoft.com/office/powerpoint/2010/main" val="3215351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3EC5E-DE82-40E3-AFF1-C82B0494965F}" type="slidenum">
              <a:rPr lang="nl-NL" smtClean="0"/>
              <a:pPr/>
              <a:t>25</a:t>
            </a:fld>
            <a:endParaRPr lang="nl-NL" smtClean="0"/>
          </a:p>
        </p:txBody>
      </p:sp>
    </p:spTree>
    <p:extLst>
      <p:ext uri="{BB962C8B-B14F-4D97-AF65-F5344CB8AC3E}">
        <p14:creationId xmlns:p14="http://schemas.microsoft.com/office/powerpoint/2010/main" val="4216126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AD5CDC-B81B-4EAC-8B1D-9150B524740F}" type="slidenum">
              <a:rPr lang="nl-NL" smtClean="0"/>
              <a:pPr/>
              <a:t>26</a:t>
            </a:fld>
            <a:endParaRPr lang="nl-NL" smtClean="0"/>
          </a:p>
        </p:txBody>
      </p:sp>
    </p:spTree>
    <p:extLst>
      <p:ext uri="{BB962C8B-B14F-4D97-AF65-F5344CB8AC3E}">
        <p14:creationId xmlns:p14="http://schemas.microsoft.com/office/powerpoint/2010/main" val="2225794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p:txBody>
          <a:bodyPr wrap="square" numCol="1" anchor="t" anchorCtr="0" compatLnSpc="1">
            <a:prstTxWarp prst="textNoShape">
              <a:avLst/>
            </a:prstTxWarp>
          </a:bodyPr>
          <a:lstStyle/>
          <a:p>
            <a:pPr marL="355896" indent="-355896">
              <a:defRPr/>
            </a:pPr>
            <a:r>
              <a:rPr lang="nl-NL" dirty="0" smtClean="0">
                <a:solidFill>
                  <a:srgbClr val="FFFFFF"/>
                </a:solidFill>
              </a:rPr>
              <a:t>Het lichaam gebruiken om abstracte begrippen te begrijpen</a:t>
            </a:r>
          </a:p>
          <a:p>
            <a:pPr marL="355896" indent="-355896">
              <a:defRPr/>
            </a:pPr>
            <a:r>
              <a:rPr lang="nl-NL" dirty="0" smtClean="0">
                <a:solidFill>
                  <a:srgbClr val="FFFFFF"/>
                </a:solidFill>
              </a:rPr>
              <a:t>Sensormotorische systemen (zintuigen) gebruiken om gedrag te beïnvloeden</a:t>
            </a:r>
          </a:p>
          <a:p>
            <a:pPr eaLnBrk="1" hangingPunct="1">
              <a:spcBef>
                <a:spcPct val="0"/>
              </a:spcBef>
              <a:defRPr/>
            </a:pPr>
            <a:endParaRPr lang="nl-NL" dirty="0"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58820B-0BE9-47F5-9DE5-13AC3B2E9F91}" type="slidenum">
              <a:rPr lang="nl-NL" smtClean="0"/>
              <a:pPr/>
              <a:t>27</a:t>
            </a:fld>
            <a:endParaRPr lang="nl-NL" smtClean="0"/>
          </a:p>
        </p:txBody>
      </p:sp>
    </p:spTree>
    <p:extLst>
      <p:ext uri="{BB962C8B-B14F-4D97-AF65-F5344CB8AC3E}">
        <p14:creationId xmlns:p14="http://schemas.microsoft.com/office/powerpoint/2010/main" val="1334901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D509F2-5FBB-425F-B215-A0CDF8DD84E2}" type="slidenum">
              <a:rPr lang="nl-NL" smtClean="0"/>
              <a:pPr/>
              <a:t>28</a:t>
            </a:fld>
            <a:endParaRPr lang="nl-NL" smtClean="0"/>
          </a:p>
        </p:txBody>
      </p:sp>
    </p:spTree>
    <p:extLst>
      <p:ext uri="{BB962C8B-B14F-4D97-AF65-F5344CB8AC3E}">
        <p14:creationId xmlns:p14="http://schemas.microsoft.com/office/powerpoint/2010/main" val="784554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AE70B7-E1BC-4381-A441-7E81870A87F1}" type="slidenum">
              <a:rPr lang="nl-NL" smtClean="0"/>
              <a:pPr/>
              <a:t>29</a:t>
            </a:fld>
            <a:endParaRPr lang="nl-NL" smtClean="0"/>
          </a:p>
        </p:txBody>
      </p:sp>
    </p:spTree>
    <p:extLst>
      <p:ext uri="{BB962C8B-B14F-4D97-AF65-F5344CB8AC3E}">
        <p14:creationId xmlns:p14="http://schemas.microsoft.com/office/powerpoint/2010/main" val="1370056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517DBC-658A-45B1-8ED0-9D06C63AF2D4}" type="slidenum">
              <a:rPr lang="nl-NL" smtClean="0"/>
              <a:pPr/>
              <a:t>30</a:t>
            </a:fld>
            <a:endParaRPr lang="nl-NL" smtClean="0"/>
          </a:p>
        </p:txBody>
      </p:sp>
    </p:spTree>
    <p:extLst>
      <p:ext uri="{BB962C8B-B14F-4D97-AF65-F5344CB8AC3E}">
        <p14:creationId xmlns:p14="http://schemas.microsoft.com/office/powerpoint/2010/main" val="3993127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7711D5-3FA9-4646-9D11-CCF11FD453BB}" type="slidenum">
              <a:rPr lang="nl-NL" smtClean="0"/>
              <a:pPr/>
              <a:t>31</a:t>
            </a:fld>
            <a:endParaRPr lang="nl-NL" smtClean="0"/>
          </a:p>
        </p:txBody>
      </p:sp>
    </p:spTree>
    <p:extLst>
      <p:ext uri="{BB962C8B-B14F-4D97-AF65-F5344CB8AC3E}">
        <p14:creationId xmlns:p14="http://schemas.microsoft.com/office/powerpoint/2010/main" val="1582287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ED6CCB-B987-4948-A195-9B09FF96C35C}" type="slidenum">
              <a:rPr lang="nl-NL" smtClean="0"/>
              <a:pPr/>
              <a:t>32</a:t>
            </a:fld>
            <a:endParaRPr lang="nl-NL" smtClean="0"/>
          </a:p>
        </p:txBody>
      </p:sp>
    </p:spTree>
    <p:extLst>
      <p:ext uri="{BB962C8B-B14F-4D97-AF65-F5344CB8AC3E}">
        <p14:creationId xmlns:p14="http://schemas.microsoft.com/office/powerpoint/2010/main" val="1648834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nl-NL" smtClean="0"/>
              <a:t>Alternatieven: het afvalzakje  in de auto. Peuken stinken, die wil je ook lozen. </a:t>
            </a:r>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6A5CAA-4189-4FDB-BE8B-ADE2F16F4EAA}" type="slidenum">
              <a:rPr lang="nl-NL" smtClean="0"/>
              <a:pPr/>
              <a:t>5</a:t>
            </a:fld>
            <a:endParaRPr lang="nl-NL" smtClean="0"/>
          </a:p>
        </p:txBody>
      </p:sp>
    </p:spTree>
    <p:extLst>
      <p:ext uri="{BB962C8B-B14F-4D97-AF65-F5344CB8AC3E}">
        <p14:creationId xmlns:p14="http://schemas.microsoft.com/office/powerpoint/2010/main" val="3598177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A3940B-B5FB-44E1-A74A-DAB6243FE95C}" type="slidenum">
              <a:rPr lang="nl-NL" smtClean="0"/>
              <a:pPr/>
              <a:t>33</a:t>
            </a:fld>
            <a:endParaRPr lang="nl-NL" smtClean="0"/>
          </a:p>
        </p:txBody>
      </p:sp>
    </p:spTree>
    <p:extLst>
      <p:ext uri="{BB962C8B-B14F-4D97-AF65-F5344CB8AC3E}">
        <p14:creationId xmlns:p14="http://schemas.microsoft.com/office/powerpoint/2010/main" val="2284038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E113F3-33F0-4D2D-951D-A5D6F17B5286}" type="slidenum">
              <a:rPr lang="nl-NL" smtClean="0"/>
              <a:pPr/>
              <a:t>34</a:t>
            </a:fld>
            <a:endParaRPr lang="nl-NL" smtClean="0"/>
          </a:p>
        </p:txBody>
      </p:sp>
    </p:spTree>
    <p:extLst>
      <p:ext uri="{BB962C8B-B14F-4D97-AF65-F5344CB8AC3E}">
        <p14:creationId xmlns:p14="http://schemas.microsoft.com/office/powerpoint/2010/main" val="4266948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0CEA8E-8383-4AA8-8FEE-BA50C6173BF7}" type="slidenum">
              <a:rPr lang="nl-NL" smtClean="0"/>
              <a:pPr/>
              <a:t>35</a:t>
            </a:fld>
            <a:endParaRPr lang="nl-NL" smtClean="0"/>
          </a:p>
        </p:txBody>
      </p:sp>
    </p:spTree>
    <p:extLst>
      <p:ext uri="{BB962C8B-B14F-4D97-AF65-F5344CB8AC3E}">
        <p14:creationId xmlns:p14="http://schemas.microsoft.com/office/powerpoint/2010/main" val="2602356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0DFA92-333E-45C1-B427-198ED27EB92C}" type="slidenum">
              <a:rPr lang="nl-NL" smtClean="0"/>
              <a:pPr/>
              <a:t>36</a:t>
            </a:fld>
            <a:endParaRPr lang="nl-NL" smtClean="0"/>
          </a:p>
        </p:txBody>
      </p:sp>
    </p:spTree>
    <p:extLst>
      <p:ext uri="{BB962C8B-B14F-4D97-AF65-F5344CB8AC3E}">
        <p14:creationId xmlns:p14="http://schemas.microsoft.com/office/powerpoint/2010/main" val="1842780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9B460D-AD97-4620-BA01-DA68CAEA11F7}" type="slidenum">
              <a:rPr lang="nl-NL" smtClean="0"/>
              <a:pPr/>
              <a:t>37</a:t>
            </a:fld>
            <a:endParaRPr lang="nl-NL" smtClean="0"/>
          </a:p>
        </p:txBody>
      </p:sp>
    </p:spTree>
    <p:extLst>
      <p:ext uri="{BB962C8B-B14F-4D97-AF65-F5344CB8AC3E}">
        <p14:creationId xmlns:p14="http://schemas.microsoft.com/office/powerpoint/2010/main" val="1388984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Wat is effectiever: een bord in de huisstijl van de gemeente of een bord met platte recht-voor-zn-raap-tekst?</a:t>
            </a:r>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E1F233-B976-44F0-8759-8F803EE77F5C}" type="slidenum">
              <a:rPr lang="nl-NL" smtClean="0"/>
              <a:pPr/>
              <a:t>38</a:t>
            </a:fld>
            <a:endParaRPr lang="nl-NL" smtClean="0"/>
          </a:p>
        </p:txBody>
      </p:sp>
    </p:spTree>
    <p:extLst>
      <p:ext uri="{BB962C8B-B14F-4D97-AF65-F5344CB8AC3E}">
        <p14:creationId xmlns:p14="http://schemas.microsoft.com/office/powerpoint/2010/main" val="2662972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9B3087-0491-4091-92FE-4113A0F75A4E}" type="slidenum">
              <a:rPr lang="nl-NL" smtClean="0"/>
              <a:pPr/>
              <a:t>39</a:t>
            </a:fld>
            <a:endParaRPr lang="nl-NL" smtClean="0"/>
          </a:p>
        </p:txBody>
      </p:sp>
    </p:spTree>
    <p:extLst>
      <p:ext uri="{BB962C8B-B14F-4D97-AF65-F5344CB8AC3E}">
        <p14:creationId xmlns:p14="http://schemas.microsoft.com/office/powerpoint/2010/main" val="2483596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D0B369-F132-43BC-A249-73E76D0AE848}" type="slidenum">
              <a:rPr lang="nl-NL" smtClean="0"/>
              <a:pPr/>
              <a:t>40</a:t>
            </a:fld>
            <a:endParaRPr lang="nl-NL" smtClean="0"/>
          </a:p>
        </p:txBody>
      </p:sp>
    </p:spTree>
    <p:extLst>
      <p:ext uri="{BB962C8B-B14F-4D97-AF65-F5344CB8AC3E}">
        <p14:creationId xmlns:p14="http://schemas.microsoft.com/office/powerpoint/2010/main" val="3604827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EC27B1-F9EA-4090-B266-434D0E7D11CE}" type="slidenum">
              <a:rPr lang="nl-NL" smtClean="0"/>
              <a:pPr/>
              <a:t>41</a:t>
            </a:fld>
            <a:endParaRPr lang="nl-NL" smtClean="0"/>
          </a:p>
        </p:txBody>
      </p:sp>
    </p:spTree>
    <p:extLst>
      <p:ext uri="{BB962C8B-B14F-4D97-AF65-F5344CB8AC3E}">
        <p14:creationId xmlns:p14="http://schemas.microsoft.com/office/powerpoint/2010/main" val="1745166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C2CAAE-B71A-4E0B-A93F-4D01C237CC52}" type="slidenum">
              <a:rPr lang="nl-NL" smtClean="0"/>
              <a:pPr/>
              <a:t>42</a:t>
            </a:fld>
            <a:endParaRPr lang="nl-NL" smtClean="0"/>
          </a:p>
        </p:txBody>
      </p:sp>
    </p:spTree>
    <p:extLst>
      <p:ext uri="{BB962C8B-B14F-4D97-AF65-F5344CB8AC3E}">
        <p14:creationId xmlns:p14="http://schemas.microsoft.com/office/powerpoint/2010/main" val="4003857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r>
              <a:rPr lang="nl-NL" smtClean="0"/>
              <a:t>Curvelineair – dat kent niet iedereen..</a:t>
            </a:r>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0E70DA-1FF7-4F9D-838D-6FBB79221E4D}" type="slidenum">
              <a:rPr lang="nl-NL" smtClean="0"/>
              <a:pPr/>
              <a:t>6</a:t>
            </a:fld>
            <a:endParaRPr lang="nl-NL" smtClean="0"/>
          </a:p>
        </p:txBody>
      </p:sp>
    </p:spTree>
    <p:extLst>
      <p:ext uri="{BB962C8B-B14F-4D97-AF65-F5344CB8AC3E}">
        <p14:creationId xmlns:p14="http://schemas.microsoft.com/office/powerpoint/2010/main" val="4050229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E944A1-B0C4-47DD-AAE3-D3529C057086}" type="slidenum">
              <a:rPr lang="nl-NL" smtClean="0"/>
              <a:pPr/>
              <a:t>43</a:t>
            </a:fld>
            <a:endParaRPr lang="nl-NL" smtClean="0"/>
          </a:p>
        </p:txBody>
      </p:sp>
    </p:spTree>
    <p:extLst>
      <p:ext uri="{BB962C8B-B14F-4D97-AF65-F5344CB8AC3E}">
        <p14:creationId xmlns:p14="http://schemas.microsoft.com/office/powerpoint/2010/main" val="3597188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Pubers zijn meer vatbaar voor verleiding</a:t>
            </a:r>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EF4A6A-D695-4434-94CA-AF74FF9008E5}" type="slidenum">
              <a:rPr lang="nl-NL" smtClean="0"/>
              <a:pPr/>
              <a:t>44</a:t>
            </a:fld>
            <a:endParaRPr lang="nl-NL" smtClean="0"/>
          </a:p>
        </p:txBody>
      </p:sp>
    </p:spTree>
    <p:extLst>
      <p:ext uri="{BB962C8B-B14F-4D97-AF65-F5344CB8AC3E}">
        <p14:creationId xmlns:p14="http://schemas.microsoft.com/office/powerpoint/2010/main" val="3469109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Pubers zijn meer vatbaar voor verleiding</a:t>
            </a:r>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820F4E-9A8B-467C-BB19-B7B5E6257E67}" type="slidenum">
              <a:rPr lang="nl-NL" smtClean="0"/>
              <a:pPr/>
              <a:t>45</a:t>
            </a:fld>
            <a:endParaRPr lang="nl-NL" smtClean="0"/>
          </a:p>
        </p:txBody>
      </p:sp>
    </p:spTree>
    <p:extLst>
      <p:ext uri="{BB962C8B-B14F-4D97-AF65-F5344CB8AC3E}">
        <p14:creationId xmlns:p14="http://schemas.microsoft.com/office/powerpoint/2010/main" val="38005720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8AF3A9-5EA0-41CE-84BF-71E30C79B78D}" type="slidenum">
              <a:rPr lang="nl-NL" smtClean="0"/>
              <a:pPr/>
              <a:t>46</a:t>
            </a:fld>
            <a:endParaRPr lang="nl-NL" smtClean="0"/>
          </a:p>
        </p:txBody>
      </p:sp>
    </p:spTree>
    <p:extLst>
      <p:ext uri="{BB962C8B-B14F-4D97-AF65-F5344CB8AC3E}">
        <p14:creationId xmlns:p14="http://schemas.microsoft.com/office/powerpoint/2010/main" val="2703955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79FF88-1D54-474E-80F8-141C9431154F}" type="slidenum">
              <a:rPr lang="nl-NL" smtClean="0"/>
              <a:pPr/>
              <a:t>47</a:t>
            </a:fld>
            <a:endParaRPr lang="nl-NL" smtClean="0"/>
          </a:p>
        </p:txBody>
      </p:sp>
    </p:spTree>
    <p:extLst>
      <p:ext uri="{BB962C8B-B14F-4D97-AF65-F5344CB8AC3E}">
        <p14:creationId xmlns:p14="http://schemas.microsoft.com/office/powerpoint/2010/main" val="15235851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13A4B0-192D-4FFD-924C-3E117A0C49F3}" type="slidenum">
              <a:rPr lang="nl-NL" smtClean="0"/>
              <a:pPr/>
              <a:t>48</a:t>
            </a:fld>
            <a:endParaRPr lang="nl-NL" smtClean="0"/>
          </a:p>
        </p:txBody>
      </p:sp>
    </p:spTree>
    <p:extLst>
      <p:ext uri="{BB962C8B-B14F-4D97-AF65-F5344CB8AC3E}">
        <p14:creationId xmlns:p14="http://schemas.microsoft.com/office/powerpoint/2010/main" val="2765106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5CFB22-4000-4E34-8839-3424B2C7F20C}" type="slidenum">
              <a:rPr lang="nl-NL" smtClean="0"/>
              <a:pPr/>
              <a:t>49</a:t>
            </a:fld>
            <a:endParaRPr lang="nl-NL" smtClean="0"/>
          </a:p>
        </p:txBody>
      </p:sp>
    </p:spTree>
    <p:extLst>
      <p:ext uri="{BB962C8B-B14F-4D97-AF65-F5344CB8AC3E}">
        <p14:creationId xmlns:p14="http://schemas.microsoft.com/office/powerpoint/2010/main" val="3649328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Hoog genoeg bedrag compenseert crowding out. Bij een te laag bedrag wordt de intrinsieke motivatie ondermijnd. </a:t>
            </a:r>
          </a:p>
          <a:p>
            <a:pPr eaLnBrk="1" hangingPunct="1">
              <a:spcBef>
                <a:spcPct val="0"/>
              </a:spcBef>
            </a:pPr>
            <a:r>
              <a:rPr lang="nl-NL" smtClean="0"/>
              <a:t>Door financiele prikkel ontstaat aander normatief afwegingskader. </a:t>
            </a:r>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6A4D4A-C5D7-42FA-8BE4-3E9F390B996D}" type="slidenum">
              <a:rPr lang="nl-NL" smtClean="0"/>
              <a:pPr/>
              <a:t>50</a:t>
            </a:fld>
            <a:endParaRPr lang="nl-NL" smtClean="0"/>
          </a:p>
        </p:txBody>
      </p:sp>
    </p:spTree>
    <p:extLst>
      <p:ext uri="{BB962C8B-B14F-4D97-AF65-F5344CB8AC3E}">
        <p14:creationId xmlns:p14="http://schemas.microsoft.com/office/powerpoint/2010/main" val="33438639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Hoog genoeg bedrag compenseert crowding out. Bij een te laag bedrag wordt de intrinsieke motivatie ondermijnd. </a:t>
            </a:r>
          </a:p>
          <a:p>
            <a:pPr eaLnBrk="1" hangingPunct="1">
              <a:spcBef>
                <a:spcPct val="0"/>
              </a:spcBef>
            </a:pPr>
            <a:r>
              <a:rPr lang="nl-NL" smtClean="0"/>
              <a:t>Door financiele prikkel ontstaat aander normatief afwegingskader. </a:t>
            </a:r>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712F0E-2E2E-4B6D-B258-ED0BD477559D}" type="slidenum">
              <a:rPr lang="nl-NL" smtClean="0"/>
              <a:pPr/>
              <a:t>51</a:t>
            </a:fld>
            <a:endParaRPr lang="nl-NL" smtClean="0"/>
          </a:p>
        </p:txBody>
      </p:sp>
    </p:spTree>
    <p:extLst>
      <p:ext uri="{BB962C8B-B14F-4D97-AF65-F5344CB8AC3E}">
        <p14:creationId xmlns:p14="http://schemas.microsoft.com/office/powerpoint/2010/main" val="25647758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69CB98-C502-4A2D-8A78-5F6CBB63E67A}" type="slidenum">
              <a:rPr lang="nl-NL" smtClean="0"/>
              <a:pPr/>
              <a:t>52</a:t>
            </a:fld>
            <a:endParaRPr lang="nl-NL" smtClean="0"/>
          </a:p>
        </p:txBody>
      </p:sp>
    </p:spTree>
    <p:extLst>
      <p:ext uri="{BB962C8B-B14F-4D97-AF65-F5344CB8AC3E}">
        <p14:creationId xmlns:p14="http://schemas.microsoft.com/office/powerpoint/2010/main" val="346344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EAD84B-6E8D-43C3-A171-D7E3F6F42D1C}" type="slidenum">
              <a:rPr lang="nl-NL" smtClean="0"/>
              <a:pPr/>
              <a:t>7</a:t>
            </a:fld>
            <a:endParaRPr lang="nl-NL" smtClean="0"/>
          </a:p>
        </p:txBody>
      </p:sp>
    </p:spTree>
    <p:extLst>
      <p:ext uri="{BB962C8B-B14F-4D97-AF65-F5344CB8AC3E}">
        <p14:creationId xmlns:p14="http://schemas.microsoft.com/office/powerpoint/2010/main" val="32902724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CB42DD-264E-4877-A713-4627EC323557}" type="slidenum">
              <a:rPr lang="nl-NL" smtClean="0"/>
              <a:pPr/>
              <a:t>53</a:t>
            </a:fld>
            <a:endParaRPr lang="nl-NL" smtClean="0"/>
          </a:p>
        </p:txBody>
      </p:sp>
    </p:spTree>
    <p:extLst>
      <p:ext uri="{BB962C8B-B14F-4D97-AF65-F5344CB8AC3E}">
        <p14:creationId xmlns:p14="http://schemas.microsoft.com/office/powerpoint/2010/main" val="1057508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3A977E-F208-41AB-80E5-51F46E296BFF}" type="slidenum">
              <a:rPr lang="nl-NL" smtClean="0"/>
              <a:pPr/>
              <a:t>54</a:t>
            </a:fld>
            <a:endParaRPr lang="nl-NL" smtClean="0"/>
          </a:p>
        </p:txBody>
      </p:sp>
    </p:spTree>
    <p:extLst>
      <p:ext uri="{BB962C8B-B14F-4D97-AF65-F5344CB8AC3E}">
        <p14:creationId xmlns:p14="http://schemas.microsoft.com/office/powerpoint/2010/main" val="563697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B336EC-9FB6-410D-A5A8-89E4BE996342}" type="slidenum">
              <a:rPr lang="nl-NL" smtClean="0"/>
              <a:pPr/>
              <a:t>55</a:t>
            </a:fld>
            <a:endParaRPr lang="nl-NL" smtClean="0"/>
          </a:p>
        </p:txBody>
      </p:sp>
    </p:spTree>
    <p:extLst>
      <p:ext uri="{BB962C8B-B14F-4D97-AF65-F5344CB8AC3E}">
        <p14:creationId xmlns:p14="http://schemas.microsoft.com/office/powerpoint/2010/main" val="16786360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126AB5-304E-424B-B7FB-359096297D26}" type="slidenum">
              <a:rPr lang="nl-NL" smtClean="0"/>
              <a:pPr/>
              <a:t>56</a:t>
            </a:fld>
            <a:endParaRPr lang="nl-NL" smtClean="0"/>
          </a:p>
        </p:txBody>
      </p:sp>
    </p:spTree>
    <p:extLst>
      <p:ext uri="{BB962C8B-B14F-4D97-AF65-F5344CB8AC3E}">
        <p14:creationId xmlns:p14="http://schemas.microsoft.com/office/powerpoint/2010/main" val="26541940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CEE8B4-BD1D-4E39-8C40-9AAB355F245A}" type="slidenum">
              <a:rPr lang="nl-NL" smtClean="0"/>
              <a:pPr/>
              <a:t>57</a:t>
            </a:fld>
            <a:endParaRPr lang="nl-NL" smtClean="0"/>
          </a:p>
        </p:txBody>
      </p:sp>
    </p:spTree>
    <p:extLst>
      <p:ext uri="{BB962C8B-B14F-4D97-AF65-F5344CB8AC3E}">
        <p14:creationId xmlns:p14="http://schemas.microsoft.com/office/powerpoint/2010/main" val="583275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dirty="0"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D36D1B-0EBE-44A6-97D0-33C407D5D842}" type="slidenum">
              <a:rPr lang="nl-NL" smtClean="0"/>
              <a:pPr/>
              <a:t>58</a:t>
            </a:fld>
            <a:endParaRPr lang="nl-NL" smtClean="0"/>
          </a:p>
        </p:txBody>
      </p:sp>
    </p:spTree>
    <p:extLst>
      <p:ext uri="{BB962C8B-B14F-4D97-AF65-F5344CB8AC3E}">
        <p14:creationId xmlns:p14="http://schemas.microsoft.com/office/powerpoint/2010/main" val="2102916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8A6D6F-7A3A-436B-B436-BEF32185725E}" type="slidenum">
              <a:rPr lang="nl-NL" smtClean="0"/>
              <a:pPr/>
              <a:t>59</a:t>
            </a:fld>
            <a:endParaRPr lang="nl-NL" smtClean="0"/>
          </a:p>
        </p:txBody>
      </p:sp>
    </p:spTree>
    <p:extLst>
      <p:ext uri="{BB962C8B-B14F-4D97-AF65-F5344CB8AC3E}">
        <p14:creationId xmlns:p14="http://schemas.microsoft.com/office/powerpoint/2010/main" val="42015888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BE44F8-F0E5-4844-BC83-BFDAE0279E7A}" type="slidenum">
              <a:rPr lang="nl-NL" smtClean="0"/>
              <a:pPr/>
              <a:t>60</a:t>
            </a:fld>
            <a:endParaRPr lang="nl-NL" smtClean="0"/>
          </a:p>
        </p:txBody>
      </p:sp>
    </p:spTree>
    <p:extLst>
      <p:ext uri="{BB962C8B-B14F-4D97-AF65-F5344CB8AC3E}">
        <p14:creationId xmlns:p14="http://schemas.microsoft.com/office/powerpoint/2010/main" val="32262505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687764-6B09-4125-AAD1-1AF43B0F88D3}" type="slidenum">
              <a:rPr lang="nl-NL" smtClean="0"/>
              <a:pPr/>
              <a:t>61</a:t>
            </a:fld>
            <a:endParaRPr lang="nl-NL" smtClean="0"/>
          </a:p>
        </p:txBody>
      </p:sp>
    </p:spTree>
    <p:extLst>
      <p:ext uri="{BB962C8B-B14F-4D97-AF65-F5344CB8AC3E}">
        <p14:creationId xmlns:p14="http://schemas.microsoft.com/office/powerpoint/2010/main" val="36767795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2C8649-736F-41C6-B48C-884B99ED3207}" type="slidenum">
              <a:rPr lang="nl-NL" smtClean="0"/>
              <a:pPr/>
              <a:t>62</a:t>
            </a:fld>
            <a:endParaRPr lang="nl-NL" smtClean="0"/>
          </a:p>
        </p:txBody>
      </p:sp>
    </p:spTree>
    <p:extLst>
      <p:ext uri="{BB962C8B-B14F-4D97-AF65-F5344CB8AC3E}">
        <p14:creationId xmlns:p14="http://schemas.microsoft.com/office/powerpoint/2010/main" val="435694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r>
              <a:rPr lang="nl-NL" smtClean="0"/>
              <a:t>Hier past een goed verhaal over publiek vs privaat beheerde ruimte: bv. winkelcentra (binnen) zijn schoner… </a:t>
            </a:r>
          </a:p>
          <a:p>
            <a:r>
              <a:rPr lang="nl-NL" smtClean="0"/>
              <a:t>The eye of the beholder</a:t>
            </a:r>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5171BA-39A2-4F67-A3A0-46645A7987BB}" type="slidenum">
              <a:rPr lang="nl-NL" smtClean="0"/>
              <a:pPr/>
              <a:t>8</a:t>
            </a:fld>
            <a:endParaRPr lang="nl-NL" smtClean="0"/>
          </a:p>
        </p:txBody>
      </p:sp>
    </p:spTree>
    <p:extLst>
      <p:ext uri="{BB962C8B-B14F-4D97-AF65-F5344CB8AC3E}">
        <p14:creationId xmlns:p14="http://schemas.microsoft.com/office/powerpoint/2010/main" val="23112983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2617C1-D0E5-43F2-8C59-2D5590D8A6C9}" type="slidenum">
              <a:rPr lang="nl-NL" smtClean="0"/>
              <a:pPr/>
              <a:t>63</a:t>
            </a:fld>
            <a:endParaRPr lang="nl-NL" smtClean="0"/>
          </a:p>
        </p:txBody>
      </p:sp>
    </p:spTree>
    <p:extLst>
      <p:ext uri="{BB962C8B-B14F-4D97-AF65-F5344CB8AC3E}">
        <p14:creationId xmlns:p14="http://schemas.microsoft.com/office/powerpoint/2010/main" val="11961329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B90629-100F-49C9-9E5C-7D2188B240C0}" type="slidenum">
              <a:rPr lang="nl-NL" smtClean="0"/>
              <a:pPr/>
              <a:t>64</a:t>
            </a:fld>
            <a:endParaRPr lang="nl-NL" smtClean="0"/>
          </a:p>
        </p:txBody>
      </p:sp>
    </p:spTree>
    <p:extLst>
      <p:ext uri="{BB962C8B-B14F-4D97-AF65-F5344CB8AC3E}">
        <p14:creationId xmlns:p14="http://schemas.microsoft.com/office/powerpoint/2010/main" val="3808272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Venlo,  VNG magazine 26 oktober 2012</a:t>
            </a:r>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663D0F-4556-43C0-9B5D-C0BD7A424B33}" type="slidenum">
              <a:rPr lang="nl-NL" smtClean="0"/>
              <a:pPr/>
              <a:t>65</a:t>
            </a:fld>
            <a:endParaRPr lang="nl-NL" smtClean="0"/>
          </a:p>
        </p:txBody>
      </p:sp>
    </p:spTree>
    <p:extLst>
      <p:ext uri="{BB962C8B-B14F-4D97-AF65-F5344CB8AC3E}">
        <p14:creationId xmlns:p14="http://schemas.microsoft.com/office/powerpoint/2010/main" val="2374893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Venlo, VNG magazine 26 oktober 2012 </a:t>
            </a:r>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1BA24F-C988-41C3-9EB3-7CDDEFF50DCD}" type="slidenum">
              <a:rPr lang="nl-NL" smtClean="0"/>
              <a:pPr/>
              <a:t>66</a:t>
            </a:fld>
            <a:endParaRPr lang="nl-NL" smtClean="0"/>
          </a:p>
        </p:txBody>
      </p:sp>
    </p:spTree>
    <p:extLst>
      <p:ext uri="{BB962C8B-B14F-4D97-AF65-F5344CB8AC3E}">
        <p14:creationId xmlns:p14="http://schemas.microsoft.com/office/powerpoint/2010/main" val="4185005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Vb amsterdam appartementbewoners die zich allemaal ergeren aan zwerfafval maar het niet van elkaar weten. Opbouwwerker nodig. Bewonersvereniging starten. Niet een projectje van maken. </a:t>
            </a:r>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666A65-500E-4149-BD96-0054B4E41ABC}" type="slidenum">
              <a:rPr lang="nl-NL" smtClean="0"/>
              <a:pPr/>
              <a:t>67</a:t>
            </a:fld>
            <a:endParaRPr lang="nl-NL" smtClean="0"/>
          </a:p>
        </p:txBody>
      </p:sp>
    </p:spTree>
    <p:extLst>
      <p:ext uri="{BB962C8B-B14F-4D97-AF65-F5344CB8AC3E}">
        <p14:creationId xmlns:p14="http://schemas.microsoft.com/office/powerpoint/2010/main" val="29630195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3F5C03-A458-49F7-A287-CD25FC64BAD2}" type="slidenum">
              <a:rPr lang="nl-NL" smtClean="0"/>
              <a:pPr/>
              <a:t>68</a:t>
            </a:fld>
            <a:endParaRPr lang="nl-NL" smtClean="0"/>
          </a:p>
        </p:txBody>
      </p:sp>
    </p:spTree>
    <p:extLst>
      <p:ext uri="{BB962C8B-B14F-4D97-AF65-F5344CB8AC3E}">
        <p14:creationId xmlns:p14="http://schemas.microsoft.com/office/powerpoint/2010/main" val="39493601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Invloed van de omgeving op de ruimte.</a:t>
            </a:r>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210EA1-671F-428A-BEFD-28D9EFBEDEF9}" type="slidenum">
              <a:rPr lang="nl-NL" smtClean="0"/>
              <a:pPr/>
              <a:t>69</a:t>
            </a:fld>
            <a:endParaRPr lang="nl-NL" smtClean="0"/>
          </a:p>
        </p:txBody>
      </p:sp>
    </p:spTree>
    <p:extLst>
      <p:ext uri="{BB962C8B-B14F-4D97-AF65-F5344CB8AC3E}">
        <p14:creationId xmlns:p14="http://schemas.microsoft.com/office/powerpoint/2010/main" val="582176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Toevoegen titel.</a:t>
            </a:r>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C82BB7-5391-42A4-BBC1-5DA168A270E1}" type="slidenum">
              <a:rPr lang="nl-NL" smtClean="0"/>
              <a:pPr/>
              <a:t>70</a:t>
            </a:fld>
            <a:endParaRPr lang="nl-NL" smtClean="0"/>
          </a:p>
        </p:txBody>
      </p:sp>
    </p:spTree>
    <p:extLst>
      <p:ext uri="{BB962C8B-B14F-4D97-AF65-F5344CB8AC3E}">
        <p14:creationId xmlns:p14="http://schemas.microsoft.com/office/powerpoint/2010/main" val="23630743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Toevoegen titel.</a:t>
            </a:r>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C4BC43-F653-4000-996E-B3CA2F909568}" type="slidenum">
              <a:rPr lang="nl-NL" smtClean="0"/>
              <a:pPr/>
              <a:t>71</a:t>
            </a:fld>
            <a:endParaRPr lang="nl-NL" smtClean="0"/>
          </a:p>
        </p:txBody>
      </p:sp>
    </p:spTree>
    <p:extLst>
      <p:ext uri="{BB962C8B-B14F-4D97-AF65-F5344CB8AC3E}">
        <p14:creationId xmlns:p14="http://schemas.microsoft.com/office/powerpoint/2010/main" val="32622084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6D6BA3-F0D8-4E70-9C09-309D850E5C96}" type="slidenum">
              <a:rPr lang="nl-NL" smtClean="0"/>
              <a:pPr/>
              <a:t>72</a:t>
            </a:fld>
            <a:endParaRPr lang="nl-NL" smtClean="0"/>
          </a:p>
        </p:txBody>
      </p:sp>
    </p:spTree>
    <p:extLst>
      <p:ext uri="{BB962C8B-B14F-4D97-AF65-F5344CB8AC3E}">
        <p14:creationId xmlns:p14="http://schemas.microsoft.com/office/powerpoint/2010/main" val="3838560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solidFill>
                <a:schemeClr val="bg1"/>
              </a:solidFill>
            </a:endParaRPr>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63B85F-AD26-49E0-8B09-727886129A5D}" type="slidenum">
              <a:rPr lang="nl-NL" smtClean="0"/>
              <a:pPr/>
              <a:t>9</a:t>
            </a:fld>
            <a:endParaRPr lang="nl-NL" smtClean="0"/>
          </a:p>
        </p:txBody>
      </p:sp>
    </p:spTree>
    <p:extLst>
      <p:ext uri="{BB962C8B-B14F-4D97-AF65-F5344CB8AC3E}">
        <p14:creationId xmlns:p14="http://schemas.microsoft.com/office/powerpoint/2010/main" val="8192347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01A0B5-777B-409C-96A8-2995D68E57EB}" type="slidenum">
              <a:rPr lang="nl-NL" smtClean="0"/>
              <a:pPr/>
              <a:t>73</a:t>
            </a:fld>
            <a:endParaRPr lang="nl-NL" smtClean="0"/>
          </a:p>
        </p:txBody>
      </p:sp>
    </p:spTree>
    <p:extLst>
      <p:ext uri="{BB962C8B-B14F-4D97-AF65-F5344CB8AC3E}">
        <p14:creationId xmlns:p14="http://schemas.microsoft.com/office/powerpoint/2010/main" val="13969633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521B02-5099-4449-A03A-646877693D86}" type="slidenum">
              <a:rPr lang="nl-NL" smtClean="0"/>
              <a:pPr/>
              <a:t>74</a:t>
            </a:fld>
            <a:endParaRPr lang="nl-NL" smtClean="0"/>
          </a:p>
        </p:txBody>
      </p:sp>
    </p:spTree>
    <p:extLst>
      <p:ext uri="{BB962C8B-B14F-4D97-AF65-F5344CB8AC3E}">
        <p14:creationId xmlns:p14="http://schemas.microsoft.com/office/powerpoint/2010/main" val="7943471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8DAC3E-19F7-48BA-B482-3FFD9009E043}" type="slidenum">
              <a:rPr lang="nl-NL" smtClean="0"/>
              <a:pPr/>
              <a:t>75</a:t>
            </a:fld>
            <a:endParaRPr lang="nl-NL" smtClean="0"/>
          </a:p>
        </p:txBody>
      </p:sp>
    </p:spTree>
    <p:extLst>
      <p:ext uri="{BB962C8B-B14F-4D97-AF65-F5344CB8AC3E}">
        <p14:creationId xmlns:p14="http://schemas.microsoft.com/office/powerpoint/2010/main" val="7253964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D18451-78AB-46D0-AF5D-DEC522D529E0}" type="slidenum">
              <a:rPr lang="nl-NL" smtClean="0"/>
              <a:pPr/>
              <a:t>76</a:t>
            </a:fld>
            <a:endParaRPr lang="nl-NL" smtClean="0"/>
          </a:p>
        </p:txBody>
      </p:sp>
    </p:spTree>
    <p:extLst>
      <p:ext uri="{BB962C8B-B14F-4D97-AF65-F5344CB8AC3E}">
        <p14:creationId xmlns:p14="http://schemas.microsoft.com/office/powerpoint/2010/main" val="3605476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Hier moest nog iets bij..</a:t>
            </a:r>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908C9D-0B38-454F-82E3-9CB31EC68DCF}" type="slidenum">
              <a:rPr lang="nl-NL" smtClean="0"/>
              <a:pPr/>
              <a:t>10</a:t>
            </a:fld>
            <a:endParaRPr lang="nl-NL" smtClean="0"/>
          </a:p>
        </p:txBody>
      </p:sp>
    </p:spTree>
    <p:extLst>
      <p:ext uri="{BB962C8B-B14F-4D97-AF65-F5344CB8AC3E}">
        <p14:creationId xmlns:p14="http://schemas.microsoft.com/office/powerpoint/2010/main" val="139612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0B9C16-BF5B-4590-8EF6-35E3FBB374FC}" type="slidenum">
              <a:rPr lang="nl-NL" smtClean="0"/>
              <a:pPr/>
              <a:t>11</a:t>
            </a:fld>
            <a:endParaRPr lang="nl-NL" smtClean="0"/>
          </a:p>
        </p:txBody>
      </p:sp>
    </p:spTree>
    <p:extLst>
      <p:ext uri="{BB962C8B-B14F-4D97-AF65-F5344CB8AC3E}">
        <p14:creationId xmlns:p14="http://schemas.microsoft.com/office/powerpoint/2010/main" val="2501256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ECD34DED-ED2E-4D40-8442-96C4D39F5E34}" type="slidenum">
              <a:rPr lang="nl-NL"/>
              <a:pPr>
                <a:defRPr/>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DBB5B49F-98D9-46A2-9341-EC986D6C92ED}" type="slidenum">
              <a:rPr lang="nl-NL"/>
              <a:pPr>
                <a:defRPr/>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4A977BE5-3DEE-413A-8EC4-68E5271663F9}" type="slidenum">
              <a:rPr lang="nl-NL"/>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4651A437-517C-4937-9297-16FB000EF492}" type="slidenum">
              <a:rPr lang="nl-NL"/>
              <a:pPr>
                <a:defRPr/>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4B7B0E2E-EC91-4EA4-A7F4-719DA0286595}" type="slidenum">
              <a:rPr lang="nl-NL"/>
              <a:pPr>
                <a:defRPr/>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6FB3A4F7-694A-4F50-8E75-BB9C69B460EC}" type="slidenum">
              <a:rPr lang="nl-NL"/>
              <a:pPr>
                <a:defRPr/>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C87FB3CF-16F0-4CAB-8161-D79278F2BE55}" type="slidenum">
              <a:rPr lang="nl-NL"/>
              <a:pPr>
                <a:defRPr/>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1FF7F348-BEF0-4B3A-9BF5-0D651749235F}" type="slidenum">
              <a:rPr lang="nl-NL"/>
              <a:pPr>
                <a:def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3B3FF7D1-095A-4CD7-992A-69E0FB450EC8}" type="slidenum">
              <a:rPr lang="nl-NL"/>
              <a:pPr>
                <a:def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5DB33751-C32A-4C32-9243-84A3B3F030DE}" type="slidenum">
              <a:rPr lang="nl-NL"/>
              <a:pPr>
                <a:def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9BF177AC-79EC-4440-A6DB-207EE89FA241}" type="slidenum">
              <a:rPr lang="nl-NL"/>
              <a:pPr>
                <a:def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nl-NL"/>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nl-NL"/>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49965300-401F-4867-8CBF-D37F5E91E7AC}"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nl/url?sa=i&amp;rct=j&amp;q=bewonersbedrijf&amp;source=images&amp;cd=&amp;cad=rja&amp;docid=asnPxrQe9ETkVM&amp;tbnid=prX-nd57hYcC1M:&amp;ved=0CAUQjRw&amp;url=http://leidsebuurt.ning.com/photo/2336973:Photo:130/next?context=user&amp;ei=aj5QUe67MoXAPIOfgcgN&amp;psig=AFQjCNHMgkEQ0N4GU9A-yHcC-6P3OMW9aQ&amp;ust=1364299596363918" TargetMode="External"/><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ww.lsabewoners.nl/" TargetMode="External"/><Relationship Id="rId5" Type="http://schemas.openxmlformats.org/officeDocument/2006/relationships/hyperlink" Target="http://www.bewonersbedrijven.nl/" TargetMode="Externa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hyperlink" Target="http://en.wikipedia.org/wiki/High_Line_(New_York_City)" TargetMode="External"/><Relationship Id="rId3" Type="http://schemas.openxmlformats.org/officeDocument/2006/relationships/hyperlink" Target="http://www.google.nl/url?sa=i&amp;rct=j&amp;q=high+line+new+york&amp;source=images&amp;cd=&amp;cad=rja&amp;docid=OryQnildLwateM&amp;tbnid=ozp18y3hJV7fdM:&amp;ved=0CAUQjRw&amp;url=http://nyc-architecture.com/NEW/AAGAAS26.htm&amp;ei=ImxRUaG8DKGe0QXL_IGACA&amp;bvm=bv.44158598,d.bGE&amp;psig=AFQjCNHwaqb6vzYtt8ZVy62CZT7F4r7IcA&amp;ust=1364376984075411" TargetMode="External"/><Relationship Id="rId7" Type="http://schemas.openxmlformats.org/officeDocument/2006/relationships/hyperlink" Target="http://www.bryantpark.org/about-us/mission.htm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hyperlink" Target="http://www.google.nl/url?sa=i&amp;rct=j&amp;q=bryant+park&amp;source=images&amp;cd=&amp;cad=rja&amp;docid=xaoJSp5DhRvWuM&amp;tbnid=K6W-5LPTfxpYiM:&amp;ved=0CAUQjRw&amp;url=http://americanonewyork.blogspot.com/2010/11/central-park-and-bryant-park.html&amp;ei=-2tRUdq9JdGA0AWSiIHYDA&amp;bvm=bv.44158598,d.bGE&amp;psig=AFQjCNF26nw6FuaQycVtq6tRy7f6t1tp9Q&amp;ust=1364376948044794" TargetMode="External"/><Relationship Id="rId4" Type="http://schemas.openxmlformats.org/officeDocument/2006/relationships/image" Target="../media/image21.jpeg"/><Relationship Id="rId9"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10.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0.jpeg"/><Relationship Id="rId4" Type="http://schemas.openxmlformats.org/officeDocument/2006/relationships/hyperlink" Target="http://www.ted.com/talks/edi_rama_take_back_your_city_with_paint.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pp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ibelieveinadv.com/2010/12/heart-of-the-cityauckland-council-beautify-your-city-after-heart-of-the-city-rubbish-ba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studioroosegaarde.net/project/marbl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youtube.com/watch?v=KaOKUos0-Iw"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breincommunicatie.n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hyperlink" Target="http://www.youtube.com/watch?v=8e8Be9rq_C8" TargetMode="External"/><Relationship Id="rId4" Type="http://schemas.openxmlformats.org/officeDocument/2006/relationships/hyperlink" Target="http://bigbellysolar.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verkeerskunde.nl/internetartikelen/internetartikelen/negen-handvatten-voor-beinvloeding.26056.lynkx"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http://www.motifake.com/entitlement-rich-wealthy-jerk-fail-owned-punk-demotivational-posters-60392.html" TargetMode="External"/><Relationship Id="rId7"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www.youtube.com/watch?v=hyrdxsrDii8" TargetMode="External"/><Relationship Id="rId5" Type="http://schemas.openxmlformats.org/officeDocument/2006/relationships/image" Target="../media/image62.jpeg"/><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m/url?sa=i&amp;rct=j&amp;q=plastic%20soep&amp;source=images&amp;cd=&amp;cad=rja&amp;docid=JEdprok3wdsEBM&amp;tbnid=WvvJLxb6rqoqhM:&amp;ved=0CAUQjRw&amp;url=http://www.watersportbank.nl/nieuws/natuur_en_milieu-een_boot_van_plastic_afval_tegen_het_probleem_van_plastic-soep-6688.php&amp;ei=WMI1UcjjJcjaOuvLgaAO&amp;psig=AFQjCNEwpDwMZncTXtmIazuBR8N3RA9d8g&amp;ust=1362564049511685"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2.kobe-u.ac.jp/~ishiik/paper_Rigdon.pdf" TargetMode="Externa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10.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hyperlink" Target="http://www.ryck.nl/" TargetMode="External"/><Relationship Id="rId5" Type="http://schemas.openxmlformats.org/officeDocument/2006/relationships/image" Target="../media/image72.jpeg"/><Relationship Id="rId4" Type="http://schemas.openxmlformats.org/officeDocument/2006/relationships/hyperlink" Target="http://www.google.com/url?sa=i&amp;rct=j&amp;q=Rijck+nootdorp&amp;source=images&amp;cd=&amp;cad=rja&amp;docid=e4j2aXVF1iQvgM&amp;tbnid=SjC2zZJgaBQHiM:&amp;ved=0CAUQjRw&amp;url=http://www.telstar-online.nl/nieuws/actueel/gaat-de-stekker-straks-uit-ryck/2/32032&amp;ei=57MsUfn3KKm80QXTlYGoCA&amp;psig=AFQjCNEsepry5nGkvuCAOATc1SS1IioTDA&amp;ust=1361970525831129"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png"/><Relationship Id="rId7" Type="http://schemas.openxmlformats.org/officeDocument/2006/relationships/hyperlink" Target="http://www.socialmediameetlat.nl/pdf/sociaalkapitaal.pdf"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hyperlink" Target="http://www.futerra.co.uk/downloads/NewRules_NewGame.pdf" TargetMode="External"/><Relationship Id="rId5" Type="http://schemas.openxmlformats.org/officeDocument/2006/relationships/image" Target="../media/image77.png"/><Relationship Id="rId4" Type="http://schemas.openxmlformats.org/officeDocument/2006/relationships/hyperlink" Target="http://www.google.com/url?sa=i&amp;source=images&amp;cd=&amp;cad=rja&amp;docid=GboxFQnw6g7KUM&amp;tbnid=GiipLQgSqlsQTM:&amp;ved=0CAgQjRwwAA&amp;url=http://www.retailwiki.nl/wiki02/index.php/Haagse_Harry&amp;ei=pNgsUfOVFcbA0QXF2oCYCQ&amp;psig=AFQjCNFwKoVrWNq60yrxnUrbcSmttkks9w&amp;ust=1361979940416506" TargetMode="External"/><Relationship Id="rId9" Type="http://schemas.openxmlformats.org/officeDocument/2006/relationships/image" Target="../media/image10.jpeg"/></Relationships>
</file>

<file path=ppt/slides/_rels/slide5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hyperlink" Target="http://www.martijndewaal.nl/" TargetMode="External"/><Relationship Id="rId3" Type="http://schemas.openxmlformats.org/officeDocument/2006/relationships/image" Target="../media/image79.jpeg"/><Relationship Id="rId7" Type="http://schemas.openxmlformats.org/officeDocument/2006/relationships/image" Target="../media/image82.png"/><Relationship Id="rId12" Type="http://schemas.openxmlformats.org/officeDocument/2006/relationships/image" Target="../media/image86.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81.jpeg"/><Relationship Id="rId11" Type="http://schemas.openxmlformats.org/officeDocument/2006/relationships/hyperlink" Target="http://cdniphone.i-culture.nl/wp-content/uploads/2011/09/opgeruimd-iphone.jpg" TargetMode="External"/><Relationship Id="rId5" Type="http://schemas.openxmlformats.org/officeDocument/2006/relationships/image" Target="../media/image80.png"/><Relationship Id="rId10" Type="http://schemas.openxmlformats.org/officeDocument/2006/relationships/image" Target="../media/image85.jpeg"/><Relationship Id="rId4" Type="http://schemas.openxmlformats.org/officeDocument/2006/relationships/hyperlink" Target="http://www.google.com/url?sa=i&amp;rct=j&amp;q=nujij&amp;source=images&amp;cd=&amp;cad=rja&amp;docid=oXZIrb_uySqeHM&amp;tbnid=DuPMD8E0P1g9gM:&amp;ved=0CAUQjRw&amp;url=http://madbello.nl/3376/arminius-the-terrible-is-geband-op-nujijnl/&amp;ei=g8AsUezFGq6N0wXF04H4Aw&amp;psig=AFQjCNGAftPXyNNaKVXJjJRAmS9coq2EJg&amp;ust=1361973757501350" TargetMode="External"/><Relationship Id="rId9" Type="http://schemas.openxmlformats.org/officeDocument/2006/relationships/image" Target="../media/image84.jpeg"/><Relationship Id="rId14" Type="http://schemas.openxmlformats.org/officeDocument/2006/relationships/image" Target="../media/image10.jpeg"/></Relationships>
</file>

<file path=ppt/slides/_rels/slide5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7.jpeg"/><Relationship Id="rId7"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hyperlink" Target="http://www.guardian.co.uk/sustainable-business/behaviour-change-sustainability-persuasion-success" TargetMode="External"/><Relationship Id="rId4" Type="http://schemas.openxmlformats.org/officeDocument/2006/relationships/image" Target="../media/image88.jpeg"/><Relationship Id="rId9" Type="http://schemas.openxmlformats.org/officeDocument/2006/relationships/image" Target="../media/image84.jpe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youtube.com/watch?v=whYwSG5WCgI"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eb.tue.nl/cursor/internet/jaargang52/cursor13/nieuws/index.php?page=x7"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youtube.com/watch?feature=endscreen&amp;v=lZ9uT23ixLc&amp;NR=1"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youtube.com/watch?v=zSiHjMU-MUo"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youtube.com/watch?v=qRgWttqFKu8&amp;NR=1&amp;feature=endscreen"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youtube.com/watch?v=FBE2q1uOg9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nl.wikipedia.org/wiki/Tragedie_van_de_meen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drentsdorp.nl/"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jpe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hyperlink" Target="http://www.drentsdorp.nl/" TargetMode="External"/><Relationship Id="rId5" Type="http://schemas.openxmlformats.org/officeDocument/2006/relationships/hyperlink" Target="http://nl.wikipedia.org/wiki/Armoedeval" TargetMode="External"/><Relationship Id="rId4" Type="http://schemas.openxmlformats.org/officeDocument/2006/relationships/image" Target="../media/image101.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jpeg"/><Relationship Id="rId4" Type="http://schemas.openxmlformats.org/officeDocument/2006/relationships/hyperlink" Target="http://www.google.com/url?sa=t&amp;rct=j&amp;q=Williams,+Curnow+en+Streker&amp;source=web&amp;cd=1&amp;ved=0CCwQFjAA&amp;url=http://www.afgc.org.au/doc-library/category/9-packaging-recycling.html?download=62:understanding-littering-behaviour-1&amp;ei=27c0Ub_XFqK"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youtube.com/watch?v=sXbICXkeOQs"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hyperlink" Target="http://www.startwithwhy.com/" TargetMode="External"/><Relationship Id="rId5" Type="http://schemas.openxmlformats.org/officeDocument/2006/relationships/hyperlink" Target="http://www.ted.com/talks/lang/nl/simon_sinek_how_great_leaders_inspire_action.html" TargetMode="External"/><Relationship Id="rId4" Type="http://schemas.openxmlformats.org/officeDocument/2006/relationships/image" Target="../media/image105.jpeg"/></Relationships>
</file>

<file path=ppt/slides/_rels/slide7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04.png"/><Relationship Id="rId4" Type="http://schemas.openxmlformats.org/officeDocument/2006/relationships/image" Target="../media/image107.jpeg"/></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5.xml.rels><?xml version="1.0" encoding="UTF-8" standalone="yes"?>
<Relationships xmlns="http://schemas.openxmlformats.org/package/2006/relationships"><Relationship Id="rId8" Type="http://schemas.openxmlformats.org/officeDocument/2006/relationships/hyperlink" Target="http://en.wikipedia.org/wiki/Special:BookSources/095626316X" TargetMode="External"/><Relationship Id="rId3" Type="http://schemas.openxmlformats.org/officeDocument/2006/relationships/image" Target="../media/image109.png"/><Relationship Id="rId7" Type="http://schemas.openxmlformats.org/officeDocument/2006/relationships/hyperlink" Target="http://triarchypress.com/pages/Systems_Thinking_Case_Studies.htm"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hyperlink" Target="http://en.wikipedia.org/wiki/Special:BookSources/9780955008184" TargetMode="External"/><Relationship Id="rId5" Type="http://schemas.openxmlformats.org/officeDocument/2006/relationships/hyperlink" Target="http://triarchypress.com/pages/book5.htm" TargetMode="External"/><Relationship Id="rId4" Type="http://schemas.openxmlformats.org/officeDocument/2006/relationships/image" Target="../media/image110.jpeg"/><Relationship Id="rId9" Type="http://schemas.openxmlformats.org/officeDocument/2006/relationships/image" Target="../media/image10.jpeg"/></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ChangeArrowheads="1"/>
          </p:cNvSpPr>
          <p:nvPr/>
        </p:nvSpPr>
        <p:spPr bwMode="auto">
          <a:xfrm>
            <a:off x="0" y="5300663"/>
            <a:ext cx="9144000" cy="936625"/>
          </a:xfrm>
          <a:prstGeom prst="rect">
            <a:avLst/>
          </a:prstGeom>
          <a:solidFill>
            <a:srgbClr val="FF0000"/>
          </a:solidFill>
          <a:ln w="9525">
            <a:noFill/>
            <a:miter lim="800000"/>
            <a:headEnd/>
            <a:tailEnd/>
          </a:ln>
        </p:spPr>
        <p:txBody>
          <a:bodyPr wrap="none" anchor="ctr"/>
          <a:lstStyle/>
          <a:p>
            <a:endParaRPr lang="nl-NL"/>
          </a:p>
        </p:txBody>
      </p:sp>
      <p:pic>
        <p:nvPicPr>
          <p:cNvPr id="2051" name="Picture 8" descr="C:\Users\NL14370\Pictures\streetart\streetart9.jpg"/>
          <p:cNvPicPr>
            <a:picLocks noChangeAspect="1" noChangeArrowheads="1"/>
          </p:cNvPicPr>
          <p:nvPr/>
        </p:nvPicPr>
        <p:blipFill>
          <a:blip r:embed="rId2" cstate="print"/>
          <a:srcRect/>
          <a:stretch>
            <a:fillRect/>
          </a:stretch>
        </p:blipFill>
        <p:spPr bwMode="auto">
          <a:xfrm>
            <a:off x="0" y="-822325"/>
            <a:ext cx="9144000" cy="6858000"/>
          </a:xfrm>
          <a:prstGeom prst="rect">
            <a:avLst/>
          </a:prstGeom>
          <a:noFill/>
          <a:ln w="9525">
            <a:noFill/>
            <a:miter lim="800000"/>
            <a:headEnd/>
            <a:tailEnd/>
          </a:ln>
        </p:spPr>
      </p:pic>
      <p:sp>
        <p:nvSpPr>
          <p:cNvPr id="9" name="Rectangle 8"/>
          <p:cNvSpPr/>
          <p:nvPr/>
        </p:nvSpPr>
        <p:spPr>
          <a:xfrm>
            <a:off x="0" y="4054475"/>
            <a:ext cx="9144000" cy="88265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053" name="Text Box 4"/>
          <p:cNvSpPr txBox="1">
            <a:spLocks noChangeArrowheads="1"/>
          </p:cNvSpPr>
          <p:nvPr/>
        </p:nvSpPr>
        <p:spPr bwMode="auto">
          <a:xfrm>
            <a:off x="228600" y="4022725"/>
            <a:ext cx="8713788" cy="2032000"/>
          </a:xfrm>
          <a:prstGeom prst="rect">
            <a:avLst/>
          </a:prstGeom>
          <a:noFill/>
          <a:ln w="9525">
            <a:noFill/>
            <a:miter lim="800000"/>
            <a:headEnd/>
            <a:tailEnd/>
          </a:ln>
        </p:spPr>
        <p:txBody>
          <a:bodyPr>
            <a:spAutoFit/>
          </a:bodyPr>
          <a:lstStyle/>
          <a:p>
            <a:pPr algn="ctr">
              <a:spcBef>
                <a:spcPct val="50000"/>
              </a:spcBef>
            </a:pPr>
            <a:r>
              <a:rPr lang="nl-NL" sz="5400" b="1">
                <a:solidFill>
                  <a:srgbClr val="FF0000"/>
                </a:solidFill>
                <a:latin typeface="Calibri" pitchFamily="34" charset="0"/>
              </a:rPr>
              <a:t>Zwerven door de stad</a:t>
            </a:r>
          </a:p>
          <a:p>
            <a:pPr algn="ctr">
              <a:spcBef>
                <a:spcPct val="50000"/>
              </a:spcBef>
            </a:pPr>
            <a:endParaRPr lang="nl-NL" sz="4800" b="1">
              <a:solidFill>
                <a:srgbClr val="FF0000"/>
              </a:solidFill>
              <a:latin typeface="Calibri" pitchFamily="34" charset="0"/>
            </a:endParaRPr>
          </a:p>
        </p:txBody>
      </p:sp>
      <p:pic>
        <p:nvPicPr>
          <p:cNvPr id="2054" name="Picture 9" descr="C:\Users\NL14602\Documents\_sorteren Plaatjes=video\RHDHV-logo-download.jpg"/>
          <p:cNvPicPr>
            <a:picLocks noChangeAspect="1" noChangeArrowheads="1"/>
          </p:cNvPicPr>
          <p:nvPr/>
        </p:nvPicPr>
        <p:blipFill>
          <a:blip r:embed="rId3" cstate="print"/>
          <a:srcRect/>
          <a:stretch>
            <a:fillRect/>
          </a:stretch>
        </p:blipFill>
        <p:spPr bwMode="auto">
          <a:xfrm>
            <a:off x="7921127" y="6266544"/>
            <a:ext cx="1222871" cy="591455"/>
          </a:xfrm>
          <a:prstGeom prst="rect">
            <a:avLst/>
          </a:prstGeom>
          <a:noFill/>
          <a:ln w="9525">
            <a:noFill/>
            <a:miter lim="800000"/>
            <a:headEnd/>
            <a:tailEnd/>
          </a:ln>
        </p:spPr>
      </p:pic>
      <p:pic>
        <p:nvPicPr>
          <p:cNvPr id="2055" name="Picture 5" descr="C:\Users\NL14602\Documents\Gemeenteschoon.gif"/>
          <p:cNvPicPr>
            <a:picLocks noChangeAspect="1" noChangeArrowheads="1"/>
          </p:cNvPicPr>
          <p:nvPr/>
        </p:nvPicPr>
        <p:blipFill>
          <a:blip r:embed="rId4" cstate="print"/>
          <a:srcRect/>
          <a:stretch>
            <a:fillRect/>
          </a:stretch>
        </p:blipFill>
        <p:spPr bwMode="auto">
          <a:xfrm>
            <a:off x="46038" y="6350000"/>
            <a:ext cx="2895600" cy="508000"/>
          </a:xfrm>
          <a:prstGeom prst="rect">
            <a:avLst/>
          </a:prstGeom>
          <a:noFill/>
          <a:ln w="9525">
            <a:noFill/>
            <a:miter lim="800000"/>
            <a:headEnd/>
            <a:tailEnd/>
          </a:ln>
        </p:spPr>
      </p:pic>
      <p:sp>
        <p:nvSpPr>
          <p:cNvPr id="2056" name="TextBox 7"/>
          <p:cNvSpPr txBox="1">
            <a:spLocks noChangeArrowheads="1"/>
          </p:cNvSpPr>
          <p:nvPr/>
        </p:nvSpPr>
        <p:spPr bwMode="auto">
          <a:xfrm>
            <a:off x="5739809" y="6304002"/>
            <a:ext cx="1719262" cy="553998"/>
          </a:xfrm>
          <a:prstGeom prst="rect">
            <a:avLst/>
          </a:prstGeom>
          <a:noFill/>
          <a:ln w="9525">
            <a:noFill/>
            <a:miter lim="800000"/>
            <a:headEnd/>
            <a:tailEnd/>
          </a:ln>
        </p:spPr>
        <p:txBody>
          <a:bodyPr>
            <a:spAutoFit/>
          </a:bodyPr>
          <a:lstStyle/>
          <a:p>
            <a:pPr algn="r"/>
            <a:r>
              <a:rPr lang="nl-NL" sz="1000" dirty="0" smtClean="0">
                <a:solidFill>
                  <a:srgbClr val="3399FF"/>
                </a:solidFill>
              </a:rPr>
              <a:t>Paulette Dicker</a:t>
            </a:r>
          </a:p>
          <a:p>
            <a:pPr algn="r"/>
            <a:r>
              <a:rPr lang="nl-NL" sz="1000" dirty="0" smtClean="0">
                <a:solidFill>
                  <a:srgbClr val="3399FF"/>
                </a:solidFill>
              </a:rPr>
              <a:t>Lennert van Dien</a:t>
            </a:r>
          </a:p>
          <a:p>
            <a:pPr algn="r"/>
            <a:r>
              <a:rPr lang="nl-NL" sz="1000" dirty="0" smtClean="0">
                <a:solidFill>
                  <a:srgbClr val="3399FF"/>
                </a:solidFill>
              </a:rPr>
              <a:t>Maart </a:t>
            </a:r>
            <a:r>
              <a:rPr lang="nl-NL" sz="1000" dirty="0">
                <a:solidFill>
                  <a:srgbClr val="3399FF"/>
                </a:solidFill>
              </a:rPr>
              <a:t>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L14370\Pictures\afvalcontainers\Vleuterweid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267" name="Rectangle 2"/>
          <p:cNvSpPr>
            <a:spLocks noChangeArrowheads="1"/>
          </p:cNvSpPr>
          <p:nvPr/>
        </p:nvSpPr>
        <p:spPr bwMode="auto">
          <a:xfrm>
            <a:off x="0" y="188913"/>
            <a:ext cx="9144000" cy="936625"/>
          </a:xfrm>
          <a:prstGeom prst="rect">
            <a:avLst/>
          </a:prstGeom>
          <a:solidFill>
            <a:srgbClr val="AF67FF"/>
          </a:solidFill>
          <a:ln w="9525">
            <a:noFill/>
            <a:miter lim="800000"/>
            <a:headEnd/>
            <a:tailEnd/>
          </a:ln>
        </p:spPr>
        <p:txBody>
          <a:bodyPr wrap="none" anchor="ctr"/>
          <a:lstStyle/>
          <a:p>
            <a:endParaRPr lang="nl-NL"/>
          </a:p>
        </p:txBody>
      </p:sp>
      <p:sp>
        <p:nvSpPr>
          <p:cNvPr id="11268"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Industrialisering van de woonomgeving</a:t>
            </a:r>
            <a:endParaRPr lang="nl-NL" sz="1600" b="1">
              <a:solidFill>
                <a:schemeClr val="bg1"/>
              </a:solidFill>
              <a:latin typeface="Calibri" pitchFamily="34" charset="0"/>
            </a:endParaRPr>
          </a:p>
        </p:txBody>
      </p:sp>
      <p:sp>
        <p:nvSpPr>
          <p:cNvPr id="11269" name="Rectangle 7"/>
          <p:cNvSpPr>
            <a:spLocks noChangeArrowheads="1"/>
          </p:cNvSpPr>
          <p:nvPr/>
        </p:nvSpPr>
        <p:spPr bwMode="auto">
          <a:xfrm>
            <a:off x="4572000" y="3581400"/>
            <a:ext cx="4572000" cy="2336800"/>
          </a:xfrm>
          <a:prstGeom prst="rect">
            <a:avLst/>
          </a:prstGeom>
          <a:solidFill>
            <a:srgbClr val="AF67FF">
              <a:alpha val="79999"/>
            </a:srgbClr>
          </a:solidFill>
          <a:ln w="9525">
            <a:noFill/>
            <a:miter lim="800000"/>
            <a:headEnd/>
            <a:tailEnd/>
          </a:ln>
        </p:spPr>
        <p:txBody>
          <a:bodyPr anchor="ctr"/>
          <a:lstStyle/>
          <a:p>
            <a:pPr indent="-342900"/>
            <a:r>
              <a:rPr lang="nl-NL">
                <a:solidFill>
                  <a:schemeClr val="bg1"/>
                </a:solidFill>
              </a:rPr>
              <a:t>De verwerking van het afval is effectief en efficiënt. Dat is gunstig voor de beheerder. Maar heeft ook ongewenste neveneffecten: “Zo’n milieustraat is niet van mij”. </a:t>
            </a:r>
          </a:p>
        </p:txBody>
      </p:sp>
      <p:sp>
        <p:nvSpPr>
          <p:cNvPr id="7" name="Rectangle 6"/>
          <p:cNvSpPr>
            <a:spLocks noChangeArrowheads="1"/>
          </p:cNvSpPr>
          <p:nvPr/>
        </p:nvSpPr>
        <p:spPr bwMode="auto">
          <a:xfrm>
            <a:off x="0" y="6134100"/>
            <a:ext cx="9144000" cy="72390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p:txBody>
      </p:sp>
      <p:pic>
        <p:nvPicPr>
          <p:cNvPr id="8" name="Picture 9"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AF67FF"/>
                </a:solidFill>
              </a:rPr>
              <a:t>De technische invulling van de containers en brede straten vergroten het anonieme gevoel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nrcnext.nl/beeld/files/2010/02/flightweb.jpg"/>
          <p:cNvPicPr>
            <a:picLocks noChangeAspect="1" noChangeArrowheads="1"/>
          </p:cNvPicPr>
          <p:nvPr/>
        </p:nvPicPr>
        <p:blipFill>
          <a:blip r:embed="rId3" cstate="print"/>
          <a:srcRect/>
          <a:stretch>
            <a:fillRect/>
          </a:stretch>
        </p:blipFill>
        <p:spPr bwMode="auto">
          <a:xfrm>
            <a:off x="0" y="1617185"/>
            <a:ext cx="9144000" cy="4608513"/>
          </a:xfrm>
          <a:prstGeom prst="rect">
            <a:avLst/>
          </a:prstGeom>
          <a:noFill/>
          <a:ln w="9525">
            <a:noFill/>
            <a:miter lim="800000"/>
            <a:headEnd/>
            <a:tailEnd/>
          </a:ln>
        </p:spPr>
      </p:pic>
      <p:sp>
        <p:nvSpPr>
          <p:cNvPr id="13315" name="Rectangle 2"/>
          <p:cNvSpPr>
            <a:spLocks noChangeArrowheads="1"/>
          </p:cNvSpPr>
          <p:nvPr/>
        </p:nvSpPr>
        <p:spPr bwMode="auto">
          <a:xfrm>
            <a:off x="0" y="188913"/>
            <a:ext cx="9144000" cy="936625"/>
          </a:xfrm>
          <a:prstGeom prst="rect">
            <a:avLst/>
          </a:prstGeom>
          <a:solidFill>
            <a:srgbClr val="AF67FF"/>
          </a:solidFill>
          <a:ln w="9525">
            <a:noFill/>
            <a:miter lim="800000"/>
            <a:headEnd/>
            <a:tailEnd/>
          </a:ln>
        </p:spPr>
        <p:txBody>
          <a:bodyPr wrap="none" anchor="ctr"/>
          <a:lstStyle/>
          <a:p>
            <a:endParaRPr lang="nl-NL"/>
          </a:p>
        </p:txBody>
      </p:sp>
      <p:sp>
        <p:nvSpPr>
          <p:cNvPr id="13316"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Kleinschaligheid en zwermen </a:t>
            </a:r>
            <a:endParaRPr lang="nl-NL" sz="1600" b="1">
              <a:solidFill>
                <a:schemeClr val="bg1"/>
              </a:solidFill>
              <a:latin typeface="Calibri" pitchFamily="34" charset="0"/>
            </a:endParaRPr>
          </a:p>
        </p:txBody>
      </p:sp>
      <p:pic>
        <p:nvPicPr>
          <p:cNvPr id="13317" name="Picture 4" descr="http://www.lombox.nl/beeldmateriaal/buurtveger.jpg"/>
          <p:cNvPicPr>
            <a:picLocks noChangeAspect="1" noChangeArrowheads="1"/>
          </p:cNvPicPr>
          <p:nvPr/>
        </p:nvPicPr>
        <p:blipFill>
          <a:blip r:embed="rId4" cstate="print"/>
          <a:srcRect/>
          <a:stretch>
            <a:fillRect/>
          </a:stretch>
        </p:blipFill>
        <p:spPr bwMode="auto">
          <a:xfrm>
            <a:off x="287338" y="2008188"/>
            <a:ext cx="2392362" cy="1793875"/>
          </a:xfrm>
          <a:prstGeom prst="rect">
            <a:avLst/>
          </a:prstGeom>
          <a:noFill/>
          <a:ln w="9525">
            <a:noFill/>
            <a:miter lim="800000"/>
            <a:headEnd/>
            <a:tailEnd/>
          </a:ln>
        </p:spPr>
      </p:pic>
      <p:pic>
        <p:nvPicPr>
          <p:cNvPr id="13318" name="Picture 9"/>
          <p:cNvPicPr>
            <a:picLocks noChangeAspect="1" noChangeArrowheads="1"/>
          </p:cNvPicPr>
          <p:nvPr/>
        </p:nvPicPr>
        <p:blipFill>
          <a:blip r:embed="rId5" cstate="print"/>
          <a:srcRect/>
          <a:stretch>
            <a:fillRect/>
          </a:stretch>
        </p:blipFill>
        <p:spPr bwMode="auto">
          <a:xfrm>
            <a:off x="258763" y="4094163"/>
            <a:ext cx="2433637" cy="1570037"/>
          </a:xfrm>
          <a:prstGeom prst="rect">
            <a:avLst/>
          </a:prstGeom>
          <a:noFill/>
          <a:ln w="9525">
            <a:noFill/>
            <a:miter lim="800000"/>
            <a:headEnd/>
            <a:tailEnd/>
          </a:ln>
        </p:spPr>
      </p:pic>
      <p:sp>
        <p:nvSpPr>
          <p:cNvPr id="8" name="Rectangle 7"/>
          <p:cNvSpPr>
            <a:spLocks noChangeArrowheads="1"/>
          </p:cNvSpPr>
          <p:nvPr/>
        </p:nvSpPr>
        <p:spPr bwMode="auto">
          <a:xfrm>
            <a:off x="0" y="5943600"/>
            <a:ext cx="9144000" cy="91440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err="1">
                <a:solidFill>
                  <a:schemeClr val="tx1"/>
                </a:solidFill>
              </a:rPr>
              <a:t>Floormanagement</a:t>
            </a:r>
            <a:r>
              <a:rPr lang="nl-NL" sz="1200" dirty="0">
                <a:solidFill>
                  <a:schemeClr val="tx1"/>
                </a:solidFill>
              </a:rPr>
              <a:t> </a:t>
            </a:r>
            <a:r>
              <a:rPr lang="nl-NL" sz="1200" dirty="0" err="1">
                <a:solidFill>
                  <a:schemeClr val="tx1"/>
                </a:solidFill>
              </a:rPr>
              <a:t>Schiphol</a:t>
            </a:r>
            <a:endParaRPr lang="nl-NL" sz="1200" dirty="0">
              <a:solidFill>
                <a:schemeClr val="tx1"/>
              </a:solidFill>
            </a:endParaRPr>
          </a:p>
          <a:p>
            <a:pPr marL="342900" indent="-342900">
              <a:defRPr/>
            </a:pPr>
            <a:r>
              <a:rPr lang="nl-NL" sz="1200" dirty="0" err="1">
                <a:solidFill>
                  <a:schemeClr val="tx1"/>
                </a:solidFill>
              </a:rPr>
              <a:t>Len</a:t>
            </a:r>
            <a:r>
              <a:rPr lang="nl-NL" sz="1200" dirty="0">
                <a:solidFill>
                  <a:schemeClr val="tx1"/>
                </a:solidFill>
              </a:rPr>
              <a:t> </a:t>
            </a:r>
            <a:r>
              <a:rPr lang="nl-NL" sz="1200" dirty="0" err="1">
                <a:solidFill>
                  <a:schemeClr val="tx1"/>
                </a:solidFill>
              </a:rPr>
              <a:t>Fisher</a:t>
            </a:r>
            <a:r>
              <a:rPr lang="nl-NL" sz="1200" dirty="0">
                <a:solidFill>
                  <a:schemeClr val="tx1"/>
                </a:solidFill>
              </a:rPr>
              <a:t> (2009)</a:t>
            </a:r>
            <a:r>
              <a:rPr lang="nl-NL" sz="1200" i="1" dirty="0">
                <a:solidFill>
                  <a:schemeClr val="tx1"/>
                </a:solidFill>
              </a:rPr>
              <a:t>, Zwermintelligentie</a:t>
            </a:r>
            <a:endParaRPr lang="nl-NL" sz="1200" dirty="0">
              <a:solidFill>
                <a:schemeClr val="tx1"/>
              </a:solidFill>
            </a:endParaRPr>
          </a:p>
        </p:txBody>
      </p:sp>
      <p:pic>
        <p:nvPicPr>
          <p:cNvPr id="9" name="Picture 9" descr="C:\Users\NL14602\Documents\_sorteren Plaatjes=video\RHDHV-logo-download.jpg"/>
          <p:cNvPicPr>
            <a:picLocks noChangeAspect="1" noChangeArrowheads="1"/>
          </p:cNvPicPr>
          <p:nvPr/>
        </p:nvPicPr>
        <p:blipFill>
          <a:blip r:embed="rId6"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smtClean="0">
                <a:solidFill>
                  <a:srgbClr val="AF67FF"/>
                </a:solidFill>
              </a:rPr>
              <a:t>Laat afvalploegen zwermen en reageren op meldingen</a:t>
            </a:r>
            <a:endParaRPr lang="nl-NL" sz="1400" b="1" dirty="0">
              <a:solidFill>
                <a:srgbClr val="AF67FF"/>
              </a:solidFill>
            </a:endParaRPr>
          </a:p>
        </p:txBody>
      </p:sp>
      <p:sp>
        <p:nvSpPr>
          <p:cNvPr id="13322" name="Rectangle 7"/>
          <p:cNvSpPr>
            <a:spLocks noChangeArrowheads="1"/>
          </p:cNvSpPr>
          <p:nvPr/>
        </p:nvSpPr>
        <p:spPr bwMode="auto">
          <a:xfrm>
            <a:off x="4572000" y="1905919"/>
            <a:ext cx="4572000" cy="3809082"/>
          </a:xfrm>
          <a:prstGeom prst="rect">
            <a:avLst/>
          </a:prstGeom>
          <a:solidFill>
            <a:srgbClr val="AF67FF">
              <a:alpha val="79999"/>
            </a:srgbClr>
          </a:solidFill>
          <a:ln w="9525">
            <a:noFill/>
            <a:miter lim="800000"/>
            <a:headEnd/>
            <a:tailEnd/>
          </a:ln>
        </p:spPr>
        <p:txBody>
          <a:bodyPr anchor="ctr"/>
          <a:lstStyle/>
          <a:p>
            <a:pPr indent="-342900"/>
            <a:r>
              <a:rPr lang="nl-NL" dirty="0">
                <a:solidFill>
                  <a:schemeClr val="bg1"/>
                </a:solidFill>
              </a:rPr>
              <a:t>Afvalploegen halen afval op wanneer nodig, op basis van meldingen, m.b.v. GPS etc. Het businessmodel van zwermbedrijven zorgt voor efficiëntie.</a:t>
            </a:r>
          </a:p>
          <a:p>
            <a:pPr indent="-342900"/>
            <a:endParaRPr lang="nl-NL" dirty="0">
              <a:solidFill>
                <a:schemeClr val="bg1"/>
              </a:solidFill>
            </a:endParaRPr>
          </a:p>
          <a:p>
            <a:pPr indent="-342900"/>
            <a:r>
              <a:rPr lang="nl-NL" dirty="0">
                <a:solidFill>
                  <a:schemeClr val="bg1"/>
                </a:solidFill>
              </a:rPr>
              <a:t>Het effect: </a:t>
            </a:r>
          </a:p>
          <a:p>
            <a:pPr indent="-342900">
              <a:buFont typeface="Arial" charset="0"/>
              <a:buChar char="•"/>
            </a:pPr>
            <a:r>
              <a:rPr lang="nl-NL" dirty="0" smtClean="0">
                <a:solidFill>
                  <a:schemeClr val="bg1"/>
                </a:solidFill>
              </a:rPr>
              <a:t>Door kleinschaligheid minder anonimiteit.</a:t>
            </a:r>
          </a:p>
          <a:p>
            <a:pPr indent="-342900">
              <a:buFont typeface="Arial" charset="0"/>
              <a:buChar char="•"/>
            </a:pPr>
            <a:r>
              <a:rPr lang="nl-NL" dirty="0" smtClean="0">
                <a:solidFill>
                  <a:schemeClr val="bg1"/>
                </a:solidFill>
              </a:rPr>
              <a:t>Een </a:t>
            </a:r>
            <a:r>
              <a:rPr lang="nl-NL" dirty="0">
                <a:solidFill>
                  <a:schemeClr val="bg1"/>
                </a:solidFill>
              </a:rPr>
              <a:t>schonere </a:t>
            </a:r>
            <a:r>
              <a:rPr lang="nl-NL" dirty="0" smtClean="0">
                <a:solidFill>
                  <a:schemeClr val="bg1"/>
                </a:solidFill>
              </a:rPr>
              <a:t>omgeving, waardoor minder afval wordt aangetrokken.</a:t>
            </a:r>
            <a:endParaRPr lang="nl-NL" dirty="0">
              <a:solidFill>
                <a:schemeClr val="bg1"/>
              </a:solidFill>
            </a:endParaRPr>
          </a:p>
          <a:p>
            <a:pPr indent="-342900">
              <a:buFont typeface="Arial" charset="0"/>
              <a:buChar char="•"/>
            </a:pPr>
            <a:r>
              <a:rPr lang="nl-NL" dirty="0">
                <a:solidFill>
                  <a:schemeClr val="bg1"/>
                </a:solidFill>
              </a:rPr>
              <a:t>Meldingen zijn geen klachten, maar stimuleren </a:t>
            </a:r>
            <a:r>
              <a:rPr lang="nl-NL" dirty="0" smtClean="0">
                <a:solidFill>
                  <a:schemeClr val="bg1"/>
                </a:solidFill>
              </a:rPr>
              <a:t>verantwoordelijkheidsgevoel</a:t>
            </a:r>
            <a:endParaRPr lang="nl-NL"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descr="http://t2.gstatic.com/images?q=tbn:ANd9GcTb7xibMV-OahUb2X8hXCgFRK00xhN6pyUP_0UQrxLCsept9F9tAQ:api.ning.com/files/99aVnO*4LGeYXP-GdDmuSj7BjqEWzIa65Z7t9Yd8W7looMA2bDuSJIrEIXQkekFWroOLjYBaD-xFFrOOGMOOUXmV0vjcq2d-/IMG_1793.JPG">
            <a:hlinkClick r:id="rId3"/>
          </p:cNvPr>
          <p:cNvPicPr>
            <a:picLocks noChangeAspect="1" noChangeArrowheads="1"/>
          </p:cNvPicPr>
          <p:nvPr/>
        </p:nvPicPr>
        <p:blipFill>
          <a:blip r:embed="rId4" cstate="print"/>
          <a:srcRect/>
          <a:stretch>
            <a:fillRect/>
          </a:stretch>
        </p:blipFill>
        <p:spPr bwMode="auto">
          <a:xfrm>
            <a:off x="-242888" y="0"/>
            <a:ext cx="10287001" cy="6858000"/>
          </a:xfrm>
          <a:prstGeom prst="rect">
            <a:avLst/>
          </a:prstGeom>
          <a:noFill/>
          <a:ln w="9525">
            <a:noFill/>
            <a:miter lim="800000"/>
            <a:headEnd/>
            <a:tailEnd/>
          </a:ln>
        </p:spPr>
      </p:pic>
      <p:sp>
        <p:nvSpPr>
          <p:cNvPr id="12291" name="Rectangle 2"/>
          <p:cNvSpPr>
            <a:spLocks noChangeArrowheads="1"/>
          </p:cNvSpPr>
          <p:nvPr/>
        </p:nvSpPr>
        <p:spPr bwMode="auto">
          <a:xfrm>
            <a:off x="0" y="188913"/>
            <a:ext cx="9144000" cy="936625"/>
          </a:xfrm>
          <a:prstGeom prst="rect">
            <a:avLst/>
          </a:prstGeom>
          <a:solidFill>
            <a:srgbClr val="AF67FF"/>
          </a:solidFill>
          <a:ln w="9525">
            <a:noFill/>
            <a:miter lim="800000"/>
            <a:headEnd/>
            <a:tailEnd/>
          </a:ln>
        </p:spPr>
        <p:txBody>
          <a:bodyPr wrap="none" anchor="ctr"/>
          <a:lstStyle/>
          <a:p>
            <a:r>
              <a:rPr lang="nl-NL"/>
              <a:t> </a:t>
            </a:r>
          </a:p>
        </p:txBody>
      </p:sp>
      <p:sp>
        <p:nvSpPr>
          <p:cNvPr id="12292"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Kleinschaligheid - bewonersbedrijven</a:t>
            </a:r>
            <a:endParaRPr lang="nl-NL" sz="1600" b="1">
              <a:solidFill>
                <a:schemeClr val="bg1"/>
              </a:solidFill>
              <a:latin typeface="Calibri" pitchFamily="34" charset="0"/>
            </a:endParaRPr>
          </a:p>
        </p:txBody>
      </p:sp>
      <p:sp>
        <p:nvSpPr>
          <p:cNvPr id="8" name="Rectangle 7"/>
          <p:cNvSpPr>
            <a:spLocks noChangeArrowheads="1"/>
          </p:cNvSpPr>
          <p:nvPr/>
        </p:nvSpPr>
        <p:spPr bwMode="auto">
          <a:xfrm>
            <a:off x="0" y="5943600"/>
            <a:ext cx="9144000" cy="91440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hlinkClick r:id="rId5"/>
              </a:rPr>
              <a:t>http://www.bewonersbedrijven.nl</a:t>
            </a:r>
            <a:r>
              <a:rPr lang="nl-NL" sz="1200" dirty="0" smtClean="0">
                <a:solidFill>
                  <a:schemeClr val="tx1"/>
                </a:solidFill>
                <a:hlinkClick r:id="rId5"/>
              </a:rPr>
              <a:t>/</a:t>
            </a:r>
            <a:endParaRPr lang="nl-NL" sz="1200" dirty="0" smtClean="0">
              <a:solidFill>
                <a:schemeClr val="tx1"/>
              </a:solidFill>
            </a:endParaRPr>
          </a:p>
          <a:p>
            <a:pPr marL="342900" indent="-342900">
              <a:defRPr/>
            </a:pPr>
            <a:r>
              <a:rPr lang="nl-NL" sz="1200" dirty="0" smtClean="0">
                <a:solidFill>
                  <a:schemeClr val="tx1"/>
                </a:solidFill>
                <a:hlinkClick r:id="rId6"/>
              </a:rPr>
              <a:t>http://www.lsabewoners.nl/</a:t>
            </a:r>
            <a:endParaRPr lang="nl-NL" sz="1200" dirty="0">
              <a:solidFill>
                <a:schemeClr val="tx1"/>
              </a:solidFill>
            </a:endParaRPr>
          </a:p>
        </p:txBody>
      </p:sp>
      <p:pic>
        <p:nvPicPr>
          <p:cNvPr id="9" name="Picture 9" descr="C:\Users\NL14602\Documents\_sorteren Plaatjes=video\RHDHV-logo-download.jpg"/>
          <p:cNvPicPr>
            <a:picLocks noChangeAspect="1" noChangeArrowheads="1"/>
          </p:cNvPicPr>
          <p:nvPr/>
        </p:nvPicPr>
        <p:blipFill>
          <a:blip r:embed="rId7"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AF67FF"/>
                </a:solidFill>
              </a:rPr>
              <a:t>Kleinschaligheid is persoonlijker</a:t>
            </a:r>
          </a:p>
        </p:txBody>
      </p:sp>
      <p:sp>
        <p:nvSpPr>
          <p:cNvPr id="12296" name="Rectangle 7"/>
          <p:cNvSpPr>
            <a:spLocks noChangeArrowheads="1"/>
          </p:cNvSpPr>
          <p:nvPr/>
        </p:nvSpPr>
        <p:spPr bwMode="auto">
          <a:xfrm>
            <a:off x="4572000" y="2071171"/>
            <a:ext cx="4572000" cy="3339029"/>
          </a:xfrm>
          <a:prstGeom prst="rect">
            <a:avLst/>
          </a:prstGeom>
          <a:solidFill>
            <a:srgbClr val="AF67FF">
              <a:alpha val="79999"/>
            </a:srgbClr>
          </a:solidFill>
          <a:ln w="9525">
            <a:noFill/>
            <a:miter lim="800000"/>
            <a:headEnd/>
            <a:tailEnd/>
          </a:ln>
        </p:spPr>
        <p:txBody>
          <a:bodyPr anchor="ctr"/>
          <a:lstStyle/>
          <a:p>
            <a:pPr indent="-342900"/>
            <a:r>
              <a:rPr lang="nl-NL" dirty="0">
                <a:solidFill>
                  <a:schemeClr val="bg1"/>
                </a:solidFill>
              </a:rPr>
              <a:t>Basis: </a:t>
            </a:r>
            <a:r>
              <a:rPr lang="nl-NL" dirty="0" err="1">
                <a:solidFill>
                  <a:schemeClr val="bg1"/>
                </a:solidFill>
              </a:rPr>
              <a:t>Community</a:t>
            </a:r>
            <a:r>
              <a:rPr lang="nl-NL" dirty="0">
                <a:solidFill>
                  <a:schemeClr val="bg1"/>
                </a:solidFill>
              </a:rPr>
              <a:t> Enterprises Engeland: ondernemerschap in de wijk. </a:t>
            </a:r>
          </a:p>
          <a:p>
            <a:pPr indent="-342900"/>
            <a:endParaRPr lang="nl-NL" dirty="0">
              <a:solidFill>
                <a:schemeClr val="bg1"/>
              </a:solidFill>
            </a:endParaRPr>
          </a:p>
          <a:p>
            <a:pPr indent="-342900"/>
            <a:r>
              <a:rPr lang="nl-NL" dirty="0">
                <a:solidFill>
                  <a:schemeClr val="bg1"/>
                </a:solidFill>
              </a:rPr>
              <a:t>Ondernemen kan ook op het gebied van afvalinzameling</a:t>
            </a:r>
            <a:r>
              <a:rPr lang="nl-NL" dirty="0" smtClean="0">
                <a:solidFill>
                  <a:schemeClr val="bg1"/>
                </a:solidFill>
              </a:rPr>
              <a:t>. </a:t>
            </a:r>
          </a:p>
          <a:p>
            <a:pPr indent="-342900">
              <a:buFont typeface="Arial" pitchFamily="34" charset="0"/>
              <a:buChar char="•"/>
            </a:pPr>
            <a:r>
              <a:rPr lang="nl-NL" sz="1400" dirty="0" smtClean="0">
                <a:solidFill>
                  <a:schemeClr val="bg1"/>
                </a:solidFill>
              </a:rPr>
              <a:t>Wijk </a:t>
            </a:r>
            <a:r>
              <a:rPr lang="nl-NL" sz="1400" dirty="0" err="1" smtClean="0">
                <a:solidFill>
                  <a:schemeClr val="bg1"/>
                </a:solidFill>
              </a:rPr>
              <a:t>Heechterp</a:t>
            </a:r>
            <a:r>
              <a:rPr lang="nl-NL" sz="1400" dirty="0" smtClean="0">
                <a:solidFill>
                  <a:schemeClr val="bg1"/>
                </a:solidFill>
              </a:rPr>
              <a:t> </a:t>
            </a:r>
            <a:r>
              <a:rPr lang="nl-NL" sz="1400" dirty="0" err="1" smtClean="0">
                <a:solidFill>
                  <a:schemeClr val="bg1"/>
                </a:solidFill>
              </a:rPr>
              <a:t>Schieringen</a:t>
            </a:r>
            <a:r>
              <a:rPr lang="nl-NL" sz="1400" dirty="0" smtClean="0">
                <a:solidFill>
                  <a:schemeClr val="bg1"/>
                </a:solidFill>
              </a:rPr>
              <a:t> Leeuwarden. Geld dat eerst naar de vuilverwerker ging, gaat nu naar het bewonersbedrijf met als een resultaat: </a:t>
            </a:r>
            <a:r>
              <a:rPr lang="nl-NL" sz="1400" dirty="0" err="1" smtClean="0">
                <a:solidFill>
                  <a:schemeClr val="bg1"/>
                </a:solidFill>
              </a:rPr>
              <a:t>wél</a:t>
            </a:r>
            <a:r>
              <a:rPr lang="nl-NL" sz="1400" dirty="0" smtClean="0">
                <a:solidFill>
                  <a:schemeClr val="bg1"/>
                </a:solidFill>
              </a:rPr>
              <a:t> een schone wijk. </a:t>
            </a:r>
            <a:endParaRPr lang="nl-NL" sz="1400" dirty="0">
              <a:solidFill>
                <a:schemeClr val="bg1"/>
              </a:solidFill>
            </a:endParaRPr>
          </a:p>
          <a:p>
            <a:pPr indent="-342900"/>
            <a:endParaRPr lang="nl-NL" dirty="0">
              <a:solidFill>
                <a:schemeClr val="bg1"/>
              </a:solidFill>
            </a:endParaRPr>
          </a:p>
          <a:p>
            <a:pPr indent="-342900"/>
            <a:r>
              <a:rPr lang="nl-NL" dirty="0">
                <a:solidFill>
                  <a:schemeClr val="bg1"/>
                </a:solidFill>
              </a:rPr>
              <a:t>Pas op voor de afhankelijkheid van subsidies (evaluatie Engeland)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descr="http://nyc-architecture.com/121010/AAGAAS26-24.jpg">
            <a:hlinkClick r:id="rId3"/>
          </p:cNvPr>
          <p:cNvPicPr>
            <a:picLocks noChangeAspect="1" noChangeArrowheads="1"/>
          </p:cNvPicPr>
          <p:nvPr/>
        </p:nvPicPr>
        <p:blipFill>
          <a:blip r:embed="rId4" cstate="print"/>
          <a:srcRect/>
          <a:stretch>
            <a:fillRect/>
          </a:stretch>
        </p:blipFill>
        <p:spPr bwMode="auto">
          <a:xfrm>
            <a:off x="4617406" y="-187287"/>
            <a:ext cx="5198812" cy="7045287"/>
          </a:xfrm>
          <a:prstGeom prst="rect">
            <a:avLst/>
          </a:prstGeom>
          <a:noFill/>
        </p:spPr>
      </p:pic>
      <p:pic>
        <p:nvPicPr>
          <p:cNvPr id="169986" name="Picture 2" descr="http://1.bp.blogspot.com/_IIVspM5lj10/TOokzQ4faMI/AAAAAAAAAB4/BFv15BY2lNw/s1600/bryant-park+%25281%2529.jpg">
            <a:hlinkClick r:id="rId5"/>
          </p:cNvPr>
          <p:cNvPicPr>
            <a:picLocks noChangeAspect="1" noChangeArrowheads="1"/>
          </p:cNvPicPr>
          <p:nvPr/>
        </p:nvPicPr>
        <p:blipFill>
          <a:blip r:embed="rId6" cstate="print"/>
          <a:srcRect/>
          <a:stretch>
            <a:fillRect/>
          </a:stretch>
        </p:blipFill>
        <p:spPr bwMode="auto">
          <a:xfrm>
            <a:off x="-1" y="-132203"/>
            <a:ext cx="4660135" cy="6990203"/>
          </a:xfrm>
          <a:prstGeom prst="rect">
            <a:avLst/>
          </a:prstGeom>
          <a:noFill/>
        </p:spPr>
      </p:pic>
      <p:sp>
        <p:nvSpPr>
          <p:cNvPr id="67587" name="Rectangle 2"/>
          <p:cNvSpPr>
            <a:spLocks noChangeArrowheads="1"/>
          </p:cNvSpPr>
          <p:nvPr/>
        </p:nvSpPr>
        <p:spPr bwMode="auto">
          <a:xfrm>
            <a:off x="0" y="188913"/>
            <a:ext cx="9144000" cy="936625"/>
          </a:xfrm>
          <a:prstGeom prst="rect">
            <a:avLst/>
          </a:prstGeom>
          <a:solidFill>
            <a:srgbClr val="AF67FF"/>
          </a:solidFill>
          <a:ln w="9525">
            <a:noFill/>
            <a:miter lim="800000"/>
            <a:headEnd/>
            <a:tailEnd/>
          </a:ln>
        </p:spPr>
        <p:txBody>
          <a:bodyPr wrap="none" anchor="ctr"/>
          <a:lstStyle/>
          <a:p>
            <a:r>
              <a:rPr lang="nl-NL"/>
              <a:t> </a:t>
            </a:r>
          </a:p>
        </p:txBody>
      </p:sp>
      <p:sp>
        <p:nvSpPr>
          <p:cNvPr id="67588"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dirty="0" smtClean="0">
                <a:solidFill>
                  <a:schemeClr val="bg1"/>
                </a:solidFill>
                <a:latin typeface="Calibri" pitchFamily="34" charset="0"/>
              </a:rPr>
              <a:t>Waardecreatie door beheer </a:t>
            </a:r>
            <a:endParaRPr lang="nl-NL" sz="1600" b="1" dirty="0">
              <a:solidFill>
                <a:schemeClr val="bg1"/>
              </a:solidFill>
              <a:latin typeface="Calibri" pitchFamily="34" charset="0"/>
            </a:endParaRPr>
          </a:p>
        </p:txBody>
      </p:sp>
      <p:sp>
        <p:nvSpPr>
          <p:cNvPr id="6" name="Rectangle 7"/>
          <p:cNvSpPr>
            <a:spLocks noChangeArrowheads="1"/>
          </p:cNvSpPr>
          <p:nvPr/>
        </p:nvSpPr>
        <p:spPr bwMode="auto">
          <a:xfrm>
            <a:off x="4572000" y="2467777"/>
            <a:ext cx="4572000" cy="2610999"/>
          </a:xfrm>
          <a:prstGeom prst="rect">
            <a:avLst/>
          </a:prstGeom>
          <a:solidFill>
            <a:srgbClr val="AF67FF">
              <a:alpha val="79999"/>
            </a:srgbClr>
          </a:solidFill>
          <a:ln w="9525">
            <a:noFill/>
            <a:miter lim="800000"/>
            <a:headEnd/>
            <a:tailEnd/>
          </a:ln>
        </p:spPr>
        <p:txBody>
          <a:bodyPr anchor="ctr"/>
          <a:lstStyle/>
          <a:p>
            <a:pPr indent="-342900">
              <a:defRPr/>
            </a:pPr>
            <a:r>
              <a:rPr lang="nl-NL" dirty="0" smtClean="0">
                <a:solidFill>
                  <a:srgbClr val="FFFFFF"/>
                </a:solidFill>
              </a:rPr>
              <a:t>Beheren via particuliere organisaties met een businessmodel eronder</a:t>
            </a:r>
          </a:p>
          <a:p>
            <a:pPr indent="-342900">
              <a:defRPr/>
            </a:pPr>
            <a:endParaRPr lang="nl-NL" dirty="0" smtClean="0">
              <a:solidFill>
                <a:srgbClr val="FFFFFF"/>
              </a:solidFill>
            </a:endParaRPr>
          </a:p>
          <a:p>
            <a:pPr indent="-342900">
              <a:defRPr/>
            </a:pPr>
            <a:r>
              <a:rPr lang="nl-NL" dirty="0" smtClean="0">
                <a:solidFill>
                  <a:srgbClr val="FFFFFF"/>
                </a:solidFill>
              </a:rPr>
              <a:t>Voorbeelden:</a:t>
            </a:r>
          </a:p>
          <a:p>
            <a:pPr indent="-342900">
              <a:buFont typeface="Arial" pitchFamily="34" charset="0"/>
              <a:buChar char="•"/>
              <a:defRPr/>
            </a:pPr>
            <a:r>
              <a:rPr lang="nl-NL" dirty="0" smtClean="0">
                <a:solidFill>
                  <a:srgbClr val="FFFFFF"/>
                </a:solidFill>
              </a:rPr>
              <a:t> </a:t>
            </a:r>
            <a:r>
              <a:rPr lang="nl-NL" dirty="0" err="1" smtClean="0">
                <a:solidFill>
                  <a:srgbClr val="FFFFFF"/>
                </a:solidFill>
              </a:rPr>
              <a:t>co-productie</a:t>
            </a:r>
            <a:r>
              <a:rPr lang="nl-NL" dirty="0" smtClean="0">
                <a:solidFill>
                  <a:srgbClr val="FFFFFF"/>
                </a:solidFill>
              </a:rPr>
              <a:t> met private betrokkenheid (Bryant Park New York)</a:t>
            </a:r>
          </a:p>
          <a:p>
            <a:pPr indent="-342900">
              <a:buFont typeface="Arial" pitchFamily="34" charset="0"/>
              <a:buChar char="•"/>
              <a:defRPr/>
            </a:pPr>
            <a:endParaRPr lang="nl-NL" dirty="0" smtClean="0">
              <a:solidFill>
                <a:srgbClr val="FFFFFF"/>
              </a:solidFill>
            </a:endParaRPr>
          </a:p>
          <a:p>
            <a:pPr indent="-342900">
              <a:buFont typeface="Arial" pitchFamily="34" charset="0"/>
              <a:buChar char="•"/>
              <a:defRPr/>
            </a:pPr>
            <a:r>
              <a:rPr lang="nl-NL" dirty="0" smtClean="0">
                <a:solidFill>
                  <a:srgbClr val="FFFFFF"/>
                </a:solidFill>
              </a:rPr>
              <a:t>Transfers of </a:t>
            </a:r>
            <a:r>
              <a:rPr lang="nl-NL" dirty="0" err="1" smtClean="0">
                <a:solidFill>
                  <a:srgbClr val="FFFFFF"/>
                </a:solidFill>
              </a:rPr>
              <a:t>Development</a:t>
            </a:r>
            <a:r>
              <a:rPr lang="nl-NL" dirty="0" smtClean="0">
                <a:solidFill>
                  <a:srgbClr val="FFFFFF"/>
                </a:solidFill>
              </a:rPr>
              <a:t> </a:t>
            </a:r>
            <a:r>
              <a:rPr lang="nl-NL" dirty="0" err="1" smtClean="0">
                <a:solidFill>
                  <a:srgbClr val="FFFFFF"/>
                </a:solidFill>
              </a:rPr>
              <a:t>Rights</a:t>
            </a:r>
            <a:r>
              <a:rPr lang="nl-NL" dirty="0" smtClean="0">
                <a:solidFill>
                  <a:srgbClr val="FFFFFF"/>
                </a:solidFill>
              </a:rPr>
              <a:t> </a:t>
            </a:r>
          </a:p>
          <a:p>
            <a:pPr indent="-342900">
              <a:defRPr/>
            </a:pPr>
            <a:r>
              <a:rPr lang="nl-NL" dirty="0" smtClean="0">
                <a:solidFill>
                  <a:srgbClr val="FFFFFF"/>
                </a:solidFill>
              </a:rPr>
              <a:t>(High Line in New York)</a:t>
            </a:r>
            <a:endParaRPr lang="nl-NL" dirty="0">
              <a:solidFill>
                <a:srgbClr val="FFFFFF"/>
              </a:solidFill>
            </a:endParaRPr>
          </a:p>
        </p:txBody>
      </p:sp>
      <p:sp>
        <p:nvSpPr>
          <p:cNvPr id="8" name="Rectangle 7"/>
          <p:cNvSpPr>
            <a:spLocks noChangeArrowheads="1"/>
          </p:cNvSpPr>
          <p:nvPr/>
        </p:nvSpPr>
        <p:spPr bwMode="auto">
          <a:xfrm>
            <a:off x="0" y="6026150"/>
            <a:ext cx="9144000" cy="83185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r>
              <a:rPr lang="nl-NL" sz="1200" dirty="0" smtClean="0">
                <a:solidFill>
                  <a:schemeClr val="tx1"/>
                </a:solidFill>
              </a:rPr>
              <a:t>:</a:t>
            </a:r>
          </a:p>
          <a:p>
            <a:pPr marL="342900" indent="-342900">
              <a:defRPr/>
            </a:pPr>
            <a:r>
              <a:rPr lang="nl-NL" sz="1200" dirty="0" smtClean="0">
                <a:solidFill>
                  <a:schemeClr val="tx1"/>
                </a:solidFill>
                <a:hlinkClick r:id="rId7"/>
              </a:rPr>
              <a:t>http://www.bryantpark.org/about-us/mission.html</a:t>
            </a:r>
            <a:endParaRPr lang="nl-NL" sz="1200" dirty="0" smtClean="0">
              <a:solidFill>
                <a:schemeClr val="tx1"/>
              </a:solidFill>
            </a:endParaRPr>
          </a:p>
          <a:p>
            <a:pPr marL="342900" indent="-342900">
              <a:defRPr/>
            </a:pPr>
            <a:r>
              <a:rPr lang="nl-NL" sz="1200" dirty="0" smtClean="0">
                <a:solidFill>
                  <a:schemeClr val="tx1"/>
                </a:solidFill>
                <a:hlinkClick r:id="rId8"/>
              </a:rPr>
              <a:t>http://en.wikipedia.org/wiki/High_Line_(New_York_City)</a:t>
            </a:r>
            <a:endParaRPr lang="nl-NL" sz="1200" dirty="0">
              <a:solidFill>
                <a:schemeClr val="tx1"/>
              </a:solidFill>
            </a:endParaRPr>
          </a:p>
        </p:txBody>
      </p:sp>
      <p:pic>
        <p:nvPicPr>
          <p:cNvPr id="9" name="Picture 8" descr="C:\Users\NL14602\Documents\_sorteren Plaatjes=video\RHDHV-logo-download.jpg"/>
          <p:cNvPicPr>
            <a:picLocks noChangeAspect="1" noChangeArrowheads="1"/>
          </p:cNvPicPr>
          <p:nvPr/>
        </p:nvPicPr>
        <p:blipFill>
          <a:blip r:embed="rId9"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smtClean="0">
                <a:solidFill>
                  <a:srgbClr val="AF67FF"/>
                </a:solidFill>
              </a:rPr>
              <a:t>Hoe </a:t>
            </a:r>
            <a:r>
              <a:rPr lang="en-US" sz="1400" b="1" dirty="0" err="1" smtClean="0">
                <a:solidFill>
                  <a:srgbClr val="AF67FF"/>
                </a:solidFill>
              </a:rPr>
              <a:t>kan</a:t>
            </a:r>
            <a:r>
              <a:rPr lang="en-US" sz="1400" b="1" dirty="0" smtClean="0">
                <a:solidFill>
                  <a:srgbClr val="AF67FF"/>
                </a:solidFill>
              </a:rPr>
              <a:t> de </a:t>
            </a:r>
            <a:r>
              <a:rPr lang="en-US" sz="1400" b="1" dirty="0" err="1" smtClean="0">
                <a:solidFill>
                  <a:srgbClr val="AF67FF"/>
                </a:solidFill>
              </a:rPr>
              <a:t>openbare</a:t>
            </a:r>
            <a:r>
              <a:rPr lang="en-US" sz="1400" b="1" dirty="0" smtClean="0">
                <a:solidFill>
                  <a:srgbClr val="AF67FF"/>
                </a:solidFill>
              </a:rPr>
              <a:t> </a:t>
            </a:r>
            <a:r>
              <a:rPr lang="en-US" sz="1400" b="1" dirty="0" err="1" smtClean="0">
                <a:solidFill>
                  <a:srgbClr val="AF67FF"/>
                </a:solidFill>
              </a:rPr>
              <a:t>ruimte</a:t>
            </a:r>
            <a:r>
              <a:rPr lang="en-US" sz="1400" b="1" dirty="0" smtClean="0">
                <a:solidFill>
                  <a:srgbClr val="AF67FF"/>
                </a:solidFill>
              </a:rPr>
              <a:t> </a:t>
            </a:r>
            <a:r>
              <a:rPr lang="en-US" sz="1400" b="1" dirty="0" err="1" smtClean="0">
                <a:solidFill>
                  <a:srgbClr val="AF67FF"/>
                </a:solidFill>
              </a:rPr>
              <a:t>waarde</a:t>
            </a:r>
            <a:r>
              <a:rPr lang="en-US" sz="1400" b="1" dirty="0" smtClean="0">
                <a:solidFill>
                  <a:srgbClr val="AF67FF"/>
                </a:solidFill>
              </a:rPr>
              <a:t> </a:t>
            </a:r>
            <a:r>
              <a:rPr lang="en-US" sz="1400" b="1" dirty="0" err="1" smtClean="0">
                <a:solidFill>
                  <a:srgbClr val="AF67FF"/>
                </a:solidFill>
              </a:rPr>
              <a:t>toevoegen</a:t>
            </a:r>
            <a:r>
              <a:rPr lang="en-US" sz="1400" b="1" dirty="0" smtClean="0">
                <a:solidFill>
                  <a:srgbClr val="AF67FF"/>
                </a:solidFill>
              </a:rPr>
              <a:t> </a:t>
            </a:r>
            <a:r>
              <a:rPr lang="en-US" sz="1400" b="1" dirty="0" err="1" smtClean="0">
                <a:solidFill>
                  <a:srgbClr val="AF67FF"/>
                </a:solidFill>
              </a:rPr>
              <a:t>aan</a:t>
            </a:r>
            <a:r>
              <a:rPr lang="en-US" sz="1400" b="1" dirty="0" smtClean="0">
                <a:solidFill>
                  <a:srgbClr val="AF67FF"/>
                </a:solidFill>
              </a:rPr>
              <a:t> de </a:t>
            </a:r>
            <a:r>
              <a:rPr lang="en-US" sz="1400" b="1" dirty="0" err="1" smtClean="0">
                <a:solidFill>
                  <a:srgbClr val="AF67FF"/>
                </a:solidFill>
              </a:rPr>
              <a:t>stad</a:t>
            </a:r>
            <a:r>
              <a:rPr lang="en-US" sz="1400" b="1" dirty="0" smtClean="0">
                <a:solidFill>
                  <a:srgbClr val="AF67FF"/>
                </a:solidFill>
              </a:rPr>
              <a:t>?</a:t>
            </a:r>
            <a:endParaRPr lang="en-US" sz="1400" b="1" dirty="0">
              <a:solidFill>
                <a:srgbClr val="AF67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http://www.vitensnatuurlijk.nl/view/bronnenbank/image/wat-is-een-stadscentrum.png"/>
          <p:cNvPicPr>
            <a:picLocks noChangeAspect="1" noChangeArrowheads="1"/>
          </p:cNvPicPr>
          <p:nvPr/>
        </p:nvPicPr>
        <p:blipFill>
          <a:blip r:embed="rId3" cstate="print"/>
          <a:srcRect/>
          <a:stretch>
            <a:fillRect/>
          </a:stretch>
        </p:blipFill>
        <p:spPr bwMode="auto">
          <a:xfrm>
            <a:off x="-1700213" y="0"/>
            <a:ext cx="12192001" cy="6858000"/>
          </a:xfrm>
          <a:prstGeom prst="rect">
            <a:avLst/>
          </a:prstGeom>
          <a:noFill/>
          <a:ln w="9525">
            <a:noFill/>
            <a:miter lim="800000"/>
            <a:headEnd/>
            <a:tailEnd/>
          </a:ln>
        </p:spPr>
      </p:pic>
      <p:sp>
        <p:nvSpPr>
          <p:cNvPr id="14339" name="Rectangle 2"/>
          <p:cNvSpPr>
            <a:spLocks noChangeArrowheads="1"/>
          </p:cNvSpPr>
          <p:nvPr/>
        </p:nvSpPr>
        <p:spPr bwMode="auto">
          <a:xfrm>
            <a:off x="0" y="188913"/>
            <a:ext cx="9144000" cy="936625"/>
          </a:xfrm>
          <a:prstGeom prst="rect">
            <a:avLst/>
          </a:prstGeom>
          <a:solidFill>
            <a:srgbClr val="AF67FF"/>
          </a:solidFill>
          <a:ln w="9525">
            <a:noFill/>
            <a:miter lim="800000"/>
            <a:headEnd/>
            <a:tailEnd/>
          </a:ln>
        </p:spPr>
        <p:txBody>
          <a:bodyPr wrap="none" anchor="ctr"/>
          <a:lstStyle/>
          <a:p>
            <a:endParaRPr lang="nl-NL"/>
          </a:p>
        </p:txBody>
      </p:sp>
      <p:sp>
        <p:nvSpPr>
          <p:cNvPr id="14340"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Great Streets</a:t>
            </a:r>
            <a:endParaRPr lang="nl-NL" sz="1600" b="1">
              <a:solidFill>
                <a:schemeClr val="bg1"/>
              </a:solidFill>
              <a:latin typeface="Calibri" pitchFamily="34" charset="0"/>
            </a:endParaRPr>
          </a:p>
        </p:txBody>
      </p:sp>
      <p:pic>
        <p:nvPicPr>
          <p:cNvPr id="14341" name="Picture 5" descr="http://transportblog.co.nz/wp-content/uploads/2010/03/great-streets.jpg"/>
          <p:cNvPicPr>
            <a:picLocks noChangeAspect="1" noChangeArrowheads="1"/>
          </p:cNvPicPr>
          <p:nvPr/>
        </p:nvPicPr>
        <p:blipFill>
          <a:blip r:embed="rId4" cstate="print"/>
          <a:srcRect/>
          <a:stretch>
            <a:fillRect/>
          </a:stretch>
        </p:blipFill>
        <p:spPr bwMode="auto">
          <a:xfrm>
            <a:off x="320675" y="2120900"/>
            <a:ext cx="2649538" cy="2649538"/>
          </a:xfrm>
          <a:prstGeom prst="rect">
            <a:avLst/>
          </a:prstGeom>
          <a:noFill/>
          <a:ln w="9525">
            <a:noFill/>
            <a:miter lim="800000"/>
            <a:headEnd/>
            <a:tailEnd/>
          </a:ln>
        </p:spPr>
      </p:pic>
      <p:sp>
        <p:nvSpPr>
          <p:cNvPr id="14342" name="Rectangle 7"/>
          <p:cNvSpPr>
            <a:spLocks noChangeArrowheads="1"/>
          </p:cNvSpPr>
          <p:nvPr/>
        </p:nvSpPr>
        <p:spPr bwMode="auto">
          <a:xfrm>
            <a:off x="4605338" y="2235200"/>
            <a:ext cx="4538662" cy="3314700"/>
          </a:xfrm>
          <a:prstGeom prst="rect">
            <a:avLst/>
          </a:prstGeom>
          <a:solidFill>
            <a:srgbClr val="AF67FF">
              <a:alpha val="79999"/>
            </a:srgbClr>
          </a:solidFill>
          <a:ln w="9525">
            <a:noFill/>
            <a:miter lim="800000"/>
            <a:headEnd/>
            <a:tailEnd/>
          </a:ln>
        </p:spPr>
        <p:txBody>
          <a:bodyPr anchor="ctr"/>
          <a:lstStyle/>
          <a:p>
            <a:pPr marL="342900" indent="-342900">
              <a:buFontTx/>
              <a:buAutoNum type="arabicPeriod"/>
            </a:pPr>
            <a:r>
              <a:rPr lang="nl-NL">
                <a:solidFill>
                  <a:schemeClr val="bg1"/>
                </a:solidFill>
              </a:rPr>
              <a:t>Goede loopbeleving</a:t>
            </a:r>
          </a:p>
          <a:p>
            <a:pPr marL="342900" indent="-342900">
              <a:buFontTx/>
              <a:buAutoNum type="arabicPeriod"/>
            </a:pPr>
            <a:r>
              <a:rPr lang="nl-NL">
                <a:solidFill>
                  <a:schemeClr val="bg1"/>
                </a:solidFill>
              </a:rPr>
              <a:t>Trottoirbreedte</a:t>
            </a:r>
          </a:p>
          <a:p>
            <a:pPr marL="342900" indent="-342900">
              <a:buFontTx/>
              <a:buAutoNum type="arabicPeriod"/>
            </a:pPr>
            <a:r>
              <a:rPr lang="nl-NL">
                <a:solidFill>
                  <a:schemeClr val="bg1"/>
                </a:solidFill>
              </a:rPr>
              <a:t>Veel deuren en ingangen</a:t>
            </a:r>
          </a:p>
          <a:p>
            <a:pPr marL="342900" indent="-342900">
              <a:buFontTx/>
              <a:buAutoNum type="arabicPeriod"/>
            </a:pPr>
            <a:r>
              <a:rPr lang="nl-NL">
                <a:solidFill>
                  <a:schemeClr val="bg1"/>
                </a:solidFill>
              </a:rPr>
              <a:t>Fysiek comfort (zon,schaduw, bankjes)</a:t>
            </a:r>
          </a:p>
          <a:p>
            <a:pPr marL="342900" indent="-342900">
              <a:buFontTx/>
              <a:buAutoNum type="arabicPeriod"/>
            </a:pPr>
            <a:r>
              <a:rPr lang="nl-NL">
                <a:solidFill>
                  <a:schemeClr val="bg1"/>
                </a:solidFill>
              </a:rPr>
              <a:t>Duidelijk gedefinieerd</a:t>
            </a:r>
          </a:p>
          <a:p>
            <a:pPr marL="342900" indent="-342900">
              <a:buFontTx/>
              <a:buAutoNum type="arabicPeriod"/>
            </a:pPr>
            <a:r>
              <a:rPr lang="nl-NL">
                <a:solidFill>
                  <a:schemeClr val="bg1"/>
                </a:solidFill>
              </a:rPr>
              <a:t>Horizontale oriëntatie</a:t>
            </a:r>
          </a:p>
          <a:p>
            <a:pPr marL="342900" indent="-342900">
              <a:buFontTx/>
              <a:buAutoNum type="arabicPeriod"/>
            </a:pPr>
            <a:r>
              <a:rPr lang="nl-NL">
                <a:solidFill>
                  <a:schemeClr val="bg1"/>
                </a:solidFill>
              </a:rPr>
              <a:t>Transparantie</a:t>
            </a:r>
          </a:p>
          <a:p>
            <a:pPr marL="342900" indent="-342900">
              <a:buFontTx/>
              <a:buAutoNum type="arabicPeriod"/>
            </a:pPr>
            <a:r>
              <a:rPr lang="nl-NL">
                <a:solidFill>
                  <a:schemeClr val="bg1"/>
                </a:solidFill>
              </a:rPr>
              <a:t>Complementariteit</a:t>
            </a:r>
          </a:p>
          <a:p>
            <a:pPr marL="342900" indent="-342900">
              <a:buFontTx/>
              <a:buAutoNum type="arabicPeriod"/>
            </a:pPr>
            <a:r>
              <a:rPr lang="nl-NL">
                <a:solidFill>
                  <a:schemeClr val="bg1"/>
                </a:solidFill>
              </a:rPr>
              <a:t>Materiaalkeuze + onderhoud</a:t>
            </a:r>
          </a:p>
          <a:p>
            <a:pPr marL="342900" indent="-342900">
              <a:buFontTx/>
              <a:buAutoNum type="arabicPeriod"/>
            </a:pPr>
            <a:r>
              <a:rPr lang="nl-NL">
                <a:solidFill>
                  <a:schemeClr val="bg1"/>
                </a:solidFill>
              </a:rPr>
              <a:t>Uitstraling – liefde/passie/trots</a:t>
            </a:r>
          </a:p>
        </p:txBody>
      </p:sp>
      <p:sp>
        <p:nvSpPr>
          <p:cNvPr id="9" name="Rectangle 8"/>
          <p:cNvSpPr>
            <a:spLocks noChangeArrowheads="1"/>
          </p:cNvSpPr>
          <p:nvPr/>
        </p:nvSpPr>
        <p:spPr bwMode="auto">
          <a:xfrm>
            <a:off x="0" y="6159500"/>
            <a:ext cx="9144000" cy="69850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rPr>
              <a:t>Allan B Jacobs (2005),</a:t>
            </a:r>
            <a:r>
              <a:rPr lang="nl-NL" sz="1200" i="1" dirty="0">
                <a:solidFill>
                  <a:schemeClr val="tx1"/>
                </a:solidFill>
              </a:rPr>
              <a:t> </a:t>
            </a:r>
            <a:r>
              <a:rPr lang="nl-NL" sz="1200" i="1" dirty="0" err="1">
                <a:solidFill>
                  <a:schemeClr val="tx1"/>
                </a:solidFill>
              </a:rPr>
              <a:t>Great</a:t>
            </a:r>
            <a:r>
              <a:rPr lang="nl-NL" sz="1200" i="1" dirty="0">
                <a:solidFill>
                  <a:schemeClr val="tx1"/>
                </a:solidFill>
              </a:rPr>
              <a:t> </a:t>
            </a:r>
            <a:r>
              <a:rPr lang="nl-NL" sz="1200" i="1" dirty="0" err="1">
                <a:solidFill>
                  <a:schemeClr val="tx1"/>
                </a:solidFill>
              </a:rPr>
              <a:t>Streets</a:t>
            </a:r>
            <a:endParaRPr lang="nl-NL" sz="1200" i="1" dirty="0">
              <a:solidFill>
                <a:schemeClr val="tx1"/>
              </a:solidFill>
            </a:endParaRPr>
          </a:p>
        </p:txBody>
      </p:sp>
      <p:pic>
        <p:nvPicPr>
          <p:cNvPr id="10" name="Picture 9"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2"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AF67FF"/>
                </a:solidFill>
              </a:rPr>
              <a:t>Een ‘</a:t>
            </a:r>
            <a:r>
              <a:rPr lang="nl-NL" sz="1400" b="1" dirty="0" err="1">
                <a:solidFill>
                  <a:srgbClr val="AF67FF"/>
                </a:solidFill>
              </a:rPr>
              <a:t>Great</a:t>
            </a:r>
            <a:r>
              <a:rPr lang="nl-NL" sz="1400" b="1" dirty="0">
                <a:solidFill>
                  <a:srgbClr val="AF67FF"/>
                </a:solidFill>
              </a:rPr>
              <a:t> Street’ heeft veel identiteit en weinig anonimiteit</a:t>
            </a:r>
          </a:p>
        </p:txBody>
      </p:sp>
      <p:pic>
        <p:nvPicPr>
          <p:cNvPr id="14346" name="Picture 2" descr="http://www.pps.org/graphics/upo-pages/allan_jacobs_medium.jpg"/>
          <p:cNvPicPr>
            <a:picLocks noChangeAspect="1" noChangeArrowheads="1"/>
          </p:cNvPicPr>
          <p:nvPr/>
        </p:nvPicPr>
        <p:blipFill>
          <a:blip r:embed="rId6" cstate="print"/>
          <a:srcRect/>
          <a:stretch>
            <a:fillRect/>
          </a:stretch>
        </p:blipFill>
        <p:spPr bwMode="auto">
          <a:xfrm>
            <a:off x="550863" y="276225"/>
            <a:ext cx="1104900" cy="147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L14370\Pictures\Fake door\door5-540x359.jpg"/>
          <p:cNvPicPr>
            <a:picLocks noChangeAspect="1" noChangeArrowheads="1"/>
          </p:cNvPicPr>
          <p:nvPr/>
        </p:nvPicPr>
        <p:blipFill>
          <a:blip r:embed="rId3" cstate="print"/>
          <a:srcRect/>
          <a:stretch>
            <a:fillRect/>
          </a:stretch>
        </p:blipFill>
        <p:spPr bwMode="auto">
          <a:xfrm>
            <a:off x="-1171575" y="0"/>
            <a:ext cx="10315575" cy="6858000"/>
          </a:xfrm>
          <a:prstGeom prst="rect">
            <a:avLst/>
          </a:prstGeom>
          <a:noFill/>
          <a:ln w="9525">
            <a:noFill/>
            <a:miter lim="800000"/>
            <a:headEnd/>
            <a:tailEnd/>
          </a:ln>
        </p:spPr>
      </p:pic>
      <p:sp>
        <p:nvSpPr>
          <p:cNvPr id="15363" name="Rectangle 2"/>
          <p:cNvSpPr>
            <a:spLocks noChangeArrowheads="1"/>
          </p:cNvSpPr>
          <p:nvPr/>
        </p:nvSpPr>
        <p:spPr bwMode="auto">
          <a:xfrm>
            <a:off x="0" y="188913"/>
            <a:ext cx="9144000" cy="936625"/>
          </a:xfrm>
          <a:prstGeom prst="rect">
            <a:avLst/>
          </a:prstGeom>
          <a:solidFill>
            <a:srgbClr val="AF67FF"/>
          </a:solidFill>
          <a:ln w="9525">
            <a:noFill/>
            <a:miter lim="800000"/>
            <a:headEnd/>
            <a:tailEnd/>
          </a:ln>
        </p:spPr>
        <p:txBody>
          <a:bodyPr wrap="none" anchor="ctr"/>
          <a:lstStyle/>
          <a:p>
            <a:endParaRPr lang="nl-NL"/>
          </a:p>
        </p:txBody>
      </p:sp>
      <p:sp>
        <p:nvSpPr>
          <p:cNvPr id="15364"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Kleine ingreep – groot effect</a:t>
            </a:r>
            <a:endParaRPr lang="nl-NL" sz="1600" b="1">
              <a:solidFill>
                <a:schemeClr val="bg1"/>
              </a:solidFill>
              <a:latin typeface="Calibri" pitchFamily="34" charset="0"/>
            </a:endParaRPr>
          </a:p>
        </p:txBody>
      </p:sp>
      <p:sp>
        <p:nvSpPr>
          <p:cNvPr id="8" name="Rectangle 7"/>
          <p:cNvSpPr>
            <a:spLocks noChangeArrowheads="1"/>
          </p:cNvSpPr>
          <p:nvPr/>
        </p:nvSpPr>
        <p:spPr bwMode="auto">
          <a:xfrm>
            <a:off x="0" y="6007100"/>
            <a:ext cx="9144000" cy="850900"/>
          </a:xfrm>
          <a:prstGeom prst="rect">
            <a:avLst/>
          </a:prstGeom>
          <a:solidFill>
            <a:srgbClr val="FFFFFF"/>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err="1">
                <a:solidFill>
                  <a:schemeClr val="tx1"/>
                </a:solidFill>
              </a:rPr>
              <a:t>Malcolm</a:t>
            </a:r>
            <a:r>
              <a:rPr lang="nl-NL" sz="1200" dirty="0">
                <a:solidFill>
                  <a:schemeClr val="tx1"/>
                </a:solidFill>
              </a:rPr>
              <a:t> </a:t>
            </a:r>
            <a:r>
              <a:rPr lang="nl-NL" sz="1200" dirty="0" err="1">
                <a:solidFill>
                  <a:schemeClr val="tx1"/>
                </a:solidFill>
              </a:rPr>
              <a:t>Gladwell</a:t>
            </a:r>
            <a:r>
              <a:rPr lang="nl-NL" sz="1200" dirty="0">
                <a:solidFill>
                  <a:schemeClr val="tx1"/>
                </a:solidFill>
              </a:rPr>
              <a:t>, </a:t>
            </a:r>
            <a:r>
              <a:rPr lang="nl-NL" sz="1200" i="1" dirty="0">
                <a:solidFill>
                  <a:schemeClr val="tx1"/>
                </a:solidFill>
              </a:rPr>
              <a:t>the </a:t>
            </a:r>
            <a:r>
              <a:rPr lang="nl-NL" sz="1200" i="1" dirty="0" err="1">
                <a:solidFill>
                  <a:schemeClr val="tx1"/>
                </a:solidFill>
              </a:rPr>
              <a:t>tipping</a:t>
            </a:r>
            <a:r>
              <a:rPr lang="nl-NL" sz="1200" i="1" dirty="0">
                <a:solidFill>
                  <a:schemeClr val="tx1"/>
                </a:solidFill>
              </a:rPr>
              <a:t> point</a:t>
            </a:r>
          </a:p>
          <a:p>
            <a:pPr marL="342900" indent="-342900">
              <a:defRPr/>
            </a:pPr>
            <a:r>
              <a:rPr lang="nl-NL" sz="1200" dirty="0">
                <a:solidFill>
                  <a:schemeClr val="tx1"/>
                </a:solidFill>
              </a:rPr>
              <a:t>Brown B. B. (1979), </a:t>
            </a:r>
            <a:r>
              <a:rPr lang="nl-NL" sz="1200" i="1" dirty="0" err="1">
                <a:solidFill>
                  <a:schemeClr val="tx1"/>
                </a:solidFill>
              </a:rPr>
              <a:t>Territoriality</a:t>
            </a:r>
            <a:r>
              <a:rPr lang="nl-NL" sz="1200" i="1" dirty="0">
                <a:solidFill>
                  <a:schemeClr val="tx1"/>
                </a:solidFill>
              </a:rPr>
              <a:t> and </a:t>
            </a:r>
            <a:r>
              <a:rPr lang="nl-NL" sz="1200" i="1" dirty="0" err="1">
                <a:solidFill>
                  <a:schemeClr val="tx1"/>
                </a:solidFill>
              </a:rPr>
              <a:t>residential</a:t>
            </a:r>
            <a:r>
              <a:rPr lang="nl-NL" sz="1200" i="1" dirty="0">
                <a:solidFill>
                  <a:schemeClr val="tx1"/>
                </a:solidFill>
              </a:rPr>
              <a:t> </a:t>
            </a:r>
            <a:r>
              <a:rPr lang="nl-NL" sz="1200" i="1" dirty="0" err="1">
                <a:solidFill>
                  <a:schemeClr val="tx1"/>
                </a:solidFill>
              </a:rPr>
              <a:t>burglary</a:t>
            </a:r>
            <a:endParaRPr lang="nl-NL" sz="1200" dirty="0">
              <a:solidFill>
                <a:schemeClr val="tx1"/>
              </a:solidFill>
            </a:endParaRPr>
          </a:p>
        </p:txBody>
      </p:sp>
      <p:pic>
        <p:nvPicPr>
          <p:cNvPr id="9" name="Picture 9"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AF67FF"/>
                </a:solidFill>
              </a:rPr>
              <a:t>Door kleine ingrepen laten zien dat de ruimte aan iemand toebehoort</a:t>
            </a:r>
          </a:p>
        </p:txBody>
      </p:sp>
      <p:pic>
        <p:nvPicPr>
          <p:cNvPr id="15368" name="Picture 8" descr="C:\Users\NL14370\Pictures\Affordance\AdeRijn2.bmp"/>
          <p:cNvPicPr>
            <a:picLocks noChangeAspect="1" noChangeArrowheads="1"/>
          </p:cNvPicPr>
          <p:nvPr/>
        </p:nvPicPr>
        <p:blipFill>
          <a:blip r:embed="rId5" cstate="print"/>
          <a:srcRect/>
          <a:stretch>
            <a:fillRect/>
          </a:stretch>
        </p:blipFill>
        <p:spPr bwMode="auto">
          <a:xfrm>
            <a:off x="0" y="4240213"/>
            <a:ext cx="4713288" cy="1774825"/>
          </a:xfrm>
          <a:prstGeom prst="rect">
            <a:avLst/>
          </a:prstGeom>
          <a:noFill/>
          <a:ln w="9525">
            <a:noFill/>
            <a:miter lim="800000"/>
            <a:headEnd/>
            <a:tailEnd/>
          </a:ln>
        </p:spPr>
      </p:pic>
      <p:sp>
        <p:nvSpPr>
          <p:cNvPr id="15369" name="Rectangle 7"/>
          <p:cNvSpPr>
            <a:spLocks noChangeArrowheads="1"/>
          </p:cNvSpPr>
          <p:nvPr/>
        </p:nvSpPr>
        <p:spPr bwMode="auto">
          <a:xfrm>
            <a:off x="4572000" y="2870200"/>
            <a:ext cx="4572000" cy="1866900"/>
          </a:xfrm>
          <a:prstGeom prst="rect">
            <a:avLst/>
          </a:prstGeom>
          <a:solidFill>
            <a:srgbClr val="AF67FF">
              <a:alpha val="79999"/>
            </a:srgbClr>
          </a:solidFill>
          <a:ln w="9525">
            <a:noFill/>
            <a:miter lim="800000"/>
            <a:headEnd/>
            <a:tailEnd/>
          </a:ln>
        </p:spPr>
        <p:txBody>
          <a:bodyPr anchor="ctr"/>
          <a:lstStyle/>
          <a:p>
            <a:pPr marL="342900" indent="-342900"/>
            <a:r>
              <a:rPr lang="nl-NL">
                <a:solidFill>
                  <a:schemeClr val="bg1"/>
                </a:solidFill>
              </a:rPr>
              <a:t>Voorbeelden van kleine ingrepen:</a:t>
            </a:r>
          </a:p>
          <a:p>
            <a:pPr marL="342900" indent="-342900">
              <a:buFontTx/>
              <a:buChar char="-"/>
            </a:pPr>
            <a:r>
              <a:rPr lang="nl-NL">
                <a:solidFill>
                  <a:schemeClr val="bg1"/>
                </a:solidFill>
              </a:rPr>
              <a:t>Identiteitsdragers</a:t>
            </a:r>
          </a:p>
          <a:p>
            <a:pPr marL="342900" indent="-342900">
              <a:buFontTx/>
              <a:buChar char="-"/>
            </a:pPr>
            <a:r>
              <a:rPr lang="nl-NL">
                <a:solidFill>
                  <a:schemeClr val="bg1"/>
                </a:solidFill>
              </a:rPr>
              <a:t>Stadsacupunctuur</a:t>
            </a:r>
          </a:p>
          <a:p>
            <a:pPr marL="342900" indent="-342900"/>
            <a:endParaRPr lang="nl-NL">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371475" y="1106488"/>
            <a:ext cx="8426450" cy="4872037"/>
          </a:xfrm>
          <a:prstGeom prst="rect">
            <a:avLst/>
          </a:prstGeom>
          <a:noFill/>
          <a:ln w="9525">
            <a:noFill/>
            <a:miter lim="800000"/>
            <a:headEnd/>
            <a:tailEnd/>
          </a:ln>
        </p:spPr>
      </p:pic>
      <p:sp>
        <p:nvSpPr>
          <p:cNvPr id="16387" name="Rectangle 2"/>
          <p:cNvSpPr>
            <a:spLocks noChangeArrowheads="1"/>
          </p:cNvSpPr>
          <p:nvPr/>
        </p:nvSpPr>
        <p:spPr bwMode="auto">
          <a:xfrm>
            <a:off x="0" y="188913"/>
            <a:ext cx="9144000" cy="936625"/>
          </a:xfrm>
          <a:prstGeom prst="rect">
            <a:avLst/>
          </a:prstGeom>
          <a:solidFill>
            <a:srgbClr val="AF67FF"/>
          </a:solidFill>
          <a:ln w="9525">
            <a:noFill/>
            <a:miter lim="800000"/>
            <a:headEnd/>
            <a:tailEnd/>
          </a:ln>
        </p:spPr>
        <p:txBody>
          <a:bodyPr wrap="none" anchor="ctr"/>
          <a:lstStyle/>
          <a:p>
            <a:endParaRPr lang="nl-NL"/>
          </a:p>
        </p:txBody>
      </p:sp>
      <p:sp>
        <p:nvSpPr>
          <p:cNvPr id="16388"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Tirana - Albanië</a:t>
            </a:r>
            <a:endParaRPr lang="nl-NL" sz="1600" b="1">
              <a:solidFill>
                <a:schemeClr val="bg1"/>
              </a:solidFill>
              <a:latin typeface="Calibri" pitchFamily="34" charset="0"/>
            </a:endParaRPr>
          </a:p>
        </p:txBody>
      </p:sp>
      <p:sp>
        <p:nvSpPr>
          <p:cNvPr id="6" name="Rectangle 5"/>
          <p:cNvSpPr>
            <a:spLocks noChangeArrowheads="1"/>
          </p:cNvSpPr>
          <p:nvPr/>
        </p:nvSpPr>
        <p:spPr bwMode="auto">
          <a:xfrm>
            <a:off x="0" y="6057900"/>
            <a:ext cx="9144000" cy="800100"/>
          </a:xfrm>
          <a:prstGeom prst="rect">
            <a:avLst/>
          </a:prstGeom>
          <a:solidFill>
            <a:srgbClr val="FFFFFF"/>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  </a:t>
            </a:r>
          </a:p>
          <a:p>
            <a:pPr marL="342900" indent="-342900">
              <a:defRPr/>
            </a:pPr>
            <a:r>
              <a:rPr lang="nl-NL" sz="1200" dirty="0" err="1">
                <a:solidFill>
                  <a:schemeClr val="tx1"/>
                </a:solidFill>
              </a:rPr>
              <a:t>TEDx</a:t>
            </a:r>
            <a:r>
              <a:rPr lang="nl-NL" sz="1200" dirty="0">
                <a:solidFill>
                  <a:schemeClr val="tx1"/>
                </a:solidFill>
              </a:rPr>
              <a:t> - </a:t>
            </a:r>
            <a:r>
              <a:rPr lang="nl-NL" sz="1200" dirty="0">
                <a:solidFill>
                  <a:schemeClr val="tx1"/>
                </a:solidFill>
                <a:hlinkClick r:id="rId4"/>
              </a:rPr>
              <a:t>http://www.ted.com/talks/edi_rama_take_back_your_city_with_paint.html</a:t>
            </a:r>
            <a:r>
              <a:rPr lang="nl-NL" sz="1200" dirty="0">
                <a:solidFill>
                  <a:schemeClr val="tx1"/>
                </a:solidFill>
              </a:rPr>
              <a:t>  </a:t>
            </a:r>
          </a:p>
        </p:txBody>
      </p:sp>
      <p:pic>
        <p:nvPicPr>
          <p:cNvPr id="7" name="Picture 9"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9" name="Rectangle 7"/>
          <p:cNvSpPr>
            <a:spLocks noChangeArrowheads="1"/>
          </p:cNvSpPr>
          <p:nvPr/>
        </p:nvSpPr>
        <p:spPr bwMode="auto">
          <a:xfrm>
            <a:off x="0" y="11334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AF67FF"/>
                </a:solidFill>
              </a:rPr>
              <a:t>Kleine ingreep, groot effect.</a:t>
            </a:r>
          </a:p>
        </p:txBody>
      </p:sp>
      <p:pic>
        <p:nvPicPr>
          <p:cNvPr id="16392" name="Picture 6" descr="United colors of Tirana - Tirana, Tirane"/>
          <p:cNvPicPr>
            <a:picLocks noChangeAspect="1" noChangeArrowheads="1"/>
          </p:cNvPicPr>
          <p:nvPr/>
        </p:nvPicPr>
        <p:blipFill>
          <a:blip r:embed="rId6" cstate="print"/>
          <a:srcRect/>
          <a:stretch>
            <a:fillRect/>
          </a:stretch>
        </p:blipFill>
        <p:spPr bwMode="auto">
          <a:xfrm>
            <a:off x="5337175" y="3025775"/>
            <a:ext cx="3806825" cy="253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descr="http://www.pps.org/general_jpg/bulletin_jpg/mississauga_kid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411" name="Rectangle 2"/>
          <p:cNvSpPr>
            <a:spLocks noChangeArrowheads="1"/>
          </p:cNvSpPr>
          <p:nvPr/>
        </p:nvSpPr>
        <p:spPr bwMode="auto">
          <a:xfrm>
            <a:off x="0" y="188913"/>
            <a:ext cx="9144000" cy="936625"/>
          </a:xfrm>
          <a:prstGeom prst="rect">
            <a:avLst/>
          </a:prstGeom>
          <a:solidFill>
            <a:srgbClr val="AF67FF"/>
          </a:solidFill>
          <a:ln w="9525">
            <a:noFill/>
            <a:miter lim="800000"/>
            <a:headEnd/>
            <a:tailEnd/>
          </a:ln>
        </p:spPr>
        <p:txBody>
          <a:bodyPr wrap="none" anchor="ctr"/>
          <a:lstStyle/>
          <a:p>
            <a:endParaRPr lang="nl-NL"/>
          </a:p>
        </p:txBody>
      </p:sp>
      <p:sp>
        <p:nvSpPr>
          <p:cNvPr id="17412"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Placemaking – van space naar place</a:t>
            </a:r>
            <a:endParaRPr lang="nl-NL" sz="1600" b="1">
              <a:solidFill>
                <a:schemeClr val="bg1"/>
              </a:solidFill>
              <a:latin typeface="Calibri" pitchFamily="34" charset="0"/>
            </a:endParaRPr>
          </a:p>
        </p:txBody>
      </p:sp>
      <p:sp>
        <p:nvSpPr>
          <p:cNvPr id="9" name="Rectangle 7"/>
          <p:cNvSpPr>
            <a:spLocks noChangeArrowheads="1"/>
          </p:cNvSpPr>
          <p:nvPr/>
        </p:nvSpPr>
        <p:spPr bwMode="auto">
          <a:xfrm>
            <a:off x="4572000" y="2501900"/>
            <a:ext cx="4572000" cy="2311400"/>
          </a:xfrm>
          <a:prstGeom prst="rect">
            <a:avLst/>
          </a:prstGeom>
          <a:solidFill>
            <a:srgbClr val="AF67FF">
              <a:alpha val="79999"/>
            </a:srgbClr>
          </a:solidFill>
          <a:ln w="9525">
            <a:noFill/>
            <a:miter lim="800000"/>
            <a:headEnd/>
            <a:tailEnd/>
          </a:ln>
        </p:spPr>
        <p:txBody>
          <a:bodyPr anchor="ctr"/>
          <a:lstStyle/>
          <a:p>
            <a:pPr marL="342900" indent="-342900">
              <a:defRPr/>
            </a:pPr>
            <a:endParaRPr lang="nl-NL" dirty="0">
              <a:solidFill>
                <a:schemeClr val="bg1"/>
              </a:solidFill>
            </a:endParaRPr>
          </a:p>
          <a:p>
            <a:pPr indent="-342900">
              <a:defRPr/>
            </a:pPr>
            <a:endParaRPr lang="nl-NL" dirty="0">
              <a:solidFill>
                <a:schemeClr val="bg1"/>
              </a:solidFill>
            </a:endParaRPr>
          </a:p>
          <a:p>
            <a:pPr indent="-342900">
              <a:defRPr/>
            </a:pPr>
            <a:r>
              <a:rPr lang="nl-NL" dirty="0">
                <a:solidFill>
                  <a:schemeClr val="bg1"/>
                </a:solidFill>
              </a:rPr>
              <a:t>De ruimte is wat je er zelf van maakt en wat je er zelf in ziet</a:t>
            </a:r>
          </a:p>
          <a:p>
            <a:pPr marL="342900" indent="-342900">
              <a:defRPr/>
            </a:pPr>
            <a:endParaRPr lang="nl-NL" dirty="0">
              <a:solidFill>
                <a:schemeClr val="bg1"/>
              </a:solidFill>
            </a:endParaRPr>
          </a:p>
          <a:p>
            <a:pPr>
              <a:defRPr/>
            </a:pPr>
            <a:r>
              <a:rPr lang="nl-NL" dirty="0">
                <a:solidFill>
                  <a:schemeClr val="bg1"/>
                </a:solidFill>
              </a:rPr>
              <a:t>“A </a:t>
            </a:r>
            <a:r>
              <a:rPr lang="nl-NL" dirty="0" err="1">
                <a:solidFill>
                  <a:schemeClr val="bg1"/>
                </a:solidFill>
              </a:rPr>
              <a:t>space</a:t>
            </a:r>
            <a:r>
              <a:rPr lang="nl-NL" dirty="0">
                <a:solidFill>
                  <a:schemeClr val="bg1"/>
                </a:solidFill>
              </a:rPr>
              <a:t> does </a:t>
            </a:r>
            <a:r>
              <a:rPr lang="nl-NL" dirty="0" err="1">
                <a:solidFill>
                  <a:schemeClr val="bg1"/>
                </a:solidFill>
              </a:rPr>
              <a:t>not</a:t>
            </a:r>
            <a:r>
              <a:rPr lang="nl-NL" dirty="0">
                <a:solidFill>
                  <a:schemeClr val="bg1"/>
                </a:solidFill>
              </a:rPr>
              <a:t> </a:t>
            </a:r>
            <a:r>
              <a:rPr lang="nl-NL" dirty="0" err="1">
                <a:solidFill>
                  <a:schemeClr val="bg1"/>
                </a:solidFill>
              </a:rPr>
              <a:t>become</a:t>
            </a:r>
            <a:r>
              <a:rPr lang="nl-NL" dirty="0">
                <a:solidFill>
                  <a:schemeClr val="bg1"/>
                </a:solidFill>
              </a:rPr>
              <a:t> a place </a:t>
            </a:r>
            <a:r>
              <a:rPr lang="nl-NL" dirty="0" err="1">
                <a:solidFill>
                  <a:schemeClr val="bg1"/>
                </a:solidFill>
              </a:rPr>
              <a:t>until</a:t>
            </a:r>
            <a:r>
              <a:rPr lang="nl-NL" dirty="0">
                <a:solidFill>
                  <a:schemeClr val="bg1"/>
                </a:solidFill>
              </a:rPr>
              <a:t> </a:t>
            </a:r>
            <a:r>
              <a:rPr lang="nl-NL" dirty="0" err="1">
                <a:solidFill>
                  <a:schemeClr val="bg1"/>
                </a:solidFill>
              </a:rPr>
              <a:t>it’s</a:t>
            </a:r>
            <a:r>
              <a:rPr lang="nl-NL" dirty="0">
                <a:solidFill>
                  <a:schemeClr val="bg1"/>
                </a:solidFill>
              </a:rPr>
              <a:t> </a:t>
            </a:r>
            <a:r>
              <a:rPr lang="nl-NL" dirty="0" err="1">
                <a:solidFill>
                  <a:schemeClr val="bg1"/>
                </a:solidFill>
              </a:rPr>
              <a:t>used</a:t>
            </a:r>
            <a:r>
              <a:rPr lang="nl-NL" dirty="0">
                <a:solidFill>
                  <a:schemeClr val="bg1"/>
                </a:solidFill>
              </a:rPr>
              <a:t> </a:t>
            </a:r>
            <a:r>
              <a:rPr lang="nl-NL" dirty="0" err="1">
                <a:solidFill>
                  <a:schemeClr val="bg1"/>
                </a:solidFill>
              </a:rPr>
              <a:t>for</a:t>
            </a:r>
            <a:r>
              <a:rPr lang="nl-NL" dirty="0">
                <a:solidFill>
                  <a:schemeClr val="bg1"/>
                </a:solidFill>
              </a:rPr>
              <a:t> a </a:t>
            </a:r>
            <a:r>
              <a:rPr lang="nl-NL" dirty="0" err="1">
                <a:solidFill>
                  <a:schemeClr val="bg1"/>
                </a:solidFill>
              </a:rPr>
              <a:t>purpose</a:t>
            </a:r>
            <a:r>
              <a:rPr lang="nl-NL" dirty="0">
                <a:solidFill>
                  <a:schemeClr val="bg1"/>
                </a:solidFill>
              </a:rPr>
              <a:t> </a:t>
            </a:r>
            <a:r>
              <a:rPr lang="nl-NL" dirty="0" err="1">
                <a:solidFill>
                  <a:schemeClr val="bg1"/>
                </a:solidFill>
              </a:rPr>
              <a:t>that</a:t>
            </a:r>
            <a:r>
              <a:rPr lang="nl-NL" dirty="0">
                <a:solidFill>
                  <a:schemeClr val="bg1"/>
                </a:solidFill>
              </a:rPr>
              <a:t> is </a:t>
            </a:r>
            <a:r>
              <a:rPr lang="nl-NL" dirty="0" err="1">
                <a:solidFill>
                  <a:schemeClr val="bg1"/>
                </a:solidFill>
              </a:rPr>
              <a:t>not</a:t>
            </a:r>
            <a:r>
              <a:rPr lang="nl-NL" dirty="0">
                <a:solidFill>
                  <a:schemeClr val="bg1"/>
                </a:solidFill>
              </a:rPr>
              <a:t> </a:t>
            </a:r>
            <a:r>
              <a:rPr lang="nl-NL" dirty="0" err="1">
                <a:solidFill>
                  <a:schemeClr val="bg1"/>
                </a:solidFill>
              </a:rPr>
              <a:t>intended</a:t>
            </a:r>
            <a:r>
              <a:rPr lang="nl-NL" dirty="0">
                <a:solidFill>
                  <a:schemeClr val="bg1"/>
                </a:solidFill>
              </a:rPr>
              <a:t> </a:t>
            </a:r>
            <a:r>
              <a:rPr lang="nl-NL" dirty="0" err="1">
                <a:solidFill>
                  <a:schemeClr val="bg1"/>
                </a:solidFill>
              </a:rPr>
              <a:t>by</a:t>
            </a:r>
            <a:r>
              <a:rPr lang="nl-NL" dirty="0">
                <a:solidFill>
                  <a:schemeClr val="bg1"/>
                </a:solidFill>
              </a:rPr>
              <a:t> the designer” - D. </a:t>
            </a:r>
            <a:r>
              <a:rPr lang="nl-NL" dirty="0" err="1">
                <a:solidFill>
                  <a:schemeClr val="bg1"/>
                </a:solidFill>
              </a:rPr>
              <a:t>Engwicht</a:t>
            </a:r>
            <a:endParaRPr lang="nl-NL" dirty="0">
              <a:solidFill>
                <a:schemeClr val="bg1"/>
              </a:solidFill>
            </a:endParaRPr>
          </a:p>
          <a:p>
            <a:pPr marL="342900" indent="-342900">
              <a:defRPr/>
            </a:pPr>
            <a:endParaRPr lang="nl-NL" dirty="0">
              <a:solidFill>
                <a:schemeClr val="bg1"/>
              </a:solidFill>
            </a:endParaRPr>
          </a:p>
        </p:txBody>
      </p:sp>
      <p:pic>
        <p:nvPicPr>
          <p:cNvPr id="17414" name="Picture 2" descr="http://www.conference.co.nz/files/images/content/Safety12/home_David-Engwicht.jpg"/>
          <p:cNvPicPr>
            <a:picLocks noChangeAspect="1" noChangeArrowheads="1"/>
          </p:cNvPicPr>
          <p:nvPr/>
        </p:nvPicPr>
        <p:blipFill>
          <a:blip r:embed="rId3" cstate="print"/>
          <a:srcRect/>
          <a:stretch>
            <a:fillRect/>
          </a:stretch>
        </p:blipFill>
        <p:spPr bwMode="auto">
          <a:xfrm>
            <a:off x="0" y="1766888"/>
            <a:ext cx="1428750" cy="1428750"/>
          </a:xfrm>
          <a:prstGeom prst="rect">
            <a:avLst/>
          </a:prstGeom>
          <a:noFill/>
          <a:ln w="9525">
            <a:noFill/>
            <a:miter lim="800000"/>
            <a:headEnd/>
            <a:tailEnd/>
          </a:ln>
        </p:spPr>
      </p:pic>
      <p:sp>
        <p:nvSpPr>
          <p:cNvPr id="8" name="Rectangle 7"/>
          <p:cNvSpPr>
            <a:spLocks noChangeArrowheads="1"/>
          </p:cNvSpPr>
          <p:nvPr/>
        </p:nvSpPr>
        <p:spPr bwMode="auto">
          <a:xfrm>
            <a:off x="0" y="5981700"/>
            <a:ext cx="9144000" cy="876300"/>
          </a:xfrm>
          <a:prstGeom prst="rect">
            <a:avLst/>
          </a:prstGeom>
          <a:solidFill>
            <a:srgbClr val="FFFFFF"/>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rPr>
              <a:t>Project voor Public </a:t>
            </a:r>
            <a:r>
              <a:rPr lang="nl-NL" sz="1200" dirty="0" err="1">
                <a:solidFill>
                  <a:schemeClr val="tx1"/>
                </a:solidFill>
              </a:rPr>
              <a:t>Spaces</a:t>
            </a:r>
            <a:r>
              <a:rPr lang="nl-NL" sz="1200" dirty="0">
                <a:solidFill>
                  <a:schemeClr val="tx1"/>
                </a:solidFill>
              </a:rPr>
              <a:t>: </a:t>
            </a:r>
            <a:r>
              <a:rPr lang="nl-NL" sz="1200" dirty="0">
                <a:solidFill>
                  <a:schemeClr val="tx1"/>
                </a:solidFill>
                <a:hlinkClick r:id="rId4"/>
              </a:rPr>
              <a:t>http://www.pps.org</a:t>
            </a:r>
            <a:r>
              <a:rPr lang="nl-NL" sz="1200" dirty="0">
                <a:solidFill>
                  <a:schemeClr val="bg1"/>
                </a:solidFill>
                <a:hlinkClick r:id="rId4"/>
              </a:rPr>
              <a:t>/</a:t>
            </a:r>
            <a:endParaRPr lang="nl-NL" sz="1200" dirty="0">
              <a:solidFill>
                <a:schemeClr val="bg1"/>
              </a:solidFill>
            </a:endParaRPr>
          </a:p>
          <a:p>
            <a:pPr marL="342900" indent="-342900">
              <a:defRPr/>
            </a:pPr>
            <a:r>
              <a:rPr lang="nl-NL" sz="1200" dirty="0">
                <a:solidFill>
                  <a:schemeClr val="tx1"/>
                </a:solidFill>
              </a:rPr>
              <a:t>Let op: </a:t>
            </a:r>
            <a:r>
              <a:rPr lang="nl-NL" sz="1200" dirty="0" err="1">
                <a:solidFill>
                  <a:schemeClr val="tx1"/>
                </a:solidFill>
              </a:rPr>
              <a:t>placemaking</a:t>
            </a:r>
            <a:r>
              <a:rPr lang="nl-NL" sz="1200" dirty="0">
                <a:solidFill>
                  <a:schemeClr val="tx1"/>
                </a:solidFill>
              </a:rPr>
              <a:t> volgens </a:t>
            </a:r>
            <a:r>
              <a:rPr lang="nl-NL" sz="1200" dirty="0" err="1">
                <a:solidFill>
                  <a:schemeClr val="tx1"/>
                </a:solidFill>
              </a:rPr>
              <a:t>pps</a:t>
            </a:r>
            <a:r>
              <a:rPr lang="nl-NL" sz="1200" dirty="0">
                <a:solidFill>
                  <a:schemeClr val="tx1"/>
                </a:solidFill>
              </a:rPr>
              <a:t> is anders dan </a:t>
            </a:r>
            <a:r>
              <a:rPr lang="nl-NL" sz="1200" dirty="0" err="1">
                <a:solidFill>
                  <a:schemeClr val="tx1"/>
                </a:solidFill>
              </a:rPr>
              <a:t>placemaking</a:t>
            </a:r>
            <a:r>
              <a:rPr lang="nl-NL" sz="1200" dirty="0">
                <a:solidFill>
                  <a:schemeClr val="tx1"/>
                </a:solidFill>
              </a:rPr>
              <a:t> zoals in Nederland toegepast. Lees </a:t>
            </a:r>
            <a:r>
              <a:rPr lang="nl-NL" sz="1200" dirty="0" err="1">
                <a:solidFill>
                  <a:schemeClr val="tx1"/>
                </a:solidFill>
              </a:rPr>
              <a:t>pps</a:t>
            </a:r>
            <a:r>
              <a:rPr lang="nl-NL" sz="1200" dirty="0">
                <a:solidFill>
                  <a:schemeClr val="tx1"/>
                </a:solidFill>
              </a:rPr>
              <a:t>. </a:t>
            </a:r>
          </a:p>
        </p:txBody>
      </p:sp>
      <p:pic>
        <p:nvPicPr>
          <p:cNvPr id="11" name="Picture 9"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2"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nl-NL" sz="1400" dirty="0">
              <a:solidFill>
                <a:srgbClr val="AF67FF"/>
              </a:solidFill>
            </a:endParaRPr>
          </a:p>
          <a:p>
            <a:pPr algn="ctr">
              <a:defRPr/>
            </a:pPr>
            <a:r>
              <a:rPr lang="nl-NL" sz="1400" b="1" dirty="0">
                <a:solidFill>
                  <a:srgbClr val="AF67FF"/>
                </a:solidFill>
              </a:rPr>
              <a:t>Van een huis naar een thuis</a:t>
            </a:r>
          </a:p>
          <a:p>
            <a:pPr algn="ctr">
              <a:defRPr/>
            </a:pPr>
            <a:endParaRPr lang="nl-NL" sz="1400"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descr="http://www.dbod.nl/wp-content/uploads/2010/08/264_SchipholInnovativeGate_opening03_dBOD-950x600.jpg"/>
          <p:cNvPicPr>
            <a:picLocks noChangeAspect="1" noChangeArrowheads="1"/>
          </p:cNvPicPr>
          <p:nvPr/>
        </p:nvPicPr>
        <p:blipFill>
          <a:blip r:embed="rId3" cstate="print"/>
          <a:srcRect/>
          <a:stretch>
            <a:fillRect/>
          </a:stretch>
        </p:blipFill>
        <p:spPr bwMode="auto">
          <a:xfrm>
            <a:off x="-517525" y="0"/>
            <a:ext cx="10863263" cy="6858000"/>
          </a:xfrm>
          <a:prstGeom prst="rect">
            <a:avLst/>
          </a:prstGeom>
          <a:noFill/>
          <a:ln w="9525">
            <a:noFill/>
            <a:miter lim="800000"/>
            <a:headEnd/>
            <a:tailEnd/>
          </a:ln>
        </p:spPr>
      </p:pic>
      <p:sp>
        <p:nvSpPr>
          <p:cNvPr id="18435" name="Rectangle 2"/>
          <p:cNvSpPr>
            <a:spLocks noChangeArrowheads="1"/>
          </p:cNvSpPr>
          <p:nvPr/>
        </p:nvSpPr>
        <p:spPr bwMode="auto">
          <a:xfrm>
            <a:off x="0" y="211138"/>
            <a:ext cx="9144000" cy="936625"/>
          </a:xfrm>
          <a:prstGeom prst="rect">
            <a:avLst/>
          </a:prstGeom>
          <a:solidFill>
            <a:srgbClr val="AF67FF"/>
          </a:solidFill>
          <a:ln w="9525">
            <a:noFill/>
            <a:miter lim="800000"/>
            <a:headEnd/>
            <a:tailEnd/>
          </a:ln>
        </p:spPr>
        <p:txBody>
          <a:bodyPr wrap="none" anchor="ctr"/>
          <a:lstStyle/>
          <a:p>
            <a:endParaRPr lang="nl-NL"/>
          </a:p>
        </p:txBody>
      </p:sp>
      <p:sp>
        <p:nvSpPr>
          <p:cNvPr id="18436"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Casco opleveren</a:t>
            </a:r>
            <a:endParaRPr lang="nl-NL" sz="1600" b="1">
              <a:solidFill>
                <a:schemeClr val="bg1"/>
              </a:solidFill>
              <a:latin typeface="Calibri" pitchFamily="34" charset="0"/>
            </a:endParaRPr>
          </a:p>
        </p:txBody>
      </p:sp>
      <p:sp>
        <p:nvSpPr>
          <p:cNvPr id="18437" name="Rectangle 7"/>
          <p:cNvSpPr>
            <a:spLocks noChangeArrowheads="1"/>
          </p:cNvSpPr>
          <p:nvPr/>
        </p:nvSpPr>
        <p:spPr bwMode="auto">
          <a:xfrm>
            <a:off x="4605338" y="2374900"/>
            <a:ext cx="4538662" cy="3187700"/>
          </a:xfrm>
          <a:prstGeom prst="rect">
            <a:avLst/>
          </a:prstGeom>
          <a:solidFill>
            <a:srgbClr val="AF67FF">
              <a:alpha val="79999"/>
            </a:srgbClr>
          </a:solidFill>
          <a:ln w="9525">
            <a:noFill/>
            <a:miter lim="800000"/>
            <a:headEnd/>
            <a:tailEnd/>
          </a:ln>
        </p:spPr>
        <p:txBody>
          <a:bodyPr anchor="ctr"/>
          <a:lstStyle/>
          <a:p>
            <a:pPr indent="-342900"/>
            <a:r>
              <a:rPr lang="nl-NL">
                <a:solidFill>
                  <a:schemeClr val="bg1"/>
                </a:solidFill>
              </a:rPr>
              <a:t>Schiphol: </a:t>
            </a:r>
          </a:p>
          <a:p>
            <a:pPr indent="-342900"/>
            <a:r>
              <a:rPr lang="nl-NL">
                <a:solidFill>
                  <a:schemeClr val="bg1"/>
                </a:solidFill>
              </a:rPr>
              <a:t>De basis is en blijft grijs – zwart – wit – hufterproof en duurzaam. </a:t>
            </a:r>
          </a:p>
          <a:p>
            <a:pPr indent="-342900"/>
            <a:r>
              <a:rPr lang="nl-NL">
                <a:solidFill>
                  <a:schemeClr val="bg1"/>
                </a:solidFill>
              </a:rPr>
              <a:t>De interieurarchitect verzorgt de periodieke aankleding / uitstraling.</a:t>
            </a:r>
          </a:p>
          <a:p>
            <a:pPr indent="-342900"/>
            <a:endParaRPr lang="nl-NL">
              <a:solidFill>
                <a:schemeClr val="bg1"/>
              </a:solidFill>
            </a:endParaRPr>
          </a:p>
          <a:p>
            <a:pPr indent="-342900"/>
            <a:r>
              <a:rPr lang="nl-NL">
                <a:solidFill>
                  <a:schemeClr val="bg1"/>
                </a:solidFill>
              </a:rPr>
              <a:t>Dit kan ook met gebouwen, straten, wijken, gebieden etc. Door de gebruikers invloed te geven op hun omgeving, verkleint de anonimiteit.</a:t>
            </a:r>
          </a:p>
        </p:txBody>
      </p:sp>
      <p:sp>
        <p:nvSpPr>
          <p:cNvPr id="6" name="Rectangle 5"/>
          <p:cNvSpPr>
            <a:spLocks noChangeArrowheads="1"/>
          </p:cNvSpPr>
          <p:nvPr/>
        </p:nvSpPr>
        <p:spPr bwMode="auto">
          <a:xfrm>
            <a:off x="0" y="5969000"/>
            <a:ext cx="9144000" cy="889000"/>
          </a:xfrm>
          <a:prstGeom prst="rect">
            <a:avLst/>
          </a:prstGeom>
          <a:solidFill>
            <a:srgbClr val="FFFFFF"/>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rPr>
              <a:t>Ontwerper </a:t>
            </a:r>
            <a:r>
              <a:rPr lang="nl-NL" sz="1200" dirty="0" err="1">
                <a:solidFill>
                  <a:schemeClr val="tx1"/>
                </a:solidFill>
              </a:rPr>
              <a:t>Schiphol</a:t>
            </a:r>
            <a:endParaRPr lang="nl-NL" sz="1200" dirty="0">
              <a:solidFill>
                <a:schemeClr val="tx1"/>
              </a:solidFill>
            </a:endParaRPr>
          </a:p>
          <a:p>
            <a:pPr marL="342900" indent="-342900">
              <a:defRPr/>
            </a:pPr>
            <a:r>
              <a:rPr lang="nl-NL" sz="1200" dirty="0" err="1">
                <a:solidFill>
                  <a:schemeClr val="tx1"/>
                </a:solidFill>
              </a:rPr>
              <a:t>Machiel</a:t>
            </a:r>
            <a:r>
              <a:rPr lang="nl-NL" sz="1200" dirty="0">
                <a:solidFill>
                  <a:schemeClr val="tx1"/>
                </a:solidFill>
              </a:rPr>
              <a:t> van Dorst (2005), </a:t>
            </a:r>
            <a:r>
              <a:rPr lang="nl-NL" sz="1200" i="1" dirty="0">
                <a:solidFill>
                  <a:schemeClr val="tx1"/>
                </a:solidFill>
              </a:rPr>
              <a:t>‘Een duurzaam leefbare woonomgeving</a:t>
            </a:r>
            <a:r>
              <a:rPr lang="nl-NL" sz="1200" dirty="0">
                <a:solidFill>
                  <a:schemeClr val="tx1"/>
                </a:solidFill>
              </a:rPr>
              <a:t>’</a:t>
            </a:r>
          </a:p>
          <a:p>
            <a:pPr marL="342900" indent="-342900">
              <a:buFontTx/>
              <a:buChar char="-"/>
              <a:defRPr/>
            </a:pPr>
            <a:endParaRPr lang="nl-NL" sz="1200" dirty="0">
              <a:solidFill>
                <a:schemeClr val="tx1"/>
              </a:solidFill>
            </a:endParaRPr>
          </a:p>
        </p:txBody>
      </p:sp>
      <p:pic>
        <p:nvPicPr>
          <p:cNvPr id="7" name="Picture 9"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8"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AF67FF"/>
                </a:solidFill>
              </a:rPr>
              <a:t>Ontwerp de basis en laat de verdere inrichting aan de gebruiker over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C:\Users\NL14370\Pictures\streetart\art-eyes-fashion-girl-paris-street-art-Favim_com-41180-460x306.jpg"/>
          <p:cNvPicPr>
            <a:picLocks noChangeAspect="1" noChangeArrowheads="1"/>
          </p:cNvPicPr>
          <p:nvPr/>
        </p:nvPicPr>
        <p:blipFill>
          <a:blip r:embed="rId3" cstate="print"/>
          <a:srcRect/>
          <a:stretch>
            <a:fillRect/>
          </a:stretch>
        </p:blipFill>
        <p:spPr bwMode="auto">
          <a:xfrm>
            <a:off x="-482600" y="0"/>
            <a:ext cx="10309225" cy="6858000"/>
          </a:xfrm>
          <a:prstGeom prst="rect">
            <a:avLst/>
          </a:prstGeom>
          <a:noFill/>
          <a:ln w="9525">
            <a:noFill/>
            <a:miter lim="800000"/>
            <a:headEnd/>
            <a:tailEnd/>
          </a:ln>
        </p:spPr>
      </p:pic>
      <p:sp>
        <p:nvSpPr>
          <p:cNvPr id="19459" name="Rectangle 2"/>
          <p:cNvSpPr>
            <a:spLocks noChangeArrowheads="1"/>
          </p:cNvSpPr>
          <p:nvPr/>
        </p:nvSpPr>
        <p:spPr bwMode="auto">
          <a:xfrm>
            <a:off x="0" y="188913"/>
            <a:ext cx="9144000" cy="936625"/>
          </a:xfrm>
          <a:prstGeom prst="rect">
            <a:avLst/>
          </a:prstGeom>
          <a:solidFill>
            <a:srgbClr val="AF67FF"/>
          </a:solidFill>
          <a:ln w="9525">
            <a:noFill/>
            <a:miter lim="800000"/>
            <a:headEnd/>
            <a:tailEnd/>
          </a:ln>
        </p:spPr>
        <p:txBody>
          <a:bodyPr wrap="none" anchor="ctr"/>
          <a:lstStyle/>
          <a:p>
            <a:endParaRPr lang="nl-NL"/>
          </a:p>
        </p:txBody>
      </p:sp>
      <p:sp>
        <p:nvSpPr>
          <p:cNvPr id="19460"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Anonimiteit samengevat</a:t>
            </a:r>
            <a:endParaRPr lang="nl-NL" sz="1600" b="1">
              <a:solidFill>
                <a:schemeClr val="bg1"/>
              </a:solidFill>
              <a:latin typeface="Calibri" pitchFamily="34" charset="0"/>
            </a:endParaRPr>
          </a:p>
        </p:txBody>
      </p:sp>
      <p:sp>
        <p:nvSpPr>
          <p:cNvPr id="19461" name="Rectangle 7"/>
          <p:cNvSpPr>
            <a:spLocks noChangeArrowheads="1"/>
          </p:cNvSpPr>
          <p:nvPr/>
        </p:nvSpPr>
        <p:spPr bwMode="auto">
          <a:xfrm>
            <a:off x="3388796" y="3979996"/>
            <a:ext cx="5997575" cy="2374900"/>
          </a:xfrm>
          <a:prstGeom prst="rect">
            <a:avLst/>
          </a:prstGeom>
          <a:solidFill>
            <a:srgbClr val="AF67FF">
              <a:alpha val="79999"/>
            </a:srgbClr>
          </a:solidFill>
          <a:ln w="9525">
            <a:noFill/>
            <a:miter lim="800000"/>
            <a:headEnd/>
            <a:tailEnd/>
          </a:ln>
        </p:spPr>
        <p:txBody>
          <a:bodyPr anchor="ctr"/>
          <a:lstStyle/>
          <a:p>
            <a:pPr marL="342900" indent="-342900"/>
            <a:r>
              <a:rPr lang="nl-NL" dirty="0">
                <a:solidFill>
                  <a:schemeClr val="bg1"/>
                </a:solidFill>
              </a:rPr>
              <a:t>Anonimiteit is een belangrijke oorzaak van zwerfafval</a:t>
            </a:r>
          </a:p>
          <a:p>
            <a:pPr marL="342900" indent="-342900"/>
            <a:endParaRPr lang="nl-NL" dirty="0">
              <a:solidFill>
                <a:schemeClr val="bg1"/>
              </a:solidFill>
            </a:endParaRPr>
          </a:p>
          <a:p>
            <a:pPr marL="342900" indent="-342900"/>
            <a:r>
              <a:rPr lang="nl-NL" dirty="0">
                <a:solidFill>
                  <a:schemeClr val="bg1"/>
                </a:solidFill>
              </a:rPr>
              <a:t>Anonimiteit kan worden teruggedrongen door:</a:t>
            </a:r>
          </a:p>
          <a:p>
            <a:pPr marL="342900" indent="-342900">
              <a:buFont typeface="Arial" charset="0"/>
              <a:buChar char="•"/>
            </a:pPr>
            <a:r>
              <a:rPr lang="nl-NL" dirty="0">
                <a:solidFill>
                  <a:schemeClr val="bg1"/>
                </a:solidFill>
              </a:rPr>
              <a:t>Meer </a:t>
            </a:r>
            <a:r>
              <a:rPr lang="nl-NL" dirty="0" smtClean="0">
                <a:solidFill>
                  <a:schemeClr val="bg1"/>
                </a:solidFill>
              </a:rPr>
              <a:t>identiteit</a:t>
            </a:r>
          </a:p>
          <a:p>
            <a:pPr marL="342900" indent="-342900">
              <a:buFont typeface="Arial" charset="0"/>
              <a:buChar char="•"/>
            </a:pPr>
            <a:r>
              <a:rPr lang="nl-NL" dirty="0" smtClean="0">
                <a:solidFill>
                  <a:schemeClr val="bg1"/>
                </a:solidFill>
              </a:rPr>
              <a:t>De gebruiker als vertrekpunt te nemen in plaats van de beheerder (schaalgrootte)</a:t>
            </a:r>
            <a:endParaRPr lang="nl-NL" dirty="0">
              <a:solidFill>
                <a:schemeClr val="bg1"/>
              </a:solidFill>
            </a:endParaRPr>
          </a:p>
          <a:p>
            <a:pPr marL="342900" indent="-342900">
              <a:buFont typeface="Arial" charset="0"/>
              <a:buChar char="•"/>
            </a:pPr>
            <a:r>
              <a:rPr lang="nl-NL" dirty="0" err="1" smtClean="0">
                <a:solidFill>
                  <a:schemeClr val="bg1"/>
                </a:solidFill>
              </a:rPr>
              <a:t>Placemaking</a:t>
            </a:r>
            <a:endParaRPr lang="nl-NL" dirty="0">
              <a:solidFill>
                <a:schemeClr val="bg1"/>
              </a:solidFill>
            </a:endParaRPr>
          </a:p>
          <a:p>
            <a:pPr marL="342900" indent="-342900"/>
            <a:endParaRPr lang="nl-NL"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http://www.denhaag.nl/upload_mm/4/f/1/86928_fullimage_IMG_8292_1.jpg"/>
          <p:cNvPicPr>
            <a:picLocks noChangeAspect="1" noChangeArrowheads="1"/>
          </p:cNvPicPr>
          <p:nvPr/>
        </p:nvPicPr>
        <p:blipFill>
          <a:blip r:embed="rId2" cstate="print"/>
          <a:srcRect/>
          <a:stretch>
            <a:fillRect/>
          </a:stretch>
        </p:blipFill>
        <p:spPr bwMode="auto">
          <a:xfrm>
            <a:off x="-1955800" y="0"/>
            <a:ext cx="12122150" cy="6858000"/>
          </a:xfrm>
          <a:prstGeom prst="rect">
            <a:avLst/>
          </a:prstGeom>
          <a:noFill/>
          <a:ln w="9525">
            <a:noFill/>
            <a:miter lim="800000"/>
            <a:headEnd/>
            <a:tailEnd/>
          </a:ln>
        </p:spPr>
      </p:pic>
      <p:sp>
        <p:nvSpPr>
          <p:cNvPr id="3075" name="Rectangle 5"/>
          <p:cNvSpPr>
            <a:spLocks noChangeArrowheads="1"/>
          </p:cNvSpPr>
          <p:nvPr/>
        </p:nvSpPr>
        <p:spPr bwMode="auto">
          <a:xfrm>
            <a:off x="0" y="188913"/>
            <a:ext cx="9144000" cy="936625"/>
          </a:xfrm>
          <a:prstGeom prst="rect">
            <a:avLst/>
          </a:prstGeom>
          <a:solidFill>
            <a:srgbClr val="FF0000">
              <a:alpha val="79999"/>
            </a:srgbClr>
          </a:solidFill>
          <a:ln w="9525">
            <a:noFill/>
            <a:miter lim="800000"/>
            <a:headEnd/>
            <a:tailEnd/>
          </a:ln>
        </p:spPr>
        <p:txBody>
          <a:bodyPr wrap="none" anchor="ctr"/>
          <a:lstStyle/>
          <a:p>
            <a:endParaRPr lang="nl-NL"/>
          </a:p>
        </p:txBody>
      </p:sp>
      <p:sp>
        <p:nvSpPr>
          <p:cNvPr id="3076" name="Text Box 6"/>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Den Haag zoekt naar:</a:t>
            </a:r>
            <a:endParaRPr lang="nl-NL" sz="1600" b="1">
              <a:solidFill>
                <a:schemeClr val="bg1"/>
              </a:solidFill>
              <a:latin typeface="Calibri" pitchFamily="34" charset="0"/>
            </a:endParaRPr>
          </a:p>
        </p:txBody>
      </p:sp>
      <p:sp>
        <p:nvSpPr>
          <p:cNvPr id="9" name="Rectangle 7"/>
          <p:cNvSpPr>
            <a:spLocks noChangeArrowheads="1"/>
          </p:cNvSpPr>
          <p:nvPr/>
        </p:nvSpPr>
        <p:spPr bwMode="auto">
          <a:xfrm>
            <a:off x="4344988" y="1271588"/>
            <a:ext cx="4799012" cy="4032250"/>
          </a:xfrm>
          <a:prstGeom prst="rect">
            <a:avLst/>
          </a:prstGeom>
          <a:solidFill>
            <a:srgbClr val="FF0000">
              <a:alpha val="80000"/>
            </a:srgbClr>
          </a:solidFill>
          <a:ln w="9525">
            <a:noFill/>
            <a:miter lim="800000"/>
            <a:headEnd/>
            <a:tailEnd/>
          </a:ln>
          <a:effectLst/>
        </p:spPr>
        <p:txBody>
          <a:bodyPr anchor="ctr"/>
          <a:lstStyle/>
          <a:p>
            <a:pPr>
              <a:defRPr/>
            </a:pPr>
            <a:r>
              <a:rPr lang="nl-NL" dirty="0">
                <a:solidFill>
                  <a:schemeClr val="bg1"/>
                </a:solidFill>
              </a:rPr>
              <a:t>Innovatieve manieren voor een schone ruimte, vrij van bijplaatsingen en zwerfafval, door:</a:t>
            </a:r>
          </a:p>
          <a:p>
            <a:pPr>
              <a:defRPr/>
            </a:pPr>
            <a:endParaRPr lang="nl-NL" dirty="0">
              <a:solidFill>
                <a:schemeClr val="bg1"/>
              </a:solidFill>
            </a:endParaRPr>
          </a:p>
          <a:p>
            <a:pPr marL="342900" indent="-342900">
              <a:buFontTx/>
              <a:buAutoNum type="arabicPeriod"/>
              <a:defRPr/>
            </a:pPr>
            <a:r>
              <a:rPr lang="nl-NL" dirty="0">
                <a:solidFill>
                  <a:schemeClr val="bg1"/>
                </a:solidFill>
              </a:rPr>
              <a:t>Gedragsbeïnvloeding</a:t>
            </a:r>
          </a:p>
          <a:p>
            <a:pPr marL="342900" indent="-342900">
              <a:buFontTx/>
              <a:buAutoNum type="arabicPeriod"/>
              <a:defRPr/>
            </a:pPr>
            <a:r>
              <a:rPr lang="nl-NL" dirty="0" err="1">
                <a:solidFill>
                  <a:schemeClr val="bg1"/>
                </a:solidFill>
              </a:rPr>
              <a:t>Civil</a:t>
            </a:r>
            <a:r>
              <a:rPr lang="nl-NL" dirty="0">
                <a:solidFill>
                  <a:schemeClr val="bg1"/>
                </a:solidFill>
              </a:rPr>
              <a:t> society (participatie, samenwerking)</a:t>
            </a:r>
          </a:p>
          <a:p>
            <a:pPr marL="342900" indent="-342900">
              <a:buFontTx/>
              <a:buAutoNum type="arabicPeriod"/>
              <a:defRPr/>
            </a:pPr>
            <a:r>
              <a:rPr lang="nl-NL" dirty="0">
                <a:solidFill>
                  <a:schemeClr val="bg1"/>
                </a:solidFill>
              </a:rPr>
              <a:t>Inrichting en gedrag</a:t>
            </a:r>
          </a:p>
          <a:p>
            <a:pPr marL="342900" indent="-342900">
              <a:buFontTx/>
              <a:buAutoNum type="arabicPeriod"/>
              <a:defRPr/>
            </a:pPr>
            <a:endParaRPr lang="nl-NL" dirty="0">
              <a:solidFill>
                <a:schemeClr val="bg1"/>
              </a:solidFill>
            </a:endParaRPr>
          </a:p>
          <a:p>
            <a:pPr indent="-342000">
              <a:defRPr/>
            </a:pPr>
            <a:r>
              <a:rPr lang="nl-NL" dirty="0">
                <a:solidFill>
                  <a:schemeClr val="bg1"/>
                </a:solidFill>
              </a:rPr>
              <a:t>op basis van wetenschappelijk onderzoek en innovatief meedenken van partners</a:t>
            </a:r>
          </a:p>
        </p:txBody>
      </p:sp>
      <p:pic>
        <p:nvPicPr>
          <p:cNvPr id="3078" name="Picture 9" descr="C:\Users\NL14602\Documents\_sorteren Plaatjes=video\RHDHV-logo-download.jpg"/>
          <p:cNvPicPr>
            <a:picLocks noChangeAspect="1" noChangeArrowheads="1"/>
          </p:cNvPicPr>
          <p:nvPr/>
        </p:nvPicPr>
        <p:blipFill>
          <a:blip r:embed="rId3" cstate="print"/>
          <a:srcRect/>
          <a:stretch>
            <a:fillRect/>
          </a:stretch>
        </p:blipFill>
        <p:spPr bwMode="auto">
          <a:xfrm>
            <a:off x="7443788" y="6035675"/>
            <a:ext cx="1700212" cy="822325"/>
          </a:xfrm>
          <a:prstGeom prst="rect">
            <a:avLst/>
          </a:prstGeom>
          <a:noFill/>
          <a:ln w="9525">
            <a:noFill/>
            <a:miter lim="800000"/>
            <a:headEnd/>
            <a:tailEnd/>
          </a:ln>
        </p:spPr>
      </p:pic>
      <p:sp>
        <p:nvSpPr>
          <p:cNvPr id="8" name="Rectangle 7"/>
          <p:cNvSpPr>
            <a:spLocks noChangeArrowheads="1"/>
          </p:cNvSpPr>
          <p:nvPr/>
        </p:nvSpPr>
        <p:spPr bwMode="auto">
          <a:xfrm>
            <a:off x="0" y="5905500"/>
            <a:ext cx="9144000" cy="952500"/>
          </a:xfrm>
          <a:prstGeom prst="rect">
            <a:avLst/>
          </a:prstGeom>
          <a:solidFill>
            <a:srgbClr val="FFFFFF"/>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rPr>
              <a:t>Gemeente Den Haag, “operatie schoon”, Uitvoeringsplan 2011 – 2014, Innovatief met partners en wetenschap</a:t>
            </a:r>
          </a:p>
        </p:txBody>
      </p:sp>
      <p:pic>
        <p:nvPicPr>
          <p:cNvPr id="3080" name="Picture 9" descr="C:\Users\NL14602\Documents\_sorteren Plaatjes=video\RHDHV-logo-download.jpg"/>
          <p:cNvPicPr>
            <a:picLocks noChangeAspect="1" noChangeArrowheads="1"/>
          </p:cNvPicPr>
          <p:nvPr/>
        </p:nvPicPr>
        <p:blipFill>
          <a:blip r:embed="rId4" cstate="print"/>
          <a:srcRect/>
          <a:stretch>
            <a:fillRect/>
          </a:stretch>
        </p:blipFill>
        <p:spPr bwMode="auto">
          <a:xfrm>
            <a:off x="7535863" y="6035675"/>
            <a:ext cx="1608137" cy="82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Users\NL14370\Pictures\streetart\street_art_29.jpg"/>
          <p:cNvPicPr>
            <a:picLocks noChangeAspect="1" noChangeArrowheads="1"/>
          </p:cNvPicPr>
          <p:nvPr/>
        </p:nvPicPr>
        <p:blipFill>
          <a:blip r:embed="rId3" cstate="print"/>
          <a:srcRect/>
          <a:stretch>
            <a:fillRect/>
          </a:stretch>
        </p:blipFill>
        <p:spPr bwMode="auto">
          <a:xfrm>
            <a:off x="-168275" y="0"/>
            <a:ext cx="9525000" cy="7077075"/>
          </a:xfrm>
          <a:prstGeom prst="rect">
            <a:avLst/>
          </a:prstGeom>
          <a:noFill/>
          <a:ln w="9525">
            <a:noFill/>
            <a:miter lim="800000"/>
            <a:headEnd/>
            <a:tailEnd/>
          </a:ln>
        </p:spPr>
      </p:pic>
      <p:sp>
        <p:nvSpPr>
          <p:cNvPr id="7" name="Rectangle 5"/>
          <p:cNvSpPr>
            <a:spLocks noChangeArrowheads="1"/>
          </p:cNvSpPr>
          <p:nvPr/>
        </p:nvSpPr>
        <p:spPr bwMode="auto">
          <a:xfrm>
            <a:off x="0" y="158750"/>
            <a:ext cx="9144000" cy="936625"/>
          </a:xfrm>
          <a:prstGeom prst="rect">
            <a:avLst/>
          </a:prstGeom>
          <a:solidFill>
            <a:srgbClr val="FF6600">
              <a:alpha val="79999"/>
            </a:srgbClr>
          </a:solidFill>
          <a:ln w="9525">
            <a:noFill/>
            <a:miter lim="800000"/>
            <a:headEnd/>
            <a:tailEnd/>
          </a:ln>
        </p:spPr>
        <p:txBody>
          <a:bodyPr wrap="none" anchor="ctr"/>
          <a:lstStyle/>
          <a:p>
            <a:pPr algn="ctr">
              <a:defRPr/>
            </a:pPr>
            <a:r>
              <a:rPr lang="nl-NL" sz="3200" b="1" dirty="0" err="1">
                <a:solidFill>
                  <a:schemeClr val="accent3"/>
                </a:solidFill>
                <a:latin typeface="Calibri" pitchFamily="34" charset="0"/>
                <a:cs typeface="Calibri" pitchFamily="34" charset="0"/>
              </a:rPr>
              <a:t>Affordance</a:t>
            </a:r>
            <a:endParaRPr lang="nl-NL" sz="3200" b="1" dirty="0">
              <a:solidFill>
                <a:schemeClr val="accent3"/>
              </a:solidFill>
              <a:latin typeface="Calibri" pitchFamily="34" charset="0"/>
              <a:cs typeface="Calibri" pitchFamily="34" charset="0"/>
            </a:endParaRPr>
          </a:p>
        </p:txBody>
      </p:sp>
      <p:grpSp>
        <p:nvGrpSpPr>
          <p:cNvPr id="20484" name="Group 8"/>
          <p:cNvGrpSpPr>
            <a:grpSpLocks/>
          </p:cNvGrpSpPr>
          <p:nvPr/>
        </p:nvGrpSpPr>
        <p:grpSpPr bwMode="auto">
          <a:xfrm>
            <a:off x="6367750" y="1962150"/>
            <a:ext cx="2776252" cy="3260725"/>
            <a:chOff x="6368420" y="3409950"/>
            <a:chExt cx="2775581" cy="3260725"/>
          </a:xfrm>
        </p:grpSpPr>
        <p:sp>
          <p:nvSpPr>
            <p:cNvPr id="4" name="Rectangle 5"/>
            <p:cNvSpPr>
              <a:spLocks noChangeArrowheads="1"/>
            </p:cNvSpPr>
            <p:nvPr/>
          </p:nvSpPr>
          <p:spPr bwMode="auto">
            <a:xfrm>
              <a:off x="6698254" y="3409950"/>
              <a:ext cx="2445746" cy="936625"/>
            </a:xfrm>
            <a:prstGeom prst="rect">
              <a:avLst/>
            </a:prstGeom>
            <a:solidFill>
              <a:srgbClr val="AF67FF">
                <a:alpha val="79999"/>
              </a:srgbClr>
            </a:solidFill>
            <a:ln w="9525">
              <a:noFill/>
              <a:miter lim="800000"/>
              <a:headEnd/>
              <a:tailEnd/>
            </a:ln>
          </p:spPr>
          <p:txBody>
            <a:bodyPr wrap="none" anchor="ctr"/>
            <a:lstStyle/>
            <a:p>
              <a:pPr algn="ctr">
                <a:defRPr/>
              </a:pPr>
              <a:r>
                <a:rPr lang="nl-NL" b="1" dirty="0">
                  <a:solidFill>
                    <a:schemeClr val="accent3"/>
                  </a:solidFill>
                  <a:latin typeface="Calibri" pitchFamily="34" charset="0"/>
                  <a:cs typeface="Calibri" pitchFamily="34" charset="0"/>
                </a:rPr>
                <a:t>Anonimiteit</a:t>
              </a:r>
              <a:endParaRPr lang="nl-NL" sz="3200" b="1" dirty="0">
                <a:solidFill>
                  <a:schemeClr val="accent3"/>
                </a:solidFill>
                <a:latin typeface="Calibri" pitchFamily="34" charset="0"/>
                <a:cs typeface="Calibri" pitchFamily="34" charset="0"/>
              </a:endParaRPr>
            </a:p>
          </p:txBody>
        </p:sp>
        <p:sp>
          <p:nvSpPr>
            <p:cNvPr id="5" name="Rectangle 5"/>
            <p:cNvSpPr>
              <a:spLocks noChangeArrowheads="1"/>
            </p:cNvSpPr>
            <p:nvPr/>
          </p:nvSpPr>
          <p:spPr bwMode="auto">
            <a:xfrm>
              <a:off x="6368420" y="4552950"/>
              <a:ext cx="2775581" cy="936625"/>
            </a:xfrm>
            <a:prstGeom prst="rect">
              <a:avLst/>
            </a:prstGeom>
            <a:solidFill>
              <a:srgbClr val="FFC000">
                <a:alpha val="79999"/>
              </a:srgbClr>
            </a:solidFill>
            <a:ln w="9525">
              <a:noFill/>
              <a:miter lim="800000"/>
              <a:headEnd/>
              <a:tailEnd/>
            </a:ln>
          </p:spPr>
          <p:txBody>
            <a:bodyPr wrap="none" anchor="ctr"/>
            <a:lstStyle/>
            <a:p>
              <a:pPr algn="ctr">
                <a:defRPr/>
              </a:pPr>
              <a:r>
                <a:rPr lang="nl-NL" sz="1600" b="1" dirty="0" err="1">
                  <a:solidFill>
                    <a:schemeClr val="accent3"/>
                  </a:solidFill>
                  <a:latin typeface="Calibri" pitchFamily="34" charset="0"/>
                  <a:cs typeface="Calibri" pitchFamily="34" charset="0"/>
                </a:rPr>
                <a:t>Affordance</a:t>
              </a:r>
              <a:endParaRPr lang="nl-NL" sz="3200" b="1" dirty="0">
                <a:solidFill>
                  <a:schemeClr val="accent3"/>
                </a:solidFill>
                <a:latin typeface="Calibri" pitchFamily="34" charset="0"/>
                <a:cs typeface="Calibri" pitchFamily="34" charset="0"/>
              </a:endParaRPr>
            </a:p>
          </p:txBody>
        </p:sp>
        <p:sp>
          <p:nvSpPr>
            <p:cNvPr id="6" name="Rectangle 5"/>
            <p:cNvSpPr>
              <a:spLocks noChangeArrowheads="1"/>
            </p:cNvSpPr>
            <p:nvPr/>
          </p:nvSpPr>
          <p:spPr bwMode="auto">
            <a:xfrm>
              <a:off x="6731583" y="5734050"/>
              <a:ext cx="2412417" cy="936625"/>
            </a:xfrm>
            <a:prstGeom prst="rect">
              <a:avLst/>
            </a:prstGeom>
            <a:solidFill>
              <a:srgbClr val="FF0066">
                <a:alpha val="79999"/>
              </a:srgbClr>
            </a:solidFill>
            <a:ln w="9525">
              <a:noFill/>
              <a:miter lim="800000"/>
              <a:headEnd/>
              <a:tailEnd/>
            </a:ln>
          </p:spPr>
          <p:txBody>
            <a:bodyPr wrap="none" anchor="ctr"/>
            <a:lstStyle/>
            <a:p>
              <a:pPr algn="ctr">
                <a:defRPr/>
              </a:pPr>
              <a:r>
                <a:rPr lang="nl-NL" sz="1400" b="1" dirty="0">
                  <a:solidFill>
                    <a:schemeClr val="accent3"/>
                  </a:solidFill>
                  <a:latin typeface="Calibri" pitchFamily="34" charset="0"/>
                  <a:cs typeface="Calibri" pitchFamily="34" charset="0"/>
                </a:rPr>
                <a:t>Gedragsbeïnvloeding</a:t>
              </a:r>
            </a:p>
          </p:txBody>
        </p:sp>
      </p:grpSp>
      <p:sp>
        <p:nvSpPr>
          <p:cNvPr id="9" name="Rectangle 5"/>
          <p:cNvSpPr>
            <a:spLocks noChangeArrowheads="1"/>
          </p:cNvSpPr>
          <p:nvPr/>
        </p:nvSpPr>
        <p:spPr bwMode="auto">
          <a:xfrm>
            <a:off x="642938" y="1960563"/>
            <a:ext cx="5273675" cy="3338512"/>
          </a:xfrm>
          <a:prstGeom prst="rect">
            <a:avLst/>
          </a:prstGeom>
          <a:solidFill>
            <a:srgbClr val="FF6600">
              <a:alpha val="79999"/>
            </a:srgbClr>
          </a:solidFill>
          <a:ln w="9525">
            <a:noFill/>
            <a:miter lim="800000"/>
            <a:headEnd/>
            <a:tailEnd/>
          </a:ln>
        </p:spPr>
        <p:txBody>
          <a:bodyPr anchor="ctr"/>
          <a:lstStyle/>
          <a:p>
            <a:pPr>
              <a:defRPr/>
            </a:pPr>
            <a:r>
              <a:rPr lang="nl-NL" dirty="0">
                <a:solidFill>
                  <a:schemeClr val="accent3"/>
                </a:solidFill>
                <a:latin typeface="Calibri" pitchFamily="34" charset="0"/>
                <a:cs typeface="Calibri" pitchFamily="34" charset="0"/>
              </a:rPr>
              <a:t>De omgeving heeft onbewust invloed op ons gedrag. In schone omgevingen gedragen we ons netter. Tegelijkertijd zijn we niet onwelwillend en brengen we afval naar elke plek die maar enigszins op een afvalplek lijkt.  Een bijplaatsing bij een container mag dan als vervelend worden ervaren, het afval staat wel op een afvalplek. Een ondergrondse containerstraat communiceert.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9" descr="C:\Users\NL14370\Pictures\Affordance\peukenput.bmp"/>
          <p:cNvPicPr>
            <a:picLocks noChangeAspect="1" noChangeArrowheads="1"/>
          </p:cNvPicPr>
          <p:nvPr/>
        </p:nvPicPr>
        <p:blipFill>
          <a:blip r:embed="rId3" cstate="print"/>
          <a:srcRect/>
          <a:stretch>
            <a:fillRect/>
          </a:stretch>
        </p:blipFill>
        <p:spPr bwMode="auto">
          <a:xfrm>
            <a:off x="0" y="0"/>
            <a:ext cx="9453563" cy="6858000"/>
          </a:xfrm>
          <a:prstGeom prst="rect">
            <a:avLst/>
          </a:prstGeom>
          <a:noFill/>
          <a:ln w="9525">
            <a:noFill/>
            <a:miter lim="800000"/>
            <a:headEnd/>
            <a:tailEnd/>
          </a:ln>
        </p:spPr>
      </p:pic>
      <p:sp>
        <p:nvSpPr>
          <p:cNvPr id="21507"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endParaRPr lang="nl-NL"/>
          </a:p>
        </p:txBody>
      </p:sp>
      <p:sp>
        <p:nvSpPr>
          <p:cNvPr id="21508"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Affordance</a:t>
            </a:r>
            <a:endParaRPr lang="nl-NL" sz="1600" b="1">
              <a:solidFill>
                <a:schemeClr val="bg1"/>
              </a:solidFill>
              <a:latin typeface="Calibri" pitchFamily="34" charset="0"/>
            </a:endParaRPr>
          </a:p>
        </p:txBody>
      </p:sp>
      <p:sp>
        <p:nvSpPr>
          <p:cNvPr id="6" name="Rectangle 7"/>
          <p:cNvSpPr>
            <a:spLocks noChangeArrowheads="1"/>
          </p:cNvSpPr>
          <p:nvPr/>
        </p:nvSpPr>
        <p:spPr bwMode="auto">
          <a:xfrm>
            <a:off x="4572000" y="2425700"/>
            <a:ext cx="4572000" cy="2679700"/>
          </a:xfrm>
          <a:prstGeom prst="rect">
            <a:avLst/>
          </a:prstGeom>
          <a:solidFill>
            <a:srgbClr val="FF6600">
              <a:alpha val="79999"/>
            </a:srgbClr>
          </a:solidFill>
          <a:ln w="9525">
            <a:noFill/>
            <a:miter lim="800000"/>
            <a:headEnd/>
            <a:tailEnd/>
          </a:ln>
        </p:spPr>
        <p:txBody>
          <a:bodyPr anchor="ctr"/>
          <a:lstStyle/>
          <a:p>
            <a:pPr marL="342900" indent="-342900">
              <a:defRPr/>
            </a:pPr>
            <a:r>
              <a:rPr lang="nl-NL" dirty="0">
                <a:solidFill>
                  <a:srgbClr val="FFFFFF"/>
                </a:solidFill>
              </a:rPr>
              <a:t>Voorbeelden van </a:t>
            </a:r>
            <a:r>
              <a:rPr lang="nl-NL" dirty="0" err="1">
                <a:solidFill>
                  <a:srgbClr val="FFFFFF"/>
                </a:solidFill>
              </a:rPr>
              <a:t>affordance</a:t>
            </a:r>
            <a:r>
              <a:rPr lang="nl-NL" dirty="0">
                <a:solidFill>
                  <a:srgbClr val="FFFFFF"/>
                </a:solidFill>
              </a:rPr>
              <a:t>:</a:t>
            </a:r>
          </a:p>
          <a:p>
            <a:pPr marL="342900" indent="-342900">
              <a:buFont typeface="Arial" pitchFamily="34" charset="0"/>
              <a:buChar char="•"/>
              <a:defRPr/>
            </a:pPr>
            <a:r>
              <a:rPr lang="nl-NL" dirty="0">
                <a:solidFill>
                  <a:srgbClr val="FFFFFF"/>
                </a:solidFill>
              </a:rPr>
              <a:t>Gevangenis experiment, </a:t>
            </a:r>
            <a:r>
              <a:rPr lang="nl-NL" dirty="0" err="1">
                <a:solidFill>
                  <a:srgbClr val="FFFFFF"/>
                </a:solidFill>
              </a:rPr>
              <a:t>Gladwell</a:t>
            </a:r>
            <a:endParaRPr lang="nl-NL" dirty="0">
              <a:solidFill>
                <a:srgbClr val="FFFFFF"/>
              </a:solidFill>
            </a:endParaRPr>
          </a:p>
          <a:p>
            <a:pPr marL="342900" indent="-342900">
              <a:buFont typeface="Arial" pitchFamily="34" charset="0"/>
              <a:buChar char="•"/>
              <a:defRPr/>
            </a:pPr>
            <a:r>
              <a:rPr lang="nl-NL" dirty="0">
                <a:solidFill>
                  <a:srgbClr val="FFFFFF"/>
                </a:solidFill>
              </a:rPr>
              <a:t>Lichtroutes wijzen de weg,</a:t>
            </a:r>
            <a:r>
              <a:rPr lang="nl-NL" dirty="0" err="1">
                <a:solidFill>
                  <a:srgbClr val="FFFFFF"/>
                </a:solidFill>
              </a:rPr>
              <a:t>Schiphol</a:t>
            </a:r>
            <a:r>
              <a:rPr lang="nl-NL" dirty="0">
                <a:solidFill>
                  <a:srgbClr val="FFFFFF"/>
                </a:solidFill>
              </a:rPr>
              <a:t> </a:t>
            </a:r>
          </a:p>
          <a:p>
            <a:pPr marL="342900" indent="-342900">
              <a:buFont typeface="Arial" pitchFamily="34" charset="0"/>
              <a:buChar char="•"/>
              <a:defRPr/>
            </a:pPr>
            <a:r>
              <a:rPr lang="nl-NL" dirty="0">
                <a:solidFill>
                  <a:srgbClr val="FFFFFF"/>
                </a:solidFill>
              </a:rPr>
              <a:t>Vlieg in urinoir, </a:t>
            </a:r>
            <a:r>
              <a:rPr lang="nl-NL" dirty="0" err="1">
                <a:solidFill>
                  <a:srgbClr val="FFFFFF"/>
                </a:solidFill>
              </a:rPr>
              <a:t>Schiphol</a:t>
            </a:r>
            <a:endParaRPr lang="nl-NL" dirty="0">
              <a:solidFill>
                <a:srgbClr val="FFFFFF"/>
              </a:solidFill>
            </a:endParaRPr>
          </a:p>
          <a:p>
            <a:pPr marL="342900" indent="-342900">
              <a:defRPr/>
            </a:pPr>
            <a:endParaRPr lang="nl-NL" dirty="0">
              <a:solidFill>
                <a:srgbClr val="FFFFFF"/>
              </a:solidFill>
            </a:endParaRPr>
          </a:p>
          <a:p>
            <a:pPr indent="-342900">
              <a:defRPr/>
            </a:pPr>
            <a:r>
              <a:rPr lang="nl-NL" dirty="0">
                <a:solidFill>
                  <a:srgbClr val="FFFFFF"/>
                </a:solidFill>
              </a:rPr>
              <a:t>Plekken die oppervlakkig op afval-</a:t>
            </a:r>
          </a:p>
          <a:p>
            <a:pPr indent="-342900">
              <a:defRPr/>
            </a:pPr>
            <a:r>
              <a:rPr lang="nl-NL" dirty="0">
                <a:solidFill>
                  <a:srgbClr val="FFFFFF"/>
                </a:solidFill>
              </a:rPr>
              <a:t>bakken lijken (roosters, grondverlichting, bloembakken etc.) worden als afvalbak gebruikt</a:t>
            </a:r>
          </a:p>
        </p:txBody>
      </p:sp>
      <p:sp>
        <p:nvSpPr>
          <p:cNvPr id="8" name="Rectangle 7"/>
          <p:cNvSpPr>
            <a:spLocks noChangeArrowheads="1"/>
          </p:cNvSpPr>
          <p:nvPr/>
        </p:nvSpPr>
        <p:spPr bwMode="auto">
          <a:xfrm>
            <a:off x="0" y="5918200"/>
            <a:ext cx="9144000" cy="939800"/>
          </a:xfrm>
          <a:prstGeom prst="rect">
            <a:avLst/>
          </a:prstGeom>
          <a:solidFill>
            <a:srgbClr val="FFFFFF"/>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rPr>
              <a:t>James Gibson (1950), </a:t>
            </a:r>
            <a:r>
              <a:rPr lang="nl-NL" sz="1200" i="1" dirty="0">
                <a:solidFill>
                  <a:schemeClr val="tx1"/>
                </a:solidFill>
              </a:rPr>
              <a:t>The </a:t>
            </a:r>
            <a:r>
              <a:rPr lang="nl-NL" sz="1200" i="1" dirty="0" err="1">
                <a:solidFill>
                  <a:schemeClr val="tx1"/>
                </a:solidFill>
              </a:rPr>
              <a:t>perception</a:t>
            </a:r>
            <a:r>
              <a:rPr lang="nl-NL" sz="1200" i="1" dirty="0">
                <a:solidFill>
                  <a:schemeClr val="tx1"/>
                </a:solidFill>
              </a:rPr>
              <a:t> of the </a:t>
            </a:r>
            <a:r>
              <a:rPr lang="nl-NL" sz="1200" i="1" dirty="0" err="1">
                <a:solidFill>
                  <a:schemeClr val="tx1"/>
                </a:solidFill>
              </a:rPr>
              <a:t>visual</a:t>
            </a:r>
            <a:r>
              <a:rPr lang="nl-NL" sz="1200" i="1" dirty="0">
                <a:solidFill>
                  <a:schemeClr val="tx1"/>
                </a:solidFill>
              </a:rPr>
              <a:t> </a:t>
            </a:r>
            <a:r>
              <a:rPr lang="nl-NL" sz="1200" i="1" dirty="0" err="1">
                <a:solidFill>
                  <a:schemeClr val="tx1"/>
                </a:solidFill>
              </a:rPr>
              <a:t>world</a:t>
            </a:r>
            <a:r>
              <a:rPr lang="nl-NL" sz="1200" i="1" dirty="0">
                <a:solidFill>
                  <a:schemeClr val="tx1"/>
                </a:solidFill>
              </a:rPr>
              <a:t>’  </a:t>
            </a:r>
            <a:r>
              <a:rPr lang="nl-NL" sz="1200" dirty="0">
                <a:solidFill>
                  <a:schemeClr val="tx1"/>
                </a:solidFill>
              </a:rPr>
              <a:t>(de bron van </a:t>
            </a:r>
            <a:r>
              <a:rPr lang="nl-NL" sz="1200" dirty="0" err="1">
                <a:solidFill>
                  <a:schemeClr val="tx1"/>
                </a:solidFill>
              </a:rPr>
              <a:t>affordance</a:t>
            </a:r>
            <a:r>
              <a:rPr lang="nl-NL" sz="1200" dirty="0">
                <a:solidFill>
                  <a:schemeClr val="tx1"/>
                </a:solidFill>
              </a:rPr>
              <a:t>)</a:t>
            </a:r>
          </a:p>
          <a:p>
            <a:pPr marL="342900" indent="-342900">
              <a:defRPr/>
            </a:pPr>
            <a:r>
              <a:rPr lang="nl-NL" sz="1200" dirty="0">
                <a:solidFill>
                  <a:schemeClr val="tx1"/>
                </a:solidFill>
              </a:rPr>
              <a:t>Williams, </a:t>
            </a:r>
            <a:r>
              <a:rPr lang="nl-NL" sz="1200" dirty="0" err="1">
                <a:solidFill>
                  <a:schemeClr val="tx1"/>
                </a:solidFill>
              </a:rPr>
              <a:t>Curnow</a:t>
            </a:r>
            <a:r>
              <a:rPr lang="nl-NL" sz="1200" dirty="0">
                <a:solidFill>
                  <a:schemeClr val="tx1"/>
                </a:solidFill>
              </a:rPr>
              <a:t> en </a:t>
            </a:r>
            <a:r>
              <a:rPr lang="nl-NL" sz="1200" dirty="0" err="1">
                <a:solidFill>
                  <a:schemeClr val="tx1"/>
                </a:solidFill>
              </a:rPr>
              <a:t>Streker</a:t>
            </a:r>
            <a:r>
              <a:rPr lang="nl-NL" sz="1200" dirty="0">
                <a:solidFill>
                  <a:schemeClr val="tx1"/>
                </a:solidFill>
              </a:rPr>
              <a:t> (1997) (over plekken die op afvalbakken lijken)</a:t>
            </a:r>
          </a:p>
          <a:p>
            <a:pPr marL="342900" indent="-342900">
              <a:defRPr/>
            </a:pPr>
            <a:endParaRPr lang="nl-NL" sz="1200" dirty="0">
              <a:solidFill>
                <a:schemeClr val="tx1"/>
              </a:solidFill>
            </a:endParaRPr>
          </a:p>
        </p:txBody>
      </p:sp>
      <p:pic>
        <p:nvPicPr>
          <p:cNvPr id="9" name="Picture 9"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FF6600"/>
                </a:solidFill>
              </a:rPr>
              <a:t>De relatie tussen wat men ziet en wat men daarmee doet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endParaRPr lang="nl-NL"/>
          </a:p>
        </p:txBody>
      </p:sp>
      <p:sp>
        <p:nvSpPr>
          <p:cNvPr id="21508"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Affordance</a:t>
            </a:r>
            <a:endParaRPr lang="nl-NL" sz="1600" b="1">
              <a:solidFill>
                <a:schemeClr val="bg1"/>
              </a:solidFill>
              <a:latin typeface="Calibri" pitchFamily="34" charset="0"/>
            </a:endParaRPr>
          </a:p>
        </p:txBody>
      </p:sp>
      <p:sp>
        <p:nvSpPr>
          <p:cNvPr id="10"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smtClean="0">
                <a:solidFill>
                  <a:srgbClr val="FF6600"/>
                </a:solidFill>
              </a:rPr>
              <a:t>Voorbeelden</a:t>
            </a:r>
            <a:endParaRPr lang="nl-NL" sz="1400" b="1" dirty="0">
              <a:solidFill>
                <a:srgbClr val="FF6600"/>
              </a:solidFill>
            </a:endParaRPr>
          </a:p>
        </p:txBody>
      </p:sp>
      <p:pic>
        <p:nvPicPr>
          <p:cNvPr id="11" name="Picture 7" descr="C:\Users\NL14370\Pictures\Affordance\plantenbak.jpg"/>
          <p:cNvPicPr>
            <a:picLocks noChangeAspect="1" noChangeArrowheads="1"/>
          </p:cNvPicPr>
          <p:nvPr/>
        </p:nvPicPr>
        <p:blipFill>
          <a:blip r:embed="rId3" cstate="print"/>
          <a:srcRect/>
          <a:stretch>
            <a:fillRect/>
          </a:stretch>
        </p:blipFill>
        <p:spPr bwMode="auto">
          <a:xfrm>
            <a:off x="2735719" y="2178584"/>
            <a:ext cx="3169603" cy="4224969"/>
          </a:xfrm>
          <a:prstGeom prst="rect">
            <a:avLst/>
          </a:prstGeom>
          <a:noFill/>
          <a:ln w="9525">
            <a:noFill/>
            <a:miter lim="800000"/>
            <a:headEnd/>
            <a:tailEnd/>
          </a:ln>
        </p:spPr>
      </p:pic>
      <p:pic>
        <p:nvPicPr>
          <p:cNvPr id="12" name="Picture 6" descr="C:\Users\NL14370\Pictures\Affordance\koffiekoprail.bmp"/>
          <p:cNvPicPr>
            <a:picLocks noChangeAspect="1" noChangeArrowheads="1"/>
          </p:cNvPicPr>
          <p:nvPr/>
        </p:nvPicPr>
        <p:blipFill>
          <a:blip r:embed="rId4" cstate="print"/>
          <a:srcRect/>
          <a:stretch>
            <a:fillRect/>
          </a:stretch>
        </p:blipFill>
        <p:spPr bwMode="auto">
          <a:xfrm>
            <a:off x="5585552" y="1795620"/>
            <a:ext cx="3701667" cy="2501294"/>
          </a:xfrm>
          <a:prstGeom prst="rect">
            <a:avLst/>
          </a:prstGeom>
          <a:noFill/>
          <a:ln w="9525">
            <a:noFill/>
            <a:miter lim="800000"/>
            <a:headEnd/>
            <a:tailEnd/>
          </a:ln>
        </p:spPr>
      </p:pic>
      <p:pic>
        <p:nvPicPr>
          <p:cNvPr id="13" name="Picture 5" descr="C:\Users\NL14370\Pictures\Affordance\flessenrand.bmp"/>
          <p:cNvPicPr>
            <a:picLocks noChangeAspect="1" noChangeArrowheads="1"/>
          </p:cNvPicPr>
          <p:nvPr/>
        </p:nvPicPr>
        <p:blipFill>
          <a:blip r:embed="rId5" cstate="print"/>
          <a:srcRect/>
          <a:stretch>
            <a:fillRect/>
          </a:stretch>
        </p:blipFill>
        <p:spPr bwMode="auto">
          <a:xfrm>
            <a:off x="5596568" y="4350897"/>
            <a:ext cx="3547432" cy="2507103"/>
          </a:xfrm>
          <a:prstGeom prst="rect">
            <a:avLst/>
          </a:prstGeom>
          <a:noFill/>
          <a:ln w="9525">
            <a:noFill/>
            <a:miter lim="800000"/>
            <a:headEnd/>
            <a:tailEnd/>
          </a:ln>
        </p:spPr>
      </p:pic>
      <p:pic>
        <p:nvPicPr>
          <p:cNvPr id="14" name="Picture 2" descr="C:\Users\NL14370\Pictures\Affordance\5106809777_fc9c3941f5_z.jpg"/>
          <p:cNvPicPr>
            <a:picLocks noChangeAspect="1" noChangeArrowheads="1"/>
          </p:cNvPicPr>
          <p:nvPr/>
        </p:nvPicPr>
        <p:blipFill>
          <a:blip r:embed="rId6" cstate="print"/>
          <a:srcRect/>
          <a:stretch>
            <a:fillRect/>
          </a:stretch>
        </p:blipFill>
        <p:spPr bwMode="auto">
          <a:xfrm>
            <a:off x="0" y="1771400"/>
            <a:ext cx="3338111" cy="2503757"/>
          </a:xfrm>
          <a:prstGeom prst="rect">
            <a:avLst/>
          </a:prstGeom>
          <a:noFill/>
          <a:ln w="9525">
            <a:noFill/>
            <a:miter lim="800000"/>
            <a:headEnd/>
            <a:tailEnd/>
          </a:ln>
        </p:spPr>
      </p:pic>
      <p:pic>
        <p:nvPicPr>
          <p:cNvPr id="15" name="Picture 14" descr="C:\Users\NL14370\Pictures\afvalcontainers\200220131258.jpg"/>
          <p:cNvPicPr>
            <a:picLocks noChangeAspect="1" noChangeArrowheads="1"/>
          </p:cNvPicPr>
          <p:nvPr/>
        </p:nvPicPr>
        <p:blipFill>
          <a:blip r:embed="rId7" cstate="print"/>
          <a:srcRect/>
          <a:stretch>
            <a:fillRect/>
          </a:stretch>
        </p:blipFill>
        <p:spPr bwMode="auto">
          <a:xfrm>
            <a:off x="0" y="4362679"/>
            <a:ext cx="3327094" cy="24953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L14370\Pictures\afvalcontainers\groeten_uit_delft_mark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2531"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endParaRPr lang="nl-NL"/>
          </a:p>
        </p:txBody>
      </p:sp>
      <p:sp>
        <p:nvSpPr>
          <p:cNvPr id="22532"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Afval - hier</a:t>
            </a:r>
            <a:endParaRPr lang="nl-NL" sz="1600" b="1">
              <a:solidFill>
                <a:schemeClr val="bg1"/>
              </a:solidFill>
              <a:latin typeface="Calibri" pitchFamily="34" charset="0"/>
            </a:endParaRPr>
          </a:p>
        </p:txBody>
      </p:sp>
      <p:sp>
        <p:nvSpPr>
          <p:cNvPr id="5" name="Rectangle 7"/>
          <p:cNvSpPr>
            <a:spLocks noChangeArrowheads="1"/>
          </p:cNvSpPr>
          <p:nvPr/>
        </p:nvSpPr>
        <p:spPr bwMode="auto">
          <a:xfrm>
            <a:off x="4572000" y="2730500"/>
            <a:ext cx="4572000" cy="2895600"/>
          </a:xfrm>
          <a:prstGeom prst="rect">
            <a:avLst/>
          </a:prstGeom>
          <a:solidFill>
            <a:srgbClr val="FF6600">
              <a:alpha val="79999"/>
            </a:srgbClr>
          </a:solidFill>
          <a:ln w="9525">
            <a:noFill/>
            <a:miter lim="800000"/>
            <a:headEnd/>
            <a:tailEnd/>
          </a:ln>
        </p:spPr>
        <p:txBody>
          <a:bodyPr anchor="ctr"/>
          <a:lstStyle/>
          <a:p>
            <a:pPr marL="342900" indent="-342900">
              <a:defRPr/>
            </a:pPr>
            <a:endParaRPr lang="nl-NL" dirty="0">
              <a:solidFill>
                <a:srgbClr val="FFFFFF"/>
              </a:solidFill>
            </a:endParaRPr>
          </a:p>
          <a:p>
            <a:pPr indent="-342900">
              <a:defRPr/>
            </a:pPr>
            <a:r>
              <a:rPr lang="nl-NL" dirty="0">
                <a:solidFill>
                  <a:schemeClr val="bg1"/>
                </a:solidFill>
              </a:rPr>
              <a:t>Ondergrondse containers zijn een zeer effectieve vorm van </a:t>
            </a:r>
            <a:r>
              <a:rPr lang="nl-NL" dirty="0" err="1">
                <a:solidFill>
                  <a:schemeClr val="bg1"/>
                </a:solidFill>
              </a:rPr>
              <a:t>affordance</a:t>
            </a:r>
            <a:r>
              <a:rPr lang="nl-NL" dirty="0">
                <a:solidFill>
                  <a:schemeClr val="bg1"/>
                </a:solidFill>
              </a:rPr>
              <a:t>.</a:t>
            </a:r>
          </a:p>
          <a:p>
            <a:pPr indent="-342900">
              <a:defRPr/>
            </a:pPr>
            <a:endParaRPr lang="nl-NL" dirty="0">
              <a:solidFill>
                <a:schemeClr val="bg1"/>
              </a:solidFill>
            </a:endParaRPr>
          </a:p>
          <a:p>
            <a:pPr indent="-342900">
              <a:defRPr/>
            </a:pPr>
            <a:r>
              <a:rPr lang="nl-NL" dirty="0">
                <a:solidFill>
                  <a:schemeClr val="bg1"/>
                </a:solidFill>
              </a:rPr>
              <a:t>Door het ontbreken van een vorm van beloning (bijv. een goed gevoel) neemt de bereidheid om het vuil in de container te doen, af.</a:t>
            </a:r>
          </a:p>
        </p:txBody>
      </p:sp>
      <p:sp>
        <p:nvSpPr>
          <p:cNvPr id="6" name="Rectangle 5"/>
          <p:cNvSpPr>
            <a:spLocks noChangeArrowheads="1"/>
          </p:cNvSpPr>
          <p:nvPr/>
        </p:nvSpPr>
        <p:spPr bwMode="auto">
          <a:xfrm>
            <a:off x="0" y="5892800"/>
            <a:ext cx="9144000" cy="965200"/>
          </a:xfrm>
          <a:prstGeom prst="rect">
            <a:avLst/>
          </a:prstGeom>
          <a:solidFill>
            <a:srgbClr val="FFFFFF"/>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rPr>
              <a:t>James Gibson, </a:t>
            </a:r>
            <a:r>
              <a:rPr lang="nl-NL" sz="1200" i="1" dirty="0">
                <a:solidFill>
                  <a:schemeClr val="tx1"/>
                </a:solidFill>
              </a:rPr>
              <a:t>The </a:t>
            </a:r>
            <a:r>
              <a:rPr lang="nl-NL" sz="1200" i="1" dirty="0" err="1">
                <a:solidFill>
                  <a:schemeClr val="tx1"/>
                </a:solidFill>
              </a:rPr>
              <a:t>perception</a:t>
            </a:r>
            <a:r>
              <a:rPr lang="nl-NL" sz="1200" i="1" dirty="0">
                <a:solidFill>
                  <a:schemeClr val="tx1"/>
                </a:solidFill>
              </a:rPr>
              <a:t> of the </a:t>
            </a:r>
            <a:r>
              <a:rPr lang="nl-NL" sz="1200" i="1" dirty="0" err="1">
                <a:solidFill>
                  <a:schemeClr val="tx1"/>
                </a:solidFill>
              </a:rPr>
              <a:t>visual</a:t>
            </a:r>
            <a:r>
              <a:rPr lang="nl-NL" sz="1200" i="1" dirty="0">
                <a:solidFill>
                  <a:schemeClr val="tx1"/>
                </a:solidFill>
              </a:rPr>
              <a:t> </a:t>
            </a:r>
            <a:r>
              <a:rPr lang="nl-NL" sz="1200" i="1" dirty="0" err="1">
                <a:solidFill>
                  <a:schemeClr val="tx1"/>
                </a:solidFill>
              </a:rPr>
              <a:t>world</a:t>
            </a:r>
            <a:r>
              <a:rPr lang="nl-NL" sz="1200" i="1" dirty="0">
                <a:solidFill>
                  <a:schemeClr val="tx1"/>
                </a:solidFill>
              </a:rPr>
              <a:t>’, </a:t>
            </a:r>
            <a:r>
              <a:rPr lang="nl-NL" sz="1200" dirty="0">
                <a:solidFill>
                  <a:schemeClr val="tx1"/>
                </a:solidFill>
              </a:rPr>
              <a:t>1950 (</a:t>
            </a:r>
            <a:r>
              <a:rPr lang="nl-NL" sz="1200" dirty="0" err="1">
                <a:solidFill>
                  <a:schemeClr val="tx1"/>
                </a:solidFill>
              </a:rPr>
              <a:t>affordance</a:t>
            </a:r>
            <a:r>
              <a:rPr lang="nl-NL" sz="1200" dirty="0">
                <a:solidFill>
                  <a:schemeClr val="tx1"/>
                </a:solidFill>
              </a:rPr>
              <a:t>)</a:t>
            </a:r>
          </a:p>
          <a:p>
            <a:pPr marL="342900" indent="-342900">
              <a:defRPr/>
            </a:pPr>
            <a:r>
              <a:rPr lang="nl-NL" sz="1200" dirty="0">
                <a:solidFill>
                  <a:schemeClr val="tx1"/>
                </a:solidFill>
              </a:rPr>
              <a:t>Williams, </a:t>
            </a:r>
            <a:r>
              <a:rPr lang="nl-NL" sz="1200" dirty="0" err="1">
                <a:solidFill>
                  <a:schemeClr val="tx1"/>
                </a:solidFill>
              </a:rPr>
              <a:t>Curnow</a:t>
            </a:r>
            <a:r>
              <a:rPr lang="nl-NL" sz="1200" dirty="0">
                <a:solidFill>
                  <a:schemeClr val="tx1"/>
                </a:solidFill>
              </a:rPr>
              <a:t> en </a:t>
            </a:r>
            <a:r>
              <a:rPr lang="nl-NL" sz="1200" dirty="0" err="1">
                <a:solidFill>
                  <a:schemeClr val="tx1"/>
                </a:solidFill>
              </a:rPr>
              <a:t>Streker</a:t>
            </a:r>
            <a:r>
              <a:rPr lang="nl-NL" sz="1200" dirty="0">
                <a:solidFill>
                  <a:schemeClr val="tx1"/>
                </a:solidFill>
              </a:rPr>
              <a:t>, 1997 (plekken die op afvalbakken lijken</a:t>
            </a:r>
            <a:r>
              <a:rPr lang="nl-NL" sz="1200" dirty="0" smtClean="0">
                <a:solidFill>
                  <a:schemeClr val="tx1"/>
                </a:solidFill>
              </a:rPr>
              <a:t>)</a:t>
            </a:r>
            <a:endParaRPr lang="nl-NL" sz="1200" dirty="0">
              <a:solidFill>
                <a:schemeClr val="tx1"/>
              </a:solidFill>
            </a:endParaRPr>
          </a:p>
        </p:txBody>
      </p:sp>
      <p:pic>
        <p:nvPicPr>
          <p:cNvPr id="7" name="Picture 9"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8"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FF6600"/>
                </a:solidFill>
              </a:rPr>
              <a:t>Ondergrondse containers schreeuwen: ‘AFVAL HIER!!’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endParaRPr lang="nl-NL"/>
          </a:p>
        </p:txBody>
      </p:sp>
      <p:sp>
        <p:nvSpPr>
          <p:cNvPr id="23555"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Affordance oproepen</a:t>
            </a:r>
            <a:endParaRPr lang="nl-NL" sz="1600" b="1">
              <a:solidFill>
                <a:schemeClr val="bg1"/>
              </a:solidFill>
              <a:latin typeface="Calibri" pitchFamily="34" charset="0"/>
            </a:endParaRPr>
          </a:p>
        </p:txBody>
      </p:sp>
      <p:pic>
        <p:nvPicPr>
          <p:cNvPr id="23556" name="Picture 3" descr="C:\Users\NL14370\Pictures\Affordance\tapij-parkeerplaats.jpg"/>
          <p:cNvPicPr>
            <a:picLocks noChangeAspect="1" noChangeArrowheads="1"/>
          </p:cNvPicPr>
          <p:nvPr/>
        </p:nvPicPr>
        <p:blipFill>
          <a:blip r:embed="rId3" cstate="print"/>
          <a:srcRect/>
          <a:stretch>
            <a:fillRect/>
          </a:stretch>
        </p:blipFill>
        <p:spPr bwMode="auto">
          <a:xfrm>
            <a:off x="963613" y="1404938"/>
            <a:ext cx="7202487" cy="475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bndestem.nl/polopoly_fs/1.3543024.1354629830!/image/image.JPG_gen/derivatives/fixed_width_500/image-354302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5603"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endParaRPr lang="nl-NL"/>
          </a:p>
        </p:txBody>
      </p:sp>
      <p:sp>
        <p:nvSpPr>
          <p:cNvPr id="25604"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Afval is vies – klassieke conditionering</a:t>
            </a:r>
            <a:endParaRPr lang="nl-NL" sz="1600" b="1">
              <a:solidFill>
                <a:schemeClr val="bg1"/>
              </a:solidFill>
              <a:latin typeface="Calibri" pitchFamily="34" charset="0"/>
            </a:endParaRPr>
          </a:p>
        </p:txBody>
      </p:sp>
      <p:sp>
        <p:nvSpPr>
          <p:cNvPr id="6" name="Rectangle 7"/>
          <p:cNvSpPr>
            <a:spLocks noChangeArrowheads="1"/>
          </p:cNvSpPr>
          <p:nvPr/>
        </p:nvSpPr>
        <p:spPr bwMode="auto">
          <a:xfrm>
            <a:off x="4572000" y="2413000"/>
            <a:ext cx="4572000" cy="2908300"/>
          </a:xfrm>
          <a:prstGeom prst="rect">
            <a:avLst/>
          </a:prstGeom>
          <a:solidFill>
            <a:srgbClr val="FF6600">
              <a:alpha val="79999"/>
            </a:srgbClr>
          </a:solidFill>
          <a:ln w="9525">
            <a:noFill/>
            <a:miter lim="800000"/>
            <a:headEnd/>
            <a:tailEnd/>
          </a:ln>
        </p:spPr>
        <p:txBody>
          <a:bodyPr anchor="ctr"/>
          <a:lstStyle/>
          <a:p>
            <a:pPr marL="342900" indent="-342900">
              <a:defRPr/>
            </a:pPr>
            <a:r>
              <a:rPr lang="nl-NL" dirty="0">
                <a:solidFill>
                  <a:srgbClr val="FFFFFF"/>
                </a:solidFill>
              </a:rPr>
              <a:t>Mama zegt: “Niet aanraken: afval is vies!”  </a:t>
            </a:r>
          </a:p>
          <a:p>
            <a:pPr marL="342900" indent="-342900">
              <a:defRPr/>
            </a:pPr>
            <a:endParaRPr lang="nl-NL" dirty="0">
              <a:solidFill>
                <a:srgbClr val="FFFFFF"/>
              </a:solidFill>
            </a:endParaRPr>
          </a:p>
          <a:p>
            <a:pPr indent="-342900">
              <a:defRPr/>
            </a:pPr>
            <a:r>
              <a:rPr lang="nl-NL" dirty="0">
                <a:solidFill>
                  <a:srgbClr val="FFFFFF"/>
                </a:solidFill>
              </a:rPr>
              <a:t>Elk object draagt een affectieve </a:t>
            </a:r>
            <a:r>
              <a:rPr lang="nl-NL" dirty="0" err="1">
                <a:solidFill>
                  <a:srgbClr val="FFFFFF"/>
                </a:solidFill>
              </a:rPr>
              <a:t>tag</a:t>
            </a:r>
            <a:r>
              <a:rPr lang="nl-NL" dirty="0">
                <a:solidFill>
                  <a:srgbClr val="FFFFFF"/>
                </a:solidFill>
              </a:rPr>
              <a:t>. Zolang afval een negatieve </a:t>
            </a:r>
            <a:r>
              <a:rPr lang="nl-NL" dirty="0" err="1">
                <a:solidFill>
                  <a:srgbClr val="FFFFFF"/>
                </a:solidFill>
              </a:rPr>
              <a:t>tag</a:t>
            </a:r>
            <a:r>
              <a:rPr lang="nl-NL" dirty="0">
                <a:solidFill>
                  <a:srgbClr val="FFFFFF"/>
                </a:solidFill>
              </a:rPr>
              <a:t> heeft, is het moeilijk om gedrag te veranderen.</a:t>
            </a:r>
          </a:p>
          <a:p>
            <a:pPr indent="-342900">
              <a:defRPr/>
            </a:pPr>
            <a:endParaRPr lang="nl-NL" dirty="0">
              <a:solidFill>
                <a:srgbClr val="FFFFFF"/>
              </a:solidFill>
            </a:endParaRPr>
          </a:p>
          <a:p>
            <a:pPr indent="-342900">
              <a:defRPr/>
            </a:pPr>
            <a:r>
              <a:rPr lang="nl-NL" dirty="0">
                <a:solidFill>
                  <a:srgbClr val="FFFFFF"/>
                </a:solidFill>
              </a:rPr>
              <a:t>Als afval als grondstof wordt gezien, verandert de </a:t>
            </a:r>
            <a:r>
              <a:rPr lang="nl-NL" dirty="0" err="1">
                <a:solidFill>
                  <a:srgbClr val="FFFFFF"/>
                </a:solidFill>
              </a:rPr>
              <a:t>tag</a:t>
            </a:r>
            <a:r>
              <a:rPr lang="nl-NL" dirty="0">
                <a:solidFill>
                  <a:srgbClr val="FFFFFF"/>
                </a:solidFill>
              </a:rPr>
              <a:t> en is het gedrag makkelijker beïnvloedbaar.</a:t>
            </a:r>
          </a:p>
        </p:txBody>
      </p:sp>
      <p:sp>
        <p:nvSpPr>
          <p:cNvPr id="9" name="Rectangle 8"/>
          <p:cNvSpPr>
            <a:spLocks noChangeArrowheads="1"/>
          </p:cNvSpPr>
          <p:nvPr/>
        </p:nvSpPr>
        <p:spPr bwMode="auto">
          <a:xfrm>
            <a:off x="0" y="6059276"/>
            <a:ext cx="9144000" cy="798723"/>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err="1">
                <a:solidFill>
                  <a:schemeClr val="tx1"/>
                </a:solidFill>
              </a:rPr>
              <a:t>Antonio</a:t>
            </a:r>
            <a:r>
              <a:rPr lang="nl-NL" sz="1200" dirty="0">
                <a:solidFill>
                  <a:schemeClr val="tx1"/>
                </a:solidFill>
              </a:rPr>
              <a:t> </a:t>
            </a:r>
            <a:r>
              <a:rPr lang="nl-NL" sz="1200" dirty="0" err="1">
                <a:solidFill>
                  <a:schemeClr val="tx1"/>
                </a:solidFill>
              </a:rPr>
              <a:t>Damasio</a:t>
            </a:r>
            <a:r>
              <a:rPr lang="nl-NL" sz="1200" dirty="0">
                <a:solidFill>
                  <a:schemeClr val="tx1"/>
                </a:solidFill>
              </a:rPr>
              <a:t> (1994), </a:t>
            </a:r>
            <a:r>
              <a:rPr lang="nl-NL" sz="1200" i="1" dirty="0" err="1">
                <a:solidFill>
                  <a:schemeClr val="tx1"/>
                </a:solidFill>
              </a:rPr>
              <a:t>Descartes</a:t>
            </a:r>
            <a:r>
              <a:rPr lang="nl-NL" sz="1200" i="1" dirty="0">
                <a:solidFill>
                  <a:schemeClr val="tx1"/>
                </a:solidFill>
              </a:rPr>
              <a:t> </a:t>
            </a:r>
            <a:r>
              <a:rPr lang="nl-NL" sz="1200" i="1" dirty="0" err="1">
                <a:solidFill>
                  <a:schemeClr val="tx1"/>
                </a:solidFill>
              </a:rPr>
              <a:t>error</a:t>
            </a:r>
            <a:r>
              <a:rPr lang="nl-NL" sz="1200" i="1" dirty="0">
                <a:solidFill>
                  <a:schemeClr val="tx1"/>
                </a:solidFill>
              </a:rPr>
              <a:t>, </a:t>
            </a:r>
            <a:r>
              <a:rPr lang="nl-NL" sz="1200" dirty="0">
                <a:solidFill>
                  <a:schemeClr val="tx1"/>
                </a:solidFill>
              </a:rPr>
              <a:t>(emoties zijn onmisbaar in het keuzeproces)</a:t>
            </a:r>
          </a:p>
          <a:p>
            <a:pPr marL="342900" indent="-342900">
              <a:defRPr/>
            </a:pPr>
            <a:endParaRPr lang="nl-NL" sz="1200" dirty="0">
              <a:solidFill>
                <a:schemeClr val="tx1"/>
              </a:solidFill>
            </a:endParaRPr>
          </a:p>
          <a:p>
            <a:pPr marL="342900" indent="-342900">
              <a:defRPr/>
            </a:pPr>
            <a:endParaRPr lang="nl-NL" sz="1200" dirty="0">
              <a:solidFill>
                <a:schemeClr val="tx1"/>
              </a:solidFill>
            </a:endParaRPr>
          </a:p>
        </p:txBody>
      </p:sp>
      <p:pic>
        <p:nvPicPr>
          <p:cNvPr id="10" name="Picture 9"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1" name="Rectangle 10"/>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FF6600"/>
                </a:solidFill>
              </a:rPr>
              <a:t>Wat men heeft geleerd over afval, heeft invloed op gedrag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0" descr="C:\Users\NL14370\Pictures\afvalcontainers\mooi-afval-300x212.jpg"/>
          <p:cNvPicPr>
            <a:picLocks noChangeAspect="1" noChangeArrowheads="1"/>
          </p:cNvPicPr>
          <p:nvPr/>
        </p:nvPicPr>
        <p:blipFill>
          <a:blip r:embed="rId3" cstate="print"/>
          <a:srcRect/>
          <a:stretch>
            <a:fillRect/>
          </a:stretch>
        </p:blipFill>
        <p:spPr bwMode="auto">
          <a:xfrm>
            <a:off x="422275" y="334963"/>
            <a:ext cx="8137525" cy="5749925"/>
          </a:xfrm>
          <a:prstGeom prst="rect">
            <a:avLst/>
          </a:prstGeom>
          <a:noFill/>
          <a:ln w="9525">
            <a:noFill/>
            <a:miter lim="800000"/>
            <a:headEnd/>
            <a:tailEnd/>
          </a:ln>
        </p:spPr>
      </p:pic>
      <p:sp>
        <p:nvSpPr>
          <p:cNvPr id="26627"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endParaRPr lang="nl-NL"/>
          </a:p>
        </p:txBody>
      </p:sp>
      <p:sp>
        <p:nvSpPr>
          <p:cNvPr id="26628"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Affectieve tag</a:t>
            </a:r>
            <a:endParaRPr lang="nl-NL" sz="1600" b="1">
              <a:solidFill>
                <a:schemeClr val="bg1"/>
              </a:solidFill>
              <a:latin typeface="Calibri" pitchFamily="34" charset="0"/>
            </a:endParaRPr>
          </a:p>
        </p:txBody>
      </p:sp>
      <p:sp>
        <p:nvSpPr>
          <p:cNvPr id="9" name="Rectangle 8"/>
          <p:cNvSpPr>
            <a:spLocks noChangeArrowheads="1"/>
          </p:cNvSpPr>
          <p:nvPr/>
        </p:nvSpPr>
        <p:spPr bwMode="auto">
          <a:xfrm>
            <a:off x="0" y="6136394"/>
            <a:ext cx="9144000" cy="72160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hlinkClick r:id="rId4"/>
              </a:rPr>
              <a:t>http://www.ibelieveinadv.com/2010/12/heart-of-the-cityauckland-council-beautify-your-city-after-heart-of-the-city-rubbish-bag/</a:t>
            </a:r>
            <a:r>
              <a:rPr lang="nl-NL" sz="1200" dirty="0">
                <a:solidFill>
                  <a:schemeClr val="tx1"/>
                </a:solidFill>
              </a:rPr>
              <a:t> </a:t>
            </a:r>
          </a:p>
        </p:txBody>
      </p:sp>
      <p:pic>
        <p:nvPicPr>
          <p:cNvPr id="10" name="Picture 9" descr="C:\Users\NL14602\Documents\_sorteren Plaatjes=video\RHDHV-logo-download.jpg"/>
          <p:cNvPicPr>
            <a:picLocks noChangeAspect="1" noChangeArrowheads="1"/>
          </p:cNvPicPr>
          <p:nvPr/>
        </p:nvPicPr>
        <p:blipFill>
          <a:blip r:embed="rId5" cstate="print"/>
          <a:stretch>
            <a:fillRect/>
          </a:stretch>
        </p:blipFill>
        <p:spPr bwMode="auto">
          <a:xfrm>
            <a:off x="7156337" y="6156960"/>
            <a:ext cx="1447836" cy="701040"/>
          </a:xfrm>
          <a:prstGeom prst="rect">
            <a:avLst/>
          </a:prstGeom>
          <a:noFill/>
          <a:ln>
            <a:noFill/>
          </a:ln>
          <a:effectLst>
            <a:softEdge rad="31750"/>
          </a:effectLst>
        </p:spPr>
      </p:pic>
      <p:sp>
        <p:nvSpPr>
          <p:cNvPr id="11"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6600"/>
                </a:solidFill>
              </a:rPr>
              <a:t>Afval</a:t>
            </a:r>
            <a:r>
              <a:rPr lang="en-US" sz="1400" b="1" dirty="0">
                <a:solidFill>
                  <a:srgbClr val="FF6600"/>
                </a:solidFill>
              </a:rPr>
              <a:t> is vies? Nee, </a:t>
            </a:r>
            <a:r>
              <a:rPr lang="en-US" sz="1400" b="1" dirty="0" err="1">
                <a:solidFill>
                  <a:srgbClr val="FF6600"/>
                </a:solidFill>
              </a:rPr>
              <a:t>afval</a:t>
            </a:r>
            <a:r>
              <a:rPr lang="en-US" sz="1400" b="1" dirty="0">
                <a:solidFill>
                  <a:srgbClr val="FF6600"/>
                </a:solidFill>
              </a:rPr>
              <a:t> is </a:t>
            </a:r>
            <a:r>
              <a:rPr lang="en-US" sz="1400" b="1" dirty="0" err="1">
                <a:solidFill>
                  <a:srgbClr val="FF6600"/>
                </a:solidFill>
              </a:rPr>
              <a:t>mooi</a:t>
            </a:r>
            <a:r>
              <a:rPr lang="en-US" sz="1400" b="1" dirty="0">
                <a:solidFill>
                  <a:srgbClr val="FF6600"/>
                </a:solidFill>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NL14370\Pictures\Afbeeldingen\Sfeerbeelden\Guangzhou.JPG"/>
          <p:cNvPicPr>
            <a:picLocks noChangeAspect="1" noChangeArrowheads="1"/>
          </p:cNvPicPr>
          <p:nvPr/>
        </p:nvPicPr>
        <p:blipFill>
          <a:blip r:embed="rId3" cstate="print"/>
          <a:srcRect/>
          <a:stretch>
            <a:fillRect/>
          </a:stretch>
        </p:blipFill>
        <p:spPr bwMode="auto">
          <a:xfrm>
            <a:off x="-304800" y="-228600"/>
            <a:ext cx="9448800" cy="7086600"/>
          </a:xfrm>
          <a:prstGeom prst="rect">
            <a:avLst/>
          </a:prstGeom>
          <a:noFill/>
          <a:ln w="9525">
            <a:noFill/>
            <a:miter lim="800000"/>
            <a:headEnd/>
            <a:tailEnd/>
          </a:ln>
        </p:spPr>
      </p:pic>
      <p:sp>
        <p:nvSpPr>
          <p:cNvPr id="27651"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endParaRPr lang="nl-NL"/>
          </a:p>
        </p:txBody>
      </p:sp>
      <p:sp>
        <p:nvSpPr>
          <p:cNvPr id="27652"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Glans</a:t>
            </a:r>
            <a:endParaRPr lang="nl-NL" sz="1600" b="1">
              <a:solidFill>
                <a:schemeClr val="bg1"/>
              </a:solidFill>
              <a:latin typeface="Calibri" pitchFamily="34" charset="0"/>
            </a:endParaRPr>
          </a:p>
        </p:txBody>
      </p:sp>
      <p:sp>
        <p:nvSpPr>
          <p:cNvPr id="6" name="Rectangle 7"/>
          <p:cNvSpPr>
            <a:spLocks noChangeArrowheads="1"/>
          </p:cNvSpPr>
          <p:nvPr/>
        </p:nvSpPr>
        <p:spPr bwMode="auto">
          <a:xfrm>
            <a:off x="4572000" y="3098800"/>
            <a:ext cx="4572000" cy="1917700"/>
          </a:xfrm>
          <a:prstGeom prst="rect">
            <a:avLst/>
          </a:prstGeom>
          <a:solidFill>
            <a:srgbClr val="FF6600">
              <a:alpha val="79999"/>
            </a:srgbClr>
          </a:solidFill>
          <a:ln w="9525">
            <a:noFill/>
            <a:miter lim="800000"/>
            <a:headEnd/>
            <a:tailEnd/>
          </a:ln>
        </p:spPr>
        <p:txBody>
          <a:bodyPr anchor="ctr"/>
          <a:lstStyle/>
          <a:p>
            <a:pPr marL="342900" indent="-342900">
              <a:defRPr/>
            </a:pPr>
            <a:endParaRPr lang="nl-NL" dirty="0">
              <a:solidFill>
                <a:srgbClr val="FFFFFF"/>
              </a:solidFill>
            </a:endParaRPr>
          </a:p>
          <a:p>
            <a:pPr marL="342900" indent="-342900">
              <a:defRPr/>
            </a:pPr>
            <a:r>
              <a:rPr lang="nl-NL" dirty="0">
                <a:solidFill>
                  <a:srgbClr val="FFFFFF"/>
                </a:solidFill>
              </a:rPr>
              <a:t>Beleving van ‘glanzend = schoon’</a:t>
            </a:r>
          </a:p>
          <a:p>
            <a:pPr indent="-342900">
              <a:defRPr/>
            </a:pPr>
            <a:endParaRPr lang="nl-NL" dirty="0">
              <a:solidFill>
                <a:srgbClr val="FFFFFF"/>
              </a:solidFill>
            </a:endParaRPr>
          </a:p>
          <a:p>
            <a:pPr indent="-342900">
              <a:defRPr/>
            </a:pPr>
            <a:r>
              <a:rPr lang="nl-NL" dirty="0">
                <a:solidFill>
                  <a:srgbClr val="FFFFFF"/>
                </a:solidFill>
              </a:rPr>
              <a:t>Mensen laten minder kruimels liggen op een glimmende tafel. Glimmende metrostations blijven schoner. </a:t>
            </a:r>
          </a:p>
          <a:p>
            <a:pPr marL="342900" indent="-342900">
              <a:defRPr/>
            </a:pPr>
            <a:endParaRPr lang="nl-NL" dirty="0">
              <a:solidFill>
                <a:srgbClr val="FFFFFF"/>
              </a:solidFill>
            </a:endParaRPr>
          </a:p>
        </p:txBody>
      </p:sp>
      <p:sp>
        <p:nvSpPr>
          <p:cNvPr id="11" name="Rectangle 10"/>
          <p:cNvSpPr>
            <a:spLocks noChangeArrowheads="1"/>
          </p:cNvSpPr>
          <p:nvPr/>
        </p:nvSpPr>
        <p:spPr bwMode="auto">
          <a:xfrm>
            <a:off x="0" y="6083300"/>
            <a:ext cx="9144000" cy="77470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err="1">
                <a:solidFill>
                  <a:schemeClr val="tx1"/>
                </a:solidFill>
              </a:rPr>
              <a:t>Gelnberg</a:t>
            </a:r>
            <a:r>
              <a:rPr lang="nl-NL" sz="1200" dirty="0">
                <a:solidFill>
                  <a:schemeClr val="tx1"/>
                </a:solidFill>
              </a:rPr>
              <a:t>, 1997</a:t>
            </a:r>
          </a:p>
          <a:p>
            <a:pPr marL="342900" indent="-342900">
              <a:defRPr/>
            </a:pPr>
            <a:r>
              <a:rPr lang="nl-NL" sz="1200" dirty="0" err="1">
                <a:solidFill>
                  <a:schemeClr val="tx1"/>
                </a:solidFill>
              </a:rPr>
              <a:t>Barsalou</a:t>
            </a:r>
            <a:r>
              <a:rPr lang="nl-NL" sz="1200" dirty="0">
                <a:solidFill>
                  <a:schemeClr val="tx1"/>
                </a:solidFill>
              </a:rPr>
              <a:t>, 1999</a:t>
            </a:r>
          </a:p>
          <a:p>
            <a:pPr marL="342900" indent="-342900">
              <a:defRPr/>
            </a:pPr>
            <a:endParaRPr lang="nl-NL" sz="1200" dirty="0">
              <a:solidFill>
                <a:schemeClr val="tx1"/>
              </a:solidFill>
            </a:endParaRPr>
          </a:p>
          <a:p>
            <a:pPr marL="342900" indent="-342900">
              <a:defRPr/>
            </a:pPr>
            <a:endParaRPr lang="nl-NL" sz="1200" dirty="0">
              <a:solidFill>
                <a:schemeClr val="tx1"/>
              </a:solidFill>
            </a:endParaRPr>
          </a:p>
        </p:txBody>
      </p:sp>
      <p:pic>
        <p:nvPicPr>
          <p:cNvPr id="12" name="Picture 11"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3"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a:solidFill>
                  <a:srgbClr val="FF6600"/>
                </a:solidFill>
              </a:rPr>
              <a:t>Embodiment: </a:t>
            </a:r>
            <a:r>
              <a:rPr lang="en-US" sz="1400" b="1" dirty="0" err="1">
                <a:solidFill>
                  <a:srgbClr val="FF6600"/>
                </a:solidFill>
              </a:rPr>
              <a:t>zintuigen</a:t>
            </a:r>
            <a:r>
              <a:rPr lang="en-US" sz="1400" b="1" dirty="0">
                <a:solidFill>
                  <a:srgbClr val="FF6600"/>
                </a:solidFill>
              </a:rPr>
              <a:t> </a:t>
            </a:r>
            <a:r>
              <a:rPr lang="en-US" sz="1400" b="1" dirty="0" err="1">
                <a:solidFill>
                  <a:srgbClr val="FF6600"/>
                </a:solidFill>
              </a:rPr>
              <a:t>gebruiken</a:t>
            </a:r>
            <a:r>
              <a:rPr lang="en-US" sz="1400" b="1" dirty="0">
                <a:solidFill>
                  <a:srgbClr val="FF6600"/>
                </a:solidFill>
              </a:rPr>
              <a:t> </a:t>
            </a:r>
            <a:r>
              <a:rPr lang="en-US" sz="1400" b="1" dirty="0" err="1">
                <a:solidFill>
                  <a:srgbClr val="FF6600"/>
                </a:solidFill>
              </a:rPr>
              <a:t>om</a:t>
            </a:r>
            <a:r>
              <a:rPr lang="en-US" sz="1400" b="1" dirty="0">
                <a:solidFill>
                  <a:srgbClr val="FF6600"/>
                </a:solidFill>
              </a:rPr>
              <a:t> </a:t>
            </a:r>
            <a:r>
              <a:rPr lang="en-US" sz="1400" b="1" dirty="0" err="1">
                <a:solidFill>
                  <a:srgbClr val="FF6600"/>
                </a:solidFill>
              </a:rPr>
              <a:t>gedrag</a:t>
            </a:r>
            <a:r>
              <a:rPr lang="en-US" sz="1400" b="1" dirty="0">
                <a:solidFill>
                  <a:srgbClr val="FF6600"/>
                </a:solidFill>
              </a:rPr>
              <a:t> </a:t>
            </a:r>
            <a:r>
              <a:rPr lang="en-US" sz="1400" b="1" dirty="0" err="1">
                <a:solidFill>
                  <a:srgbClr val="FF6600"/>
                </a:solidFill>
              </a:rPr>
              <a:t>te</a:t>
            </a:r>
            <a:r>
              <a:rPr lang="en-US" sz="1400" b="1" dirty="0">
                <a:solidFill>
                  <a:srgbClr val="FF6600"/>
                </a:solidFill>
              </a:rPr>
              <a:t> </a:t>
            </a:r>
            <a:r>
              <a:rPr lang="en-US" sz="1400" b="1" dirty="0" err="1">
                <a:solidFill>
                  <a:srgbClr val="FF6600"/>
                </a:solidFill>
              </a:rPr>
              <a:t>beïnvloeden</a:t>
            </a:r>
            <a:endParaRPr lang="en-US" sz="1400" b="1" dirty="0">
              <a:solidFill>
                <a:srgbClr val="FF66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9" descr="http://www.unieuws.nl/uploads/image/2008/10/img_u1628_p14162.jpg"/>
          <p:cNvPicPr>
            <a:picLocks noChangeAspect="1" noChangeArrowheads="1"/>
          </p:cNvPicPr>
          <p:nvPr/>
        </p:nvPicPr>
        <p:blipFill>
          <a:blip r:embed="rId3" cstate="print"/>
          <a:srcRect/>
          <a:stretch>
            <a:fillRect/>
          </a:stretch>
        </p:blipFill>
        <p:spPr bwMode="auto">
          <a:xfrm>
            <a:off x="-1076325" y="1096963"/>
            <a:ext cx="10220325" cy="5761037"/>
          </a:xfrm>
          <a:prstGeom prst="rect">
            <a:avLst/>
          </a:prstGeom>
          <a:noFill/>
          <a:ln w="9525">
            <a:noFill/>
            <a:miter lim="800000"/>
            <a:headEnd/>
            <a:tailEnd/>
          </a:ln>
        </p:spPr>
      </p:pic>
      <p:sp>
        <p:nvSpPr>
          <p:cNvPr id="28675"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endParaRPr lang="nl-NL"/>
          </a:p>
        </p:txBody>
      </p:sp>
      <p:sp>
        <p:nvSpPr>
          <p:cNvPr id="28676"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Geuren</a:t>
            </a:r>
            <a:endParaRPr lang="nl-NL" sz="1600" b="1">
              <a:solidFill>
                <a:schemeClr val="bg1"/>
              </a:solidFill>
              <a:latin typeface="Calibri" pitchFamily="34" charset="0"/>
            </a:endParaRPr>
          </a:p>
        </p:txBody>
      </p:sp>
      <p:sp>
        <p:nvSpPr>
          <p:cNvPr id="28677" name="Rectangle 7"/>
          <p:cNvSpPr>
            <a:spLocks noChangeArrowheads="1"/>
          </p:cNvSpPr>
          <p:nvPr/>
        </p:nvSpPr>
        <p:spPr bwMode="auto">
          <a:xfrm>
            <a:off x="4572000" y="2362200"/>
            <a:ext cx="4572000" cy="2755900"/>
          </a:xfrm>
          <a:prstGeom prst="rect">
            <a:avLst/>
          </a:prstGeom>
          <a:solidFill>
            <a:srgbClr val="FF6600">
              <a:alpha val="79999"/>
            </a:srgbClr>
          </a:solidFill>
          <a:ln w="9525">
            <a:noFill/>
            <a:miter lim="800000"/>
            <a:headEnd/>
            <a:tailEnd/>
          </a:ln>
        </p:spPr>
        <p:txBody>
          <a:bodyPr anchor="ctr"/>
          <a:lstStyle/>
          <a:p>
            <a:pPr indent="-342900"/>
            <a:r>
              <a:rPr lang="nl-NL">
                <a:solidFill>
                  <a:srgbClr val="FFFFFF"/>
                </a:solidFill>
              </a:rPr>
              <a:t>Rookzuilen stinken en worden als vies waargenomen. Zelfs rokers gooien liever hun peuken er naast. </a:t>
            </a:r>
          </a:p>
          <a:p>
            <a:pPr indent="-342900"/>
            <a:endParaRPr lang="nl-NL">
              <a:solidFill>
                <a:srgbClr val="FFFFFF"/>
              </a:solidFill>
            </a:endParaRPr>
          </a:p>
          <a:p>
            <a:pPr indent="-342900"/>
            <a:r>
              <a:rPr lang="nl-NL">
                <a:solidFill>
                  <a:srgbClr val="FFFFFF"/>
                </a:solidFill>
              </a:rPr>
              <a:t>Wanneer ondergrondse containers stinken, willen mensen daar zo kort mogelijk verblijven. </a:t>
            </a:r>
          </a:p>
        </p:txBody>
      </p:sp>
      <p:sp>
        <p:nvSpPr>
          <p:cNvPr id="8" name="Rectangle 7"/>
          <p:cNvSpPr>
            <a:spLocks noChangeArrowheads="1"/>
          </p:cNvSpPr>
          <p:nvPr/>
        </p:nvSpPr>
        <p:spPr bwMode="auto">
          <a:xfrm>
            <a:off x="0" y="6125378"/>
            <a:ext cx="9144000" cy="732621"/>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rPr>
              <a:t>Holland et al., 2005 (allesreiniger)</a:t>
            </a:r>
          </a:p>
          <a:p>
            <a:pPr marL="342900" indent="-342900">
              <a:defRPr/>
            </a:pPr>
            <a:r>
              <a:rPr lang="nl-NL" sz="1200" dirty="0" err="1">
                <a:solidFill>
                  <a:schemeClr val="tx1"/>
                </a:solidFill>
              </a:rPr>
              <a:t>Reclaim</a:t>
            </a:r>
            <a:r>
              <a:rPr lang="nl-NL" sz="1200" dirty="0">
                <a:solidFill>
                  <a:schemeClr val="tx1"/>
                </a:solidFill>
              </a:rPr>
              <a:t> Systems 2009 (rookzuilen</a:t>
            </a:r>
            <a:r>
              <a:rPr lang="nl-NL" sz="1200" dirty="0" smtClean="0">
                <a:solidFill>
                  <a:schemeClr val="tx1"/>
                </a:solidFill>
              </a:rPr>
              <a:t>)</a:t>
            </a:r>
            <a:endParaRPr lang="nl-NL" sz="1200" dirty="0">
              <a:solidFill>
                <a:schemeClr val="tx1"/>
              </a:solidFill>
            </a:endParaRPr>
          </a:p>
        </p:txBody>
      </p:sp>
      <p:pic>
        <p:nvPicPr>
          <p:cNvPr id="9" name="Picture 8"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a:solidFill>
                  <a:srgbClr val="FF6600"/>
                </a:solidFill>
              </a:rPr>
              <a:t>De </a:t>
            </a:r>
            <a:r>
              <a:rPr lang="en-US" sz="1400" b="1" dirty="0" err="1">
                <a:solidFill>
                  <a:srgbClr val="FF6600"/>
                </a:solidFill>
              </a:rPr>
              <a:t>geur</a:t>
            </a:r>
            <a:r>
              <a:rPr lang="en-US" sz="1400" b="1" dirty="0">
                <a:solidFill>
                  <a:srgbClr val="FF6600"/>
                </a:solidFill>
              </a:rPr>
              <a:t> van </a:t>
            </a:r>
            <a:r>
              <a:rPr lang="en-US" sz="1400" b="1" dirty="0" err="1">
                <a:solidFill>
                  <a:srgbClr val="FF6600"/>
                </a:solidFill>
              </a:rPr>
              <a:t>allesreiniger</a:t>
            </a:r>
            <a:r>
              <a:rPr lang="en-US" sz="1400" b="1" dirty="0">
                <a:solidFill>
                  <a:srgbClr val="FF6600"/>
                </a:solidFill>
              </a:rPr>
              <a:t> </a:t>
            </a:r>
            <a:r>
              <a:rPr lang="en-US" sz="1400" b="1" dirty="0" err="1">
                <a:solidFill>
                  <a:srgbClr val="FF6600"/>
                </a:solidFill>
              </a:rPr>
              <a:t>motiveert</a:t>
            </a:r>
            <a:r>
              <a:rPr lang="en-US" sz="1400" b="1" dirty="0">
                <a:solidFill>
                  <a:srgbClr val="FF6600"/>
                </a:solidFill>
              </a:rPr>
              <a:t> </a:t>
            </a:r>
            <a:r>
              <a:rPr lang="en-US" sz="1400" b="1" dirty="0" err="1">
                <a:solidFill>
                  <a:srgbClr val="FF6600"/>
                </a:solidFill>
              </a:rPr>
              <a:t>ons</a:t>
            </a:r>
            <a:r>
              <a:rPr lang="en-US" sz="1400" b="1" dirty="0">
                <a:solidFill>
                  <a:srgbClr val="FF6600"/>
                </a:solidFill>
              </a:rPr>
              <a:t> </a:t>
            </a:r>
            <a:r>
              <a:rPr lang="en-US" sz="1400" b="1" dirty="0" err="1">
                <a:solidFill>
                  <a:srgbClr val="FF6600"/>
                </a:solidFill>
              </a:rPr>
              <a:t>om</a:t>
            </a:r>
            <a:r>
              <a:rPr lang="en-US" sz="1400" b="1" dirty="0">
                <a:solidFill>
                  <a:srgbClr val="FF6600"/>
                </a:solidFill>
              </a:rPr>
              <a:t> </a:t>
            </a:r>
            <a:r>
              <a:rPr lang="en-US" sz="1400" b="1" dirty="0" err="1">
                <a:solidFill>
                  <a:srgbClr val="FF6600"/>
                </a:solidFill>
              </a:rPr>
              <a:t>onze</a:t>
            </a:r>
            <a:r>
              <a:rPr lang="en-US" sz="1400" b="1" dirty="0">
                <a:solidFill>
                  <a:srgbClr val="FF6600"/>
                </a:solidFill>
              </a:rPr>
              <a:t> </a:t>
            </a:r>
            <a:r>
              <a:rPr lang="en-US" sz="1400" b="1" dirty="0" err="1">
                <a:solidFill>
                  <a:srgbClr val="FF6600"/>
                </a:solidFill>
              </a:rPr>
              <a:t>directe</a:t>
            </a:r>
            <a:r>
              <a:rPr lang="en-US" sz="1400" b="1" dirty="0">
                <a:solidFill>
                  <a:srgbClr val="FF6600"/>
                </a:solidFill>
              </a:rPr>
              <a:t> </a:t>
            </a:r>
            <a:r>
              <a:rPr lang="en-US" sz="1400" b="1" dirty="0" err="1">
                <a:solidFill>
                  <a:srgbClr val="FF6600"/>
                </a:solidFill>
              </a:rPr>
              <a:t>omgeving</a:t>
            </a:r>
            <a:r>
              <a:rPr lang="en-US" sz="1400" b="1" dirty="0">
                <a:solidFill>
                  <a:srgbClr val="FF6600"/>
                </a:solidFill>
              </a:rPr>
              <a:t> </a:t>
            </a:r>
            <a:r>
              <a:rPr lang="en-US" sz="1400" b="1" dirty="0" err="1">
                <a:solidFill>
                  <a:srgbClr val="FF6600"/>
                </a:solidFill>
              </a:rPr>
              <a:t>schoon</a:t>
            </a:r>
            <a:r>
              <a:rPr lang="en-US" sz="1400" b="1" dirty="0">
                <a:solidFill>
                  <a:srgbClr val="FF6600"/>
                </a:solidFill>
              </a:rPr>
              <a:t> </a:t>
            </a:r>
            <a:r>
              <a:rPr lang="en-US" sz="1400" b="1" dirty="0" err="1">
                <a:solidFill>
                  <a:srgbClr val="FF6600"/>
                </a:solidFill>
              </a:rPr>
              <a:t>te</a:t>
            </a:r>
            <a:r>
              <a:rPr lang="en-US" sz="1400" b="1" dirty="0">
                <a:solidFill>
                  <a:srgbClr val="FF6600"/>
                </a:solidFill>
              </a:rPr>
              <a:t> </a:t>
            </a:r>
            <a:r>
              <a:rPr lang="en-US" sz="1400" b="1" dirty="0" err="1">
                <a:solidFill>
                  <a:srgbClr val="FF6600"/>
                </a:solidFill>
              </a:rPr>
              <a:t>houden</a:t>
            </a:r>
            <a:endParaRPr lang="en-US" sz="1400" b="1" dirty="0">
              <a:solidFill>
                <a:srgbClr val="FF66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studioroosegaarde.net/uploads/images/2012/09/12/1380/1380-4509-image.jpeg"/>
          <p:cNvPicPr>
            <a:picLocks noChangeAspect="1" noChangeArrowheads="1"/>
          </p:cNvPicPr>
          <p:nvPr/>
        </p:nvPicPr>
        <p:blipFill>
          <a:blip r:embed="rId3" cstate="print"/>
          <a:srcRect/>
          <a:stretch>
            <a:fillRect/>
          </a:stretch>
        </p:blipFill>
        <p:spPr bwMode="auto">
          <a:xfrm>
            <a:off x="-1028700" y="0"/>
            <a:ext cx="10172700" cy="6858000"/>
          </a:xfrm>
          <a:prstGeom prst="rect">
            <a:avLst/>
          </a:prstGeom>
          <a:noFill/>
          <a:ln w="9525">
            <a:noFill/>
            <a:miter lim="800000"/>
            <a:headEnd/>
            <a:tailEnd/>
          </a:ln>
        </p:spPr>
      </p:pic>
      <p:sp>
        <p:nvSpPr>
          <p:cNvPr id="29699"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endParaRPr lang="nl-NL"/>
          </a:p>
        </p:txBody>
      </p:sp>
      <p:sp>
        <p:nvSpPr>
          <p:cNvPr id="29700"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Licht</a:t>
            </a:r>
            <a:endParaRPr lang="nl-NL" sz="1600" b="1">
              <a:solidFill>
                <a:schemeClr val="bg1"/>
              </a:solidFill>
              <a:latin typeface="Calibri" pitchFamily="34" charset="0"/>
            </a:endParaRPr>
          </a:p>
        </p:txBody>
      </p:sp>
      <p:sp>
        <p:nvSpPr>
          <p:cNvPr id="29701" name="Rectangle 7"/>
          <p:cNvSpPr>
            <a:spLocks noChangeArrowheads="1"/>
          </p:cNvSpPr>
          <p:nvPr/>
        </p:nvSpPr>
        <p:spPr bwMode="auto">
          <a:xfrm>
            <a:off x="4572000" y="2667000"/>
            <a:ext cx="4572000" cy="2438400"/>
          </a:xfrm>
          <a:prstGeom prst="rect">
            <a:avLst/>
          </a:prstGeom>
          <a:solidFill>
            <a:srgbClr val="FF6600">
              <a:alpha val="79999"/>
            </a:srgbClr>
          </a:solidFill>
          <a:ln w="9525">
            <a:noFill/>
            <a:miter lim="800000"/>
            <a:headEnd/>
            <a:tailEnd/>
          </a:ln>
        </p:spPr>
        <p:txBody>
          <a:bodyPr anchor="ctr"/>
          <a:lstStyle/>
          <a:p>
            <a:pPr marL="342900" indent="-342900"/>
            <a:r>
              <a:rPr lang="nl-NL">
                <a:solidFill>
                  <a:srgbClr val="FFFFFF"/>
                </a:solidFill>
              </a:rPr>
              <a:t>Licht is van invloed op het gevoel van veiligheid.</a:t>
            </a:r>
          </a:p>
          <a:p>
            <a:pPr marL="342900" indent="-342900"/>
            <a:endParaRPr lang="nl-NL">
              <a:solidFill>
                <a:srgbClr val="FFFFFF"/>
              </a:solidFill>
            </a:endParaRPr>
          </a:p>
          <a:p>
            <a:pPr marL="342900" indent="-342900"/>
            <a:r>
              <a:rPr lang="nl-NL">
                <a:solidFill>
                  <a:srgbClr val="FFFFFF"/>
                </a:solidFill>
              </a:rPr>
              <a:t>Licht lijkt geen invloed te hebben op verloedering.</a:t>
            </a:r>
          </a:p>
        </p:txBody>
      </p:sp>
      <p:sp>
        <p:nvSpPr>
          <p:cNvPr id="8" name="Rectangle 7"/>
          <p:cNvSpPr>
            <a:spLocks noChangeArrowheads="1"/>
          </p:cNvSpPr>
          <p:nvPr/>
        </p:nvSpPr>
        <p:spPr bwMode="auto">
          <a:xfrm>
            <a:off x="0" y="6136394"/>
            <a:ext cx="9144000" cy="72160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a:solidFill>
                  <a:schemeClr val="tx1"/>
                </a:solidFill>
                <a:hlinkClick r:id="rId4"/>
              </a:rPr>
              <a:t>http://www.studioroosegaarde.net/project/marbles/</a:t>
            </a:r>
            <a:endParaRPr lang="nl-NL" sz="1200" dirty="0">
              <a:solidFill>
                <a:schemeClr val="tx1"/>
              </a:solidFill>
            </a:endParaRPr>
          </a:p>
          <a:p>
            <a:pPr marL="342900" indent="-342900">
              <a:defRPr/>
            </a:pPr>
            <a:r>
              <a:rPr lang="nl-NL" sz="1200" dirty="0" err="1">
                <a:solidFill>
                  <a:schemeClr val="tx1"/>
                </a:solidFill>
              </a:rPr>
              <a:t>Alies</a:t>
            </a:r>
            <a:r>
              <a:rPr lang="nl-NL" sz="1200" dirty="0">
                <a:solidFill>
                  <a:schemeClr val="tx1"/>
                </a:solidFill>
              </a:rPr>
              <a:t> </a:t>
            </a:r>
            <a:r>
              <a:rPr lang="nl-NL" sz="1200" dirty="0" err="1">
                <a:solidFill>
                  <a:schemeClr val="tx1"/>
                </a:solidFill>
              </a:rPr>
              <a:t>Hoitsma</a:t>
            </a:r>
            <a:r>
              <a:rPr lang="nl-NL" sz="1200" dirty="0">
                <a:solidFill>
                  <a:schemeClr val="tx1"/>
                </a:solidFill>
              </a:rPr>
              <a:t> (2009), </a:t>
            </a:r>
            <a:r>
              <a:rPr lang="nl-NL" sz="1200" i="1" dirty="0">
                <a:solidFill>
                  <a:schemeClr val="tx1"/>
                </a:solidFill>
              </a:rPr>
              <a:t>‘Mag het licht uit</a:t>
            </a:r>
            <a:r>
              <a:rPr lang="nl-NL" sz="1200" dirty="0">
                <a:solidFill>
                  <a:schemeClr val="tx1"/>
                </a:solidFill>
              </a:rPr>
              <a:t>?’</a:t>
            </a:r>
          </a:p>
          <a:p>
            <a:pPr marL="342900" indent="-342900">
              <a:defRPr/>
            </a:pPr>
            <a:endParaRPr lang="nl-NL" sz="1200" dirty="0">
              <a:solidFill>
                <a:schemeClr val="bg1"/>
              </a:solidFill>
            </a:endParaRPr>
          </a:p>
          <a:p>
            <a:pPr marL="342900" indent="-342900">
              <a:defRPr/>
            </a:pPr>
            <a:endParaRPr lang="nl-NL" sz="1200" dirty="0">
              <a:solidFill>
                <a:schemeClr val="bg1"/>
              </a:solidFill>
            </a:endParaRP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9" name="Picture 8"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6600"/>
                </a:solidFill>
              </a:rPr>
              <a:t>Licht</a:t>
            </a:r>
            <a:r>
              <a:rPr lang="en-US" sz="1400" b="1" dirty="0">
                <a:solidFill>
                  <a:srgbClr val="FF6600"/>
                </a:solidFill>
              </a:rPr>
              <a:t> </a:t>
            </a:r>
            <a:r>
              <a:rPr lang="en-US" sz="1400" b="1" dirty="0" err="1">
                <a:solidFill>
                  <a:srgbClr val="FF6600"/>
                </a:solidFill>
              </a:rPr>
              <a:t>kan</a:t>
            </a:r>
            <a:r>
              <a:rPr lang="en-US" sz="1400" b="1" dirty="0">
                <a:solidFill>
                  <a:srgbClr val="FF6600"/>
                </a:solidFill>
              </a:rPr>
              <a:t> </a:t>
            </a:r>
            <a:r>
              <a:rPr lang="en-US" sz="1400" b="1" dirty="0" err="1">
                <a:solidFill>
                  <a:srgbClr val="FF6600"/>
                </a:solidFill>
              </a:rPr>
              <a:t>worden</a:t>
            </a:r>
            <a:r>
              <a:rPr lang="en-US" sz="1400" b="1" dirty="0">
                <a:solidFill>
                  <a:srgbClr val="FF6600"/>
                </a:solidFill>
              </a:rPr>
              <a:t> </a:t>
            </a:r>
            <a:r>
              <a:rPr lang="en-US" sz="1400" b="1" dirty="0" err="1">
                <a:solidFill>
                  <a:srgbClr val="FF6600"/>
                </a:solidFill>
              </a:rPr>
              <a:t>gebruikt</a:t>
            </a:r>
            <a:r>
              <a:rPr lang="en-US" sz="1400" b="1" dirty="0">
                <a:solidFill>
                  <a:srgbClr val="FF6600"/>
                </a:solidFill>
              </a:rPr>
              <a:t> </a:t>
            </a:r>
            <a:r>
              <a:rPr lang="en-US" sz="1400" b="1" dirty="0" err="1">
                <a:solidFill>
                  <a:srgbClr val="FF6600"/>
                </a:solidFill>
              </a:rPr>
              <a:t>om</a:t>
            </a:r>
            <a:r>
              <a:rPr lang="en-US" sz="1400" b="1" dirty="0">
                <a:solidFill>
                  <a:srgbClr val="FF6600"/>
                </a:solidFill>
              </a:rPr>
              <a:t> het </a:t>
            </a:r>
            <a:r>
              <a:rPr lang="en-US" sz="1400" b="1" dirty="0" err="1">
                <a:solidFill>
                  <a:srgbClr val="FF6600"/>
                </a:solidFill>
              </a:rPr>
              <a:t>gevoel</a:t>
            </a:r>
            <a:r>
              <a:rPr lang="en-US" sz="1400" b="1" dirty="0">
                <a:solidFill>
                  <a:srgbClr val="FF6600"/>
                </a:solidFill>
              </a:rPr>
              <a:t> van </a:t>
            </a:r>
            <a:r>
              <a:rPr lang="en-US" sz="1400" b="1" dirty="0" err="1">
                <a:solidFill>
                  <a:srgbClr val="FF6600"/>
                </a:solidFill>
              </a:rPr>
              <a:t>anonimiteit</a:t>
            </a:r>
            <a:r>
              <a:rPr lang="en-US" sz="1400" b="1" dirty="0">
                <a:solidFill>
                  <a:srgbClr val="FF6600"/>
                </a:solidFill>
              </a:rPr>
              <a:t> </a:t>
            </a:r>
            <a:r>
              <a:rPr lang="en-US" sz="1400" b="1" dirty="0" err="1">
                <a:solidFill>
                  <a:srgbClr val="FF6600"/>
                </a:solidFill>
              </a:rPr>
              <a:t>te</a:t>
            </a:r>
            <a:r>
              <a:rPr lang="en-US" sz="1400" b="1" dirty="0">
                <a:solidFill>
                  <a:srgbClr val="FF6600"/>
                </a:solidFill>
              </a:rPr>
              <a:t> </a:t>
            </a:r>
            <a:r>
              <a:rPr lang="en-US" sz="1400" b="1" dirty="0" err="1">
                <a:solidFill>
                  <a:srgbClr val="FF6600"/>
                </a:solidFill>
              </a:rPr>
              <a:t>verminderen</a:t>
            </a:r>
            <a:endParaRPr lang="en-US" sz="1400" b="1" dirty="0">
              <a:solidFill>
                <a:srgbClr val="FF66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C:\Users\NL14370\Pictures\streetart\street_art_29.jpg"/>
          <p:cNvPicPr>
            <a:picLocks noChangeAspect="1" noChangeArrowheads="1"/>
          </p:cNvPicPr>
          <p:nvPr/>
        </p:nvPicPr>
        <p:blipFill>
          <a:blip r:embed="rId3" cstate="print"/>
          <a:srcRect/>
          <a:stretch>
            <a:fillRect/>
          </a:stretch>
        </p:blipFill>
        <p:spPr bwMode="auto">
          <a:xfrm>
            <a:off x="-190500" y="0"/>
            <a:ext cx="9525000" cy="7077075"/>
          </a:xfrm>
          <a:prstGeom prst="rect">
            <a:avLst/>
          </a:prstGeom>
          <a:noFill/>
          <a:ln w="9525">
            <a:noFill/>
            <a:miter lim="800000"/>
            <a:headEnd/>
            <a:tailEnd/>
          </a:ln>
        </p:spPr>
      </p:pic>
      <p:sp>
        <p:nvSpPr>
          <p:cNvPr id="7" name="Rectangle 5"/>
          <p:cNvSpPr>
            <a:spLocks noChangeArrowheads="1"/>
          </p:cNvSpPr>
          <p:nvPr/>
        </p:nvSpPr>
        <p:spPr bwMode="auto">
          <a:xfrm>
            <a:off x="0" y="158750"/>
            <a:ext cx="9144000" cy="936625"/>
          </a:xfrm>
          <a:prstGeom prst="rect">
            <a:avLst/>
          </a:prstGeom>
          <a:solidFill>
            <a:srgbClr val="FF0000">
              <a:alpha val="79999"/>
            </a:srgbClr>
          </a:solidFill>
          <a:ln w="9525">
            <a:noFill/>
            <a:miter lim="800000"/>
            <a:headEnd/>
            <a:tailEnd/>
          </a:ln>
        </p:spPr>
        <p:txBody>
          <a:bodyPr wrap="none" anchor="ctr"/>
          <a:lstStyle/>
          <a:p>
            <a:pPr algn="ctr">
              <a:defRPr/>
            </a:pPr>
            <a:r>
              <a:rPr lang="nl-NL" sz="3200" b="1" dirty="0">
                <a:solidFill>
                  <a:schemeClr val="accent3"/>
                </a:solidFill>
                <a:latin typeface="Calibri" pitchFamily="34" charset="0"/>
                <a:cs typeface="Calibri" pitchFamily="34" charset="0"/>
              </a:rPr>
              <a:t>Zoekgebieden</a:t>
            </a:r>
          </a:p>
        </p:txBody>
      </p:sp>
      <p:grpSp>
        <p:nvGrpSpPr>
          <p:cNvPr id="4100" name="Group 8"/>
          <p:cNvGrpSpPr>
            <a:grpSpLocks/>
          </p:cNvGrpSpPr>
          <p:nvPr/>
        </p:nvGrpSpPr>
        <p:grpSpPr bwMode="auto">
          <a:xfrm>
            <a:off x="5359400" y="1962150"/>
            <a:ext cx="3784600" cy="3260725"/>
            <a:chOff x="5359400" y="3409950"/>
            <a:chExt cx="3784600" cy="3260725"/>
          </a:xfrm>
        </p:grpSpPr>
        <p:sp>
          <p:nvSpPr>
            <p:cNvPr id="4" name="Rectangle 5"/>
            <p:cNvSpPr>
              <a:spLocks noChangeArrowheads="1"/>
            </p:cNvSpPr>
            <p:nvPr/>
          </p:nvSpPr>
          <p:spPr bwMode="auto">
            <a:xfrm>
              <a:off x="5359400" y="3409950"/>
              <a:ext cx="3784600" cy="936625"/>
            </a:xfrm>
            <a:prstGeom prst="rect">
              <a:avLst/>
            </a:prstGeom>
            <a:solidFill>
              <a:srgbClr val="AF67FF">
                <a:alpha val="79999"/>
              </a:srgbClr>
            </a:solidFill>
            <a:ln w="9525">
              <a:noFill/>
              <a:miter lim="800000"/>
              <a:headEnd/>
              <a:tailEnd/>
            </a:ln>
          </p:spPr>
          <p:txBody>
            <a:bodyPr wrap="none" anchor="ctr"/>
            <a:lstStyle/>
            <a:p>
              <a:pPr algn="ctr">
                <a:defRPr/>
              </a:pPr>
              <a:r>
                <a:rPr lang="nl-NL" sz="3200" b="1" dirty="0">
                  <a:solidFill>
                    <a:schemeClr val="accent3"/>
                  </a:solidFill>
                  <a:latin typeface="Calibri" pitchFamily="34" charset="0"/>
                  <a:cs typeface="Calibri" pitchFamily="34" charset="0"/>
                </a:rPr>
                <a:t>Anonimiteit</a:t>
              </a:r>
            </a:p>
          </p:txBody>
        </p:sp>
        <p:sp>
          <p:nvSpPr>
            <p:cNvPr id="5" name="Rectangle 5"/>
            <p:cNvSpPr>
              <a:spLocks noChangeArrowheads="1"/>
            </p:cNvSpPr>
            <p:nvPr/>
          </p:nvSpPr>
          <p:spPr bwMode="auto">
            <a:xfrm>
              <a:off x="5359400" y="4552950"/>
              <a:ext cx="3784600" cy="936625"/>
            </a:xfrm>
            <a:prstGeom prst="rect">
              <a:avLst/>
            </a:prstGeom>
            <a:solidFill>
              <a:srgbClr val="FFC000">
                <a:alpha val="79999"/>
              </a:srgbClr>
            </a:solidFill>
            <a:ln w="9525">
              <a:noFill/>
              <a:miter lim="800000"/>
              <a:headEnd/>
              <a:tailEnd/>
            </a:ln>
          </p:spPr>
          <p:txBody>
            <a:bodyPr wrap="none" anchor="ctr"/>
            <a:lstStyle/>
            <a:p>
              <a:pPr algn="ctr">
                <a:defRPr/>
              </a:pPr>
              <a:r>
                <a:rPr lang="nl-NL" sz="3200" b="1" dirty="0" err="1">
                  <a:solidFill>
                    <a:schemeClr val="accent3"/>
                  </a:solidFill>
                  <a:latin typeface="Calibri" pitchFamily="34" charset="0"/>
                  <a:cs typeface="Calibri" pitchFamily="34" charset="0"/>
                </a:rPr>
                <a:t>Affordance</a:t>
              </a:r>
              <a:endParaRPr lang="nl-NL" sz="3200" b="1" dirty="0">
                <a:solidFill>
                  <a:schemeClr val="accent3"/>
                </a:solidFill>
                <a:latin typeface="Calibri" pitchFamily="34" charset="0"/>
                <a:cs typeface="Calibri" pitchFamily="34" charset="0"/>
              </a:endParaRPr>
            </a:p>
          </p:txBody>
        </p:sp>
        <p:sp>
          <p:nvSpPr>
            <p:cNvPr id="6" name="Rectangle 5"/>
            <p:cNvSpPr>
              <a:spLocks noChangeArrowheads="1"/>
            </p:cNvSpPr>
            <p:nvPr/>
          </p:nvSpPr>
          <p:spPr bwMode="auto">
            <a:xfrm>
              <a:off x="5359400" y="5734050"/>
              <a:ext cx="3784600" cy="936625"/>
            </a:xfrm>
            <a:prstGeom prst="rect">
              <a:avLst/>
            </a:prstGeom>
            <a:solidFill>
              <a:srgbClr val="FF0066">
                <a:alpha val="79999"/>
              </a:srgbClr>
            </a:solidFill>
            <a:ln w="9525">
              <a:noFill/>
              <a:miter lim="800000"/>
              <a:headEnd/>
              <a:tailEnd/>
            </a:ln>
          </p:spPr>
          <p:txBody>
            <a:bodyPr wrap="none" anchor="ctr"/>
            <a:lstStyle/>
            <a:p>
              <a:pPr algn="ctr">
                <a:defRPr/>
              </a:pPr>
              <a:r>
                <a:rPr lang="nl-NL" sz="3200" b="1" dirty="0">
                  <a:solidFill>
                    <a:schemeClr val="accent3"/>
                  </a:solidFill>
                  <a:latin typeface="Calibri" pitchFamily="34" charset="0"/>
                  <a:cs typeface="Calibri" pitchFamily="34" charset="0"/>
                </a:rPr>
                <a:t>Gedragsbeïnvloeding</a:t>
              </a: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upload.wikimedia.org/wikipedia/commons/1/16/City_Hall_Park_Fountain_New_York_City.jpg"/>
          <p:cNvPicPr>
            <a:picLocks noChangeAspect="1" noChangeArrowheads="1"/>
          </p:cNvPicPr>
          <p:nvPr/>
        </p:nvPicPr>
        <p:blipFill>
          <a:blip r:embed="rId3" cstate="print"/>
          <a:srcRect/>
          <a:stretch>
            <a:fillRect/>
          </a:stretch>
        </p:blipFill>
        <p:spPr bwMode="auto">
          <a:xfrm>
            <a:off x="-241300" y="-130175"/>
            <a:ext cx="9385300" cy="6988175"/>
          </a:xfrm>
          <a:prstGeom prst="rect">
            <a:avLst/>
          </a:prstGeom>
          <a:noFill/>
          <a:ln w="9525">
            <a:noFill/>
            <a:miter lim="800000"/>
            <a:headEnd/>
            <a:tailEnd/>
          </a:ln>
        </p:spPr>
      </p:pic>
      <p:sp>
        <p:nvSpPr>
          <p:cNvPr id="30723"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endParaRPr lang="nl-NL"/>
          </a:p>
        </p:txBody>
      </p:sp>
      <p:sp>
        <p:nvSpPr>
          <p:cNvPr id="30724"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Geluid</a:t>
            </a:r>
            <a:endParaRPr lang="nl-NL" sz="1600" b="1">
              <a:solidFill>
                <a:schemeClr val="bg1"/>
              </a:solidFill>
              <a:latin typeface="Calibri" pitchFamily="34" charset="0"/>
            </a:endParaRPr>
          </a:p>
        </p:txBody>
      </p:sp>
      <p:sp>
        <p:nvSpPr>
          <p:cNvPr id="30725" name="Rectangle 7"/>
          <p:cNvSpPr>
            <a:spLocks noChangeArrowheads="1"/>
          </p:cNvSpPr>
          <p:nvPr/>
        </p:nvSpPr>
        <p:spPr bwMode="auto">
          <a:xfrm>
            <a:off x="4572000" y="2324100"/>
            <a:ext cx="4572000" cy="3251200"/>
          </a:xfrm>
          <a:prstGeom prst="rect">
            <a:avLst/>
          </a:prstGeom>
          <a:solidFill>
            <a:srgbClr val="FF6600">
              <a:alpha val="79999"/>
            </a:srgbClr>
          </a:solidFill>
          <a:ln w="9525">
            <a:noFill/>
            <a:miter lim="800000"/>
            <a:headEnd/>
            <a:tailEnd/>
          </a:ln>
        </p:spPr>
        <p:txBody>
          <a:bodyPr anchor="ctr"/>
          <a:lstStyle/>
          <a:p>
            <a:pPr indent="-342900"/>
            <a:r>
              <a:rPr lang="nl-NL" dirty="0">
                <a:solidFill>
                  <a:srgbClr val="FFFFFF"/>
                </a:solidFill>
              </a:rPr>
              <a:t>Groen en fonteinen filteren geluid</a:t>
            </a:r>
          </a:p>
          <a:p>
            <a:pPr indent="-342900"/>
            <a:r>
              <a:rPr lang="nl-NL" dirty="0">
                <a:solidFill>
                  <a:srgbClr val="FFFFFF"/>
                </a:solidFill>
              </a:rPr>
              <a:t>= minder omgevingsgeluid </a:t>
            </a:r>
          </a:p>
          <a:p>
            <a:pPr indent="-342900"/>
            <a:r>
              <a:rPr lang="nl-NL" dirty="0">
                <a:solidFill>
                  <a:srgbClr val="FFFFFF"/>
                </a:solidFill>
              </a:rPr>
              <a:t>= prettigere omgeving  </a:t>
            </a:r>
          </a:p>
          <a:p>
            <a:pPr indent="-342900"/>
            <a:r>
              <a:rPr lang="nl-NL" dirty="0">
                <a:solidFill>
                  <a:srgbClr val="FFFFFF"/>
                </a:solidFill>
              </a:rPr>
              <a:t>= minder anoniem</a:t>
            </a:r>
          </a:p>
          <a:p>
            <a:pPr indent="-342900"/>
            <a:endParaRPr lang="nl-NL" dirty="0">
              <a:solidFill>
                <a:srgbClr val="FFFFFF"/>
              </a:solidFill>
            </a:endParaRPr>
          </a:p>
          <a:p>
            <a:pPr indent="-342900"/>
            <a:r>
              <a:rPr lang="nl-NL" dirty="0">
                <a:solidFill>
                  <a:srgbClr val="FFFFFF"/>
                </a:solidFill>
              </a:rPr>
              <a:t>Bij teveel stadgeluiden gaan mensen zich afsluiten (iPod), wat een gevoel van anonimiteit opwekt.</a:t>
            </a:r>
          </a:p>
          <a:p>
            <a:pPr indent="-342900"/>
            <a:endParaRPr lang="nl-NL" dirty="0">
              <a:solidFill>
                <a:srgbClr val="FFFFFF"/>
              </a:solidFill>
            </a:endParaRPr>
          </a:p>
          <a:p>
            <a:pPr indent="-342900"/>
            <a:r>
              <a:rPr lang="nl-NL" dirty="0" smtClean="0">
                <a:solidFill>
                  <a:srgbClr val="FFFFFF"/>
                </a:solidFill>
              </a:rPr>
              <a:t>Voorbeelden van stadgeluiden</a:t>
            </a:r>
            <a:r>
              <a:rPr lang="nl-NL" dirty="0">
                <a:solidFill>
                  <a:srgbClr val="FFFFFF"/>
                </a:solidFill>
              </a:rPr>
              <a:t>: auto’s, bladblazers, hoge- drukspuit, trams, etc.</a:t>
            </a:r>
          </a:p>
        </p:txBody>
      </p:sp>
      <p:sp>
        <p:nvSpPr>
          <p:cNvPr id="8" name="Rectangle 7"/>
          <p:cNvSpPr>
            <a:spLocks noChangeArrowheads="1"/>
          </p:cNvSpPr>
          <p:nvPr/>
        </p:nvSpPr>
        <p:spPr bwMode="auto">
          <a:xfrm>
            <a:off x="0" y="6083300"/>
            <a:ext cx="9144000" cy="77470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a:solidFill>
                  <a:schemeClr val="tx1"/>
                </a:solidFill>
              </a:rPr>
              <a:t>Bell, </a:t>
            </a:r>
            <a:r>
              <a:rPr lang="nl-NL" sz="1200" dirty="0" err="1">
                <a:solidFill>
                  <a:schemeClr val="tx1"/>
                </a:solidFill>
              </a:rPr>
              <a:t>Fisher</a:t>
            </a:r>
            <a:r>
              <a:rPr lang="nl-NL" sz="1200" dirty="0">
                <a:solidFill>
                  <a:schemeClr val="tx1"/>
                </a:solidFill>
              </a:rPr>
              <a:t>, </a:t>
            </a:r>
            <a:r>
              <a:rPr lang="nl-NL" sz="1200" dirty="0" err="1">
                <a:solidFill>
                  <a:schemeClr val="tx1"/>
                </a:solidFill>
              </a:rPr>
              <a:t>Baum</a:t>
            </a:r>
            <a:r>
              <a:rPr lang="nl-NL" sz="1200" dirty="0">
                <a:solidFill>
                  <a:schemeClr val="tx1"/>
                </a:solidFill>
              </a:rPr>
              <a:t> en </a:t>
            </a:r>
            <a:r>
              <a:rPr lang="nl-NL" sz="1200" dirty="0" err="1">
                <a:solidFill>
                  <a:schemeClr val="tx1"/>
                </a:solidFill>
              </a:rPr>
              <a:t>Greene</a:t>
            </a:r>
            <a:r>
              <a:rPr lang="nl-NL" sz="1200" dirty="0">
                <a:solidFill>
                  <a:schemeClr val="tx1"/>
                </a:solidFill>
              </a:rPr>
              <a:t>, 2005</a:t>
            </a:r>
          </a:p>
          <a:p>
            <a:pPr marL="342900" indent="-342900">
              <a:defRPr/>
            </a:pPr>
            <a:endParaRPr lang="nl-NL" sz="1200" dirty="0">
              <a:solidFill>
                <a:schemeClr val="bg1"/>
              </a:solidFill>
            </a:endParaRPr>
          </a:p>
          <a:p>
            <a:pPr marL="342900" indent="-342900">
              <a:defRPr/>
            </a:pPr>
            <a:endParaRPr lang="nl-NL" sz="1200" dirty="0">
              <a:solidFill>
                <a:schemeClr val="bg1"/>
              </a:solidFill>
            </a:endParaRP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9" name="Picture 8"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6600"/>
                </a:solidFill>
              </a:rPr>
              <a:t>Stadgeluiden</a:t>
            </a:r>
            <a:r>
              <a:rPr lang="en-US" sz="1400" b="1" dirty="0">
                <a:solidFill>
                  <a:srgbClr val="FF6600"/>
                </a:solidFill>
              </a:rPr>
              <a:t> </a:t>
            </a:r>
            <a:r>
              <a:rPr lang="en-US" sz="1400" b="1" dirty="0" err="1">
                <a:solidFill>
                  <a:srgbClr val="FF6600"/>
                </a:solidFill>
              </a:rPr>
              <a:t>zijn</a:t>
            </a:r>
            <a:r>
              <a:rPr lang="en-US" sz="1400" b="1" dirty="0">
                <a:solidFill>
                  <a:srgbClr val="FF6600"/>
                </a:solidFill>
              </a:rPr>
              <a:t> van </a:t>
            </a:r>
            <a:r>
              <a:rPr lang="en-US" sz="1400" b="1" dirty="0" err="1">
                <a:solidFill>
                  <a:srgbClr val="FF6600"/>
                </a:solidFill>
              </a:rPr>
              <a:t>invloed</a:t>
            </a:r>
            <a:r>
              <a:rPr lang="en-US" sz="1400" b="1" dirty="0">
                <a:solidFill>
                  <a:srgbClr val="FF6600"/>
                </a:solidFill>
              </a:rPr>
              <a:t> op </a:t>
            </a:r>
            <a:r>
              <a:rPr lang="en-US" sz="1400" b="1" dirty="0" err="1">
                <a:solidFill>
                  <a:srgbClr val="FF6600"/>
                </a:solidFill>
              </a:rPr>
              <a:t>ons</a:t>
            </a:r>
            <a:r>
              <a:rPr lang="en-US" sz="1400" b="1" dirty="0">
                <a:solidFill>
                  <a:srgbClr val="FF6600"/>
                </a:solidFill>
              </a:rPr>
              <a:t> </a:t>
            </a:r>
            <a:r>
              <a:rPr lang="en-US" sz="1400" b="1" dirty="0" err="1">
                <a:solidFill>
                  <a:srgbClr val="FF6600"/>
                </a:solidFill>
              </a:rPr>
              <a:t>gedrag</a:t>
            </a:r>
            <a:endParaRPr lang="en-US" sz="1400" b="1" dirty="0">
              <a:solidFill>
                <a:srgbClr val="FF66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NL14370\Pictures\streetart ogen Metalgassi\mentalgassi-540x359.jpg"/>
          <p:cNvPicPr>
            <a:picLocks noChangeAspect="1" noChangeArrowheads="1"/>
          </p:cNvPicPr>
          <p:nvPr/>
        </p:nvPicPr>
        <p:blipFill>
          <a:blip r:embed="rId3" cstate="print"/>
          <a:srcRect/>
          <a:stretch>
            <a:fillRect/>
          </a:stretch>
        </p:blipFill>
        <p:spPr bwMode="auto">
          <a:xfrm>
            <a:off x="-508000" y="441325"/>
            <a:ext cx="9652000" cy="6416675"/>
          </a:xfrm>
          <a:prstGeom prst="rect">
            <a:avLst/>
          </a:prstGeom>
          <a:noFill/>
          <a:ln w="9525">
            <a:noFill/>
            <a:miter lim="800000"/>
            <a:headEnd/>
            <a:tailEnd/>
          </a:ln>
        </p:spPr>
      </p:pic>
      <p:sp>
        <p:nvSpPr>
          <p:cNvPr id="31747"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r>
              <a:rPr lang="nl-NL"/>
              <a:t> </a:t>
            </a:r>
          </a:p>
        </p:txBody>
      </p:sp>
      <p:sp>
        <p:nvSpPr>
          <p:cNvPr id="31748"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dirty="0">
                <a:solidFill>
                  <a:schemeClr val="bg1"/>
                </a:solidFill>
                <a:latin typeface="Calibri" pitchFamily="34" charset="0"/>
              </a:rPr>
              <a:t> </a:t>
            </a:r>
            <a:r>
              <a:rPr lang="nl-NL" sz="3200" b="1" dirty="0" err="1">
                <a:solidFill>
                  <a:schemeClr val="bg1"/>
                </a:solidFill>
                <a:latin typeface="Calibri" pitchFamily="34" charset="0"/>
              </a:rPr>
              <a:t>Social</a:t>
            </a:r>
            <a:r>
              <a:rPr lang="nl-NL" sz="3200" b="1" dirty="0">
                <a:solidFill>
                  <a:schemeClr val="bg1"/>
                </a:solidFill>
                <a:latin typeface="Calibri" pitchFamily="34" charset="0"/>
              </a:rPr>
              <a:t> </a:t>
            </a:r>
            <a:r>
              <a:rPr lang="nl-NL" sz="3200" b="1" dirty="0" smtClean="0">
                <a:solidFill>
                  <a:schemeClr val="bg1"/>
                </a:solidFill>
                <a:latin typeface="Calibri" pitchFamily="34" charset="0"/>
              </a:rPr>
              <a:t>Cues </a:t>
            </a:r>
            <a:r>
              <a:rPr lang="nl-NL" sz="3200" b="1" dirty="0">
                <a:solidFill>
                  <a:schemeClr val="bg1"/>
                </a:solidFill>
                <a:latin typeface="Calibri" pitchFamily="34" charset="0"/>
              </a:rPr>
              <a:t>- Ogen</a:t>
            </a:r>
            <a:endParaRPr lang="nl-NL" sz="1600" b="1" dirty="0">
              <a:solidFill>
                <a:schemeClr val="bg1"/>
              </a:solidFill>
              <a:latin typeface="Calibri" pitchFamily="34" charset="0"/>
            </a:endParaRPr>
          </a:p>
        </p:txBody>
      </p:sp>
      <p:sp>
        <p:nvSpPr>
          <p:cNvPr id="31749" name="Rectangle 7"/>
          <p:cNvSpPr>
            <a:spLocks noChangeArrowheads="1"/>
          </p:cNvSpPr>
          <p:nvPr/>
        </p:nvSpPr>
        <p:spPr bwMode="auto">
          <a:xfrm>
            <a:off x="4572000" y="2563813"/>
            <a:ext cx="4572000" cy="2770187"/>
          </a:xfrm>
          <a:prstGeom prst="rect">
            <a:avLst/>
          </a:prstGeom>
          <a:solidFill>
            <a:srgbClr val="FF6600">
              <a:alpha val="79999"/>
            </a:srgbClr>
          </a:solidFill>
          <a:ln w="9525">
            <a:noFill/>
            <a:miter lim="800000"/>
            <a:headEnd/>
            <a:tailEnd/>
          </a:ln>
        </p:spPr>
        <p:txBody>
          <a:bodyPr anchor="ctr"/>
          <a:lstStyle/>
          <a:p>
            <a:pPr indent="-342900"/>
            <a:r>
              <a:rPr lang="nl-NL">
                <a:solidFill>
                  <a:srgbClr val="FFFFFF"/>
                </a:solidFill>
              </a:rPr>
              <a:t>Het effect van de nabijheid van ogen op gedrag is vooralsnog alleen aangetoond in een kleine, afgeschermde omgeving (keukenniveau).</a:t>
            </a:r>
          </a:p>
        </p:txBody>
      </p:sp>
      <p:sp>
        <p:nvSpPr>
          <p:cNvPr id="12" name="Rectangle 11"/>
          <p:cNvSpPr>
            <a:spLocks noChangeArrowheads="1"/>
          </p:cNvSpPr>
          <p:nvPr/>
        </p:nvSpPr>
        <p:spPr bwMode="auto">
          <a:xfrm>
            <a:off x="0" y="6083300"/>
            <a:ext cx="9144000" cy="77470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a:solidFill>
                  <a:schemeClr val="tx1"/>
                </a:solidFill>
              </a:rPr>
              <a:t>Bell, </a:t>
            </a:r>
            <a:r>
              <a:rPr lang="nl-NL" sz="1200" dirty="0" err="1">
                <a:solidFill>
                  <a:schemeClr val="tx1"/>
                </a:solidFill>
              </a:rPr>
              <a:t>Fisher</a:t>
            </a:r>
            <a:r>
              <a:rPr lang="nl-NL" sz="1200" dirty="0">
                <a:solidFill>
                  <a:schemeClr val="tx1"/>
                </a:solidFill>
              </a:rPr>
              <a:t>, </a:t>
            </a:r>
            <a:r>
              <a:rPr lang="nl-NL" sz="1200" dirty="0" err="1">
                <a:solidFill>
                  <a:schemeClr val="tx1"/>
                </a:solidFill>
              </a:rPr>
              <a:t>Baum</a:t>
            </a:r>
            <a:r>
              <a:rPr lang="nl-NL" sz="1200" dirty="0">
                <a:solidFill>
                  <a:schemeClr val="tx1"/>
                </a:solidFill>
              </a:rPr>
              <a:t> en </a:t>
            </a:r>
            <a:r>
              <a:rPr lang="nl-NL" sz="1200" dirty="0" err="1">
                <a:solidFill>
                  <a:schemeClr val="tx1"/>
                </a:solidFill>
              </a:rPr>
              <a:t>Greene</a:t>
            </a:r>
            <a:r>
              <a:rPr lang="nl-NL" sz="1200" dirty="0">
                <a:solidFill>
                  <a:schemeClr val="tx1"/>
                </a:solidFill>
              </a:rPr>
              <a:t>, 2005</a:t>
            </a:r>
          </a:p>
          <a:p>
            <a:pPr marL="342900" indent="-342900">
              <a:defRPr/>
            </a:pPr>
            <a:r>
              <a:rPr lang="nl-NL" sz="1200" dirty="0">
                <a:solidFill>
                  <a:schemeClr val="tx1"/>
                </a:solidFill>
              </a:rPr>
              <a:t>Onderzoek Nederland Schoon</a:t>
            </a:r>
          </a:p>
          <a:p>
            <a:pPr marL="342900" indent="-342900">
              <a:defRPr/>
            </a:pPr>
            <a:endParaRPr lang="nl-NL" sz="1200" dirty="0">
              <a:solidFill>
                <a:schemeClr val="bg1"/>
              </a:solidFill>
            </a:endParaRPr>
          </a:p>
          <a:p>
            <a:pPr marL="342900" indent="-342900">
              <a:defRPr/>
            </a:pPr>
            <a:endParaRPr lang="nl-NL" sz="1200" dirty="0">
              <a:solidFill>
                <a:schemeClr val="bg1"/>
              </a:solidFill>
            </a:endParaRP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13" name="Picture 12"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4"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endParaRPr lang="nl-NL" sz="1400" b="1" dirty="0">
              <a:solidFill>
                <a:srgbClr val="FF6600"/>
              </a:solidFill>
            </a:endParaRPr>
          </a:p>
          <a:p>
            <a:pPr algn="ctr">
              <a:defRPr/>
            </a:pPr>
            <a:r>
              <a:rPr lang="nl-NL" sz="1400" b="1" dirty="0">
                <a:solidFill>
                  <a:srgbClr val="FF6600"/>
                </a:solidFill>
              </a:rPr>
              <a:t>Het gevoel bekeken te worden, leidt tot coöperatief gedrag</a:t>
            </a:r>
          </a:p>
          <a:p>
            <a:pPr algn="ctr">
              <a:defRPr/>
            </a:pPr>
            <a:endParaRPr lang="en-US" sz="1400" u="sng" dirty="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farm4.staticflickr.com/3546/3389829875_d676e59625.jpg"/>
          <p:cNvPicPr>
            <a:picLocks noChangeAspect="1" noChangeArrowheads="1"/>
          </p:cNvPicPr>
          <p:nvPr/>
        </p:nvPicPr>
        <p:blipFill>
          <a:blip r:embed="rId3" cstate="print"/>
          <a:srcRect/>
          <a:stretch>
            <a:fillRect/>
          </a:stretch>
        </p:blipFill>
        <p:spPr bwMode="auto">
          <a:xfrm>
            <a:off x="3101975" y="-30163"/>
            <a:ext cx="5165725" cy="6888163"/>
          </a:xfrm>
          <a:prstGeom prst="rect">
            <a:avLst/>
          </a:prstGeom>
          <a:noFill/>
          <a:ln w="9525">
            <a:noFill/>
            <a:miter lim="800000"/>
            <a:headEnd/>
            <a:tailEnd/>
          </a:ln>
        </p:spPr>
      </p:pic>
      <p:sp>
        <p:nvSpPr>
          <p:cNvPr id="32771"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endParaRPr lang="nl-NL"/>
          </a:p>
        </p:txBody>
      </p:sp>
      <p:sp>
        <p:nvSpPr>
          <p:cNvPr id="32772"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Nudgen</a:t>
            </a:r>
            <a:endParaRPr lang="nl-NL" sz="1600" b="1">
              <a:solidFill>
                <a:schemeClr val="bg1"/>
              </a:solidFill>
              <a:latin typeface="Calibri" pitchFamily="34" charset="0"/>
            </a:endParaRPr>
          </a:p>
        </p:txBody>
      </p:sp>
      <p:sp>
        <p:nvSpPr>
          <p:cNvPr id="32773" name="Rectangle 7"/>
          <p:cNvSpPr>
            <a:spLocks noChangeArrowheads="1"/>
          </p:cNvSpPr>
          <p:nvPr/>
        </p:nvSpPr>
        <p:spPr bwMode="auto">
          <a:xfrm>
            <a:off x="4572000" y="2544763"/>
            <a:ext cx="4572000" cy="3106737"/>
          </a:xfrm>
          <a:prstGeom prst="rect">
            <a:avLst/>
          </a:prstGeom>
          <a:solidFill>
            <a:srgbClr val="FF6600">
              <a:alpha val="79999"/>
            </a:srgbClr>
          </a:solidFill>
          <a:ln w="9525">
            <a:noFill/>
            <a:miter lim="800000"/>
            <a:headEnd/>
            <a:tailEnd/>
          </a:ln>
        </p:spPr>
        <p:txBody>
          <a:bodyPr anchor="ctr"/>
          <a:lstStyle/>
          <a:p>
            <a:pPr marL="342900" indent="-342900"/>
            <a:r>
              <a:rPr lang="nl-NL" dirty="0">
                <a:solidFill>
                  <a:srgbClr val="FFFFFF"/>
                </a:solidFill>
              </a:rPr>
              <a:t>Keuzearchitectuur = </a:t>
            </a:r>
            <a:r>
              <a:rPr lang="nl-NL" dirty="0" err="1">
                <a:solidFill>
                  <a:srgbClr val="FFFFFF"/>
                </a:solidFill>
              </a:rPr>
              <a:t>framing</a:t>
            </a:r>
            <a:r>
              <a:rPr lang="nl-NL" dirty="0">
                <a:solidFill>
                  <a:srgbClr val="FFFFFF"/>
                </a:solidFill>
              </a:rPr>
              <a:t> = </a:t>
            </a:r>
            <a:r>
              <a:rPr lang="nl-NL" dirty="0" err="1">
                <a:solidFill>
                  <a:srgbClr val="FFFFFF"/>
                </a:solidFill>
              </a:rPr>
              <a:t>nudgen</a:t>
            </a:r>
            <a:r>
              <a:rPr lang="nl-NL" dirty="0">
                <a:solidFill>
                  <a:srgbClr val="FFFFFF"/>
                </a:solidFill>
              </a:rPr>
              <a:t>.</a:t>
            </a:r>
          </a:p>
          <a:p>
            <a:pPr marL="342900" indent="-342900"/>
            <a:r>
              <a:rPr lang="nl-NL" dirty="0">
                <a:solidFill>
                  <a:srgbClr val="FFFFFF"/>
                </a:solidFill>
              </a:rPr>
              <a:t>Een duwtje in de goede richting. </a:t>
            </a:r>
          </a:p>
          <a:p>
            <a:pPr marL="342900" indent="-342900"/>
            <a:endParaRPr lang="nl-NL" dirty="0">
              <a:solidFill>
                <a:srgbClr val="FFFFFF"/>
              </a:solidFill>
            </a:endParaRPr>
          </a:p>
          <a:p>
            <a:pPr indent="-342900"/>
            <a:r>
              <a:rPr lang="nl-NL" dirty="0">
                <a:solidFill>
                  <a:srgbClr val="FFFFFF"/>
                </a:solidFill>
              </a:rPr>
              <a:t>Ontwerp een laagdrempelige </a:t>
            </a:r>
            <a:r>
              <a:rPr lang="nl-NL" dirty="0" smtClean="0">
                <a:solidFill>
                  <a:srgbClr val="FFFFFF"/>
                </a:solidFill>
              </a:rPr>
              <a:t>container door te optimaliseren in:</a:t>
            </a:r>
            <a:endParaRPr lang="nl-NL" dirty="0">
              <a:solidFill>
                <a:srgbClr val="FFFFFF"/>
              </a:solidFill>
            </a:endParaRPr>
          </a:p>
          <a:p>
            <a:pPr marL="342900" indent="-342900">
              <a:buFontTx/>
              <a:buChar char="-"/>
            </a:pPr>
            <a:r>
              <a:rPr lang="nl-NL" dirty="0">
                <a:solidFill>
                  <a:srgbClr val="FFFFFF"/>
                </a:solidFill>
              </a:rPr>
              <a:t>Trommelgrootte</a:t>
            </a:r>
          </a:p>
          <a:p>
            <a:pPr marL="342900" indent="-342900">
              <a:buFontTx/>
              <a:buChar char="-"/>
            </a:pPr>
            <a:r>
              <a:rPr lang="nl-NL" dirty="0">
                <a:solidFill>
                  <a:srgbClr val="FFFFFF"/>
                </a:solidFill>
              </a:rPr>
              <a:t>Pasjessysteem</a:t>
            </a:r>
          </a:p>
          <a:p>
            <a:pPr marL="342900" indent="-342900">
              <a:buFontTx/>
              <a:buChar char="-"/>
            </a:pPr>
            <a:r>
              <a:rPr lang="nl-NL" dirty="0">
                <a:solidFill>
                  <a:srgbClr val="FFFFFF"/>
                </a:solidFill>
              </a:rPr>
              <a:t>Locatie</a:t>
            </a:r>
          </a:p>
          <a:p>
            <a:pPr marL="342900" indent="-342900">
              <a:buFontTx/>
              <a:buChar char="-"/>
            </a:pPr>
            <a:r>
              <a:rPr lang="nl-NL" dirty="0" smtClean="0">
                <a:solidFill>
                  <a:srgbClr val="FFFFFF"/>
                </a:solidFill>
              </a:rPr>
              <a:t>Gebruikersbestendigheid</a:t>
            </a:r>
            <a:endParaRPr lang="nl-NL" dirty="0">
              <a:solidFill>
                <a:srgbClr val="FFFFFF"/>
              </a:solidFill>
            </a:endParaRPr>
          </a:p>
        </p:txBody>
      </p:sp>
      <p:pic>
        <p:nvPicPr>
          <p:cNvPr id="32774" name="Picture 4" descr="Nudge"/>
          <p:cNvPicPr>
            <a:picLocks noChangeAspect="1" noChangeArrowheads="1"/>
          </p:cNvPicPr>
          <p:nvPr/>
        </p:nvPicPr>
        <p:blipFill>
          <a:blip r:embed="rId4" cstate="print"/>
          <a:srcRect/>
          <a:stretch>
            <a:fillRect/>
          </a:stretch>
        </p:blipFill>
        <p:spPr bwMode="auto">
          <a:xfrm>
            <a:off x="355600" y="2085975"/>
            <a:ext cx="2178050" cy="3336925"/>
          </a:xfrm>
          <a:prstGeom prst="rect">
            <a:avLst/>
          </a:prstGeom>
          <a:noFill/>
          <a:ln w="9525">
            <a:noFill/>
            <a:miter lim="800000"/>
            <a:headEnd/>
            <a:tailEnd/>
          </a:ln>
        </p:spPr>
      </p:pic>
      <p:sp>
        <p:nvSpPr>
          <p:cNvPr id="8" name="Rectangle 7"/>
          <p:cNvSpPr>
            <a:spLocks noChangeArrowheads="1"/>
          </p:cNvSpPr>
          <p:nvPr/>
        </p:nvSpPr>
        <p:spPr bwMode="auto">
          <a:xfrm>
            <a:off x="0" y="5994400"/>
            <a:ext cx="9144000" cy="86360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err="1">
                <a:solidFill>
                  <a:schemeClr val="tx1"/>
                </a:solidFill>
              </a:rPr>
              <a:t>Thaler</a:t>
            </a:r>
            <a:r>
              <a:rPr lang="nl-NL" sz="1200" dirty="0">
                <a:solidFill>
                  <a:schemeClr val="tx1"/>
                </a:solidFill>
              </a:rPr>
              <a:t> en </a:t>
            </a:r>
            <a:r>
              <a:rPr lang="nl-NL" sz="1200" dirty="0" err="1">
                <a:solidFill>
                  <a:schemeClr val="tx1"/>
                </a:solidFill>
              </a:rPr>
              <a:t>Sunstein</a:t>
            </a:r>
            <a:r>
              <a:rPr lang="nl-NL" sz="1200" dirty="0">
                <a:solidFill>
                  <a:schemeClr val="tx1"/>
                </a:solidFill>
              </a:rPr>
              <a:t> (2003, 2008), </a:t>
            </a:r>
            <a:r>
              <a:rPr lang="nl-NL" sz="1200" i="1" dirty="0" err="1">
                <a:solidFill>
                  <a:schemeClr val="tx1"/>
                </a:solidFill>
              </a:rPr>
              <a:t>Nudge</a:t>
            </a:r>
            <a:r>
              <a:rPr lang="nl-NL" sz="1200" dirty="0">
                <a:solidFill>
                  <a:schemeClr val="tx1"/>
                </a:solidFill>
              </a:rPr>
              <a:t> (keuzearchitectuur)</a:t>
            </a:r>
          </a:p>
          <a:p>
            <a:pPr marL="342900" indent="-342900">
              <a:defRPr/>
            </a:pPr>
            <a:r>
              <a:rPr lang="nl-NL" sz="1200" dirty="0">
                <a:solidFill>
                  <a:schemeClr val="tx1"/>
                </a:solidFill>
              </a:rPr>
              <a:t>Johnson et al. (1993), </a:t>
            </a:r>
            <a:r>
              <a:rPr lang="nl-NL" sz="1200" i="1" dirty="0">
                <a:solidFill>
                  <a:schemeClr val="tx1"/>
                </a:solidFill>
              </a:rPr>
              <a:t>The power of </a:t>
            </a:r>
            <a:r>
              <a:rPr lang="nl-NL" sz="1200" i="1" dirty="0" err="1">
                <a:solidFill>
                  <a:schemeClr val="tx1"/>
                </a:solidFill>
              </a:rPr>
              <a:t>defaults</a:t>
            </a:r>
            <a:endParaRPr lang="nl-NL" sz="1200" i="1" dirty="0">
              <a:solidFill>
                <a:schemeClr val="tx1"/>
              </a:solidFill>
            </a:endParaRPr>
          </a:p>
          <a:p>
            <a:pPr marL="342900" indent="-342900">
              <a:defRPr/>
            </a:pPr>
            <a:endParaRPr lang="nl-NL" sz="1200" dirty="0">
              <a:solidFill>
                <a:schemeClr val="bg1"/>
              </a:solidFill>
            </a:endParaRPr>
          </a:p>
          <a:p>
            <a:pPr marL="342900" indent="-342900">
              <a:defRPr/>
            </a:pPr>
            <a:endParaRPr lang="nl-NL" sz="1200" dirty="0">
              <a:solidFill>
                <a:schemeClr val="bg1"/>
              </a:solidFill>
            </a:endParaRP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9" name="Picture 8"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6600"/>
                </a:solidFill>
              </a:rPr>
              <a:t>Gedrag</a:t>
            </a:r>
            <a:r>
              <a:rPr lang="en-US" sz="1400" b="1" dirty="0">
                <a:solidFill>
                  <a:srgbClr val="FF6600"/>
                </a:solidFill>
              </a:rPr>
              <a:t> </a:t>
            </a:r>
            <a:r>
              <a:rPr lang="en-US" sz="1400" b="1" dirty="0" err="1">
                <a:solidFill>
                  <a:srgbClr val="FF6600"/>
                </a:solidFill>
              </a:rPr>
              <a:t>beïnvloeden</a:t>
            </a:r>
            <a:r>
              <a:rPr lang="en-US" sz="1400" b="1" dirty="0">
                <a:solidFill>
                  <a:srgbClr val="FF6600"/>
                </a:solidFill>
              </a:rPr>
              <a:t> door </a:t>
            </a:r>
            <a:r>
              <a:rPr lang="en-US" sz="1400" b="1" dirty="0" err="1">
                <a:solidFill>
                  <a:srgbClr val="FF6600"/>
                </a:solidFill>
              </a:rPr>
              <a:t>drempels</a:t>
            </a:r>
            <a:r>
              <a:rPr lang="en-US" sz="1400" b="1" dirty="0">
                <a:solidFill>
                  <a:srgbClr val="FF6600"/>
                </a:solidFill>
              </a:rPr>
              <a:t> </a:t>
            </a:r>
            <a:r>
              <a:rPr lang="en-US" sz="1400" b="1" dirty="0" err="1">
                <a:solidFill>
                  <a:srgbClr val="FF6600"/>
                </a:solidFill>
              </a:rPr>
              <a:t>te</a:t>
            </a:r>
            <a:r>
              <a:rPr lang="en-US" sz="1400" b="1" dirty="0">
                <a:solidFill>
                  <a:srgbClr val="FF6600"/>
                </a:solidFill>
              </a:rPr>
              <a:t> </a:t>
            </a:r>
            <a:r>
              <a:rPr lang="en-US" sz="1400" b="1" dirty="0" err="1">
                <a:solidFill>
                  <a:srgbClr val="FF6600"/>
                </a:solidFill>
              </a:rPr>
              <a:t>verlagen</a:t>
            </a:r>
            <a:endParaRPr lang="en-US" sz="1400" b="1" dirty="0">
              <a:solidFill>
                <a:srgbClr val="FF66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254000" y="1751013"/>
            <a:ext cx="6205538" cy="5770562"/>
          </a:xfrm>
          <a:prstGeom prst="rect">
            <a:avLst/>
          </a:prstGeom>
          <a:noFill/>
          <a:ln w="9525">
            <a:noFill/>
            <a:miter lim="800000"/>
            <a:headEnd/>
            <a:tailEnd/>
          </a:ln>
        </p:spPr>
      </p:pic>
      <p:sp>
        <p:nvSpPr>
          <p:cNvPr id="33795"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endParaRPr lang="nl-NL"/>
          </a:p>
        </p:txBody>
      </p:sp>
      <p:sp>
        <p:nvSpPr>
          <p:cNvPr id="33796"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Durf te experimenteren</a:t>
            </a:r>
            <a:endParaRPr lang="nl-NL" sz="1600" b="1">
              <a:solidFill>
                <a:schemeClr val="bg1"/>
              </a:solidFill>
              <a:latin typeface="Calibri" pitchFamily="34" charset="0"/>
            </a:endParaRPr>
          </a:p>
        </p:txBody>
      </p:sp>
      <p:sp>
        <p:nvSpPr>
          <p:cNvPr id="33797" name="Rectangle 7"/>
          <p:cNvSpPr>
            <a:spLocks noChangeArrowheads="1"/>
          </p:cNvSpPr>
          <p:nvPr/>
        </p:nvSpPr>
        <p:spPr bwMode="auto">
          <a:xfrm>
            <a:off x="4572000" y="2147888"/>
            <a:ext cx="4572000" cy="3646487"/>
          </a:xfrm>
          <a:prstGeom prst="rect">
            <a:avLst/>
          </a:prstGeom>
          <a:solidFill>
            <a:srgbClr val="FF6600">
              <a:alpha val="79999"/>
            </a:srgbClr>
          </a:solidFill>
          <a:ln w="9525">
            <a:noFill/>
            <a:miter lim="800000"/>
            <a:headEnd/>
            <a:tailEnd/>
          </a:ln>
        </p:spPr>
        <p:txBody>
          <a:bodyPr anchor="ctr"/>
          <a:lstStyle/>
          <a:p>
            <a:pPr indent="-342900"/>
            <a:r>
              <a:rPr lang="nl-NL">
                <a:solidFill>
                  <a:srgbClr val="FFFFFF"/>
                </a:solidFill>
              </a:rPr>
              <a:t>Als ‘het systeem’ belemmeringen oplevert voor goede oplossingen, dan moet je het systeem aanpassen.</a:t>
            </a:r>
          </a:p>
          <a:p>
            <a:pPr indent="-342900"/>
            <a:endParaRPr lang="nl-NL">
              <a:solidFill>
                <a:srgbClr val="FFFFFF"/>
              </a:solidFill>
            </a:endParaRPr>
          </a:p>
          <a:p>
            <a:pPr indent="-342900"/>
            <a:r>
              <a:rPr lang="nl-NL">
                <a:solidFill>
                  <a:srgbClr val="FFFFFF"/>
                </a:solidFill>
              </a:rPr>
              <a:t>Neem de ruimte om buiten te experimenteren. Kleinschalig, met vrijheid, door mensen die weten hoe het buiten werkt.</a:t>
            </a:r>
          </a:p>
          <a:p>
            <a:pPr indent="-342900"/>
            <a:endParaRPr lang="nl-NL">
              <a:solidFill>
                <a:srgbClr val="FFFFFF"/>
              </a:solidFill>
            </a:endParaRPr>
          </a:p>
          <a:p>
            <a:pPr indent="-342900"/>
            <a:r>
              <a:rPr lang="nl-NL">
                <a:solidFill>
                  <a:srgbClr val="FFFFFF"/>
                </a:solidFill>
              </a:rPr>
              <a:t>Als uit onderzoek blijkt dat een experiment heeft gewerkt – ga dan aan de slag met de resultaten!</a:t>
            </a:r>
          </a:p>
        </p:txBody>
      </p:sp>
      <p:sp>
        <p:nvSpPr>
          <p:cNvPr id="9" name="Rectangle 8"/>
          <p:cNvSpPr>
            <a:spLocks noChangeArrowheads="1"/>
          </p:cNvSpPr>
          <p:nvPr/>
        </p:nvSpPr>
        <p:spPr bwMode="auto">
          <a:xfrm>
            <a:off x="0" y="6169025"/>
            <a:ext cx="9144000" cy="68897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err="1">
                <a:solidFill>
                  <a:schemeClr val="tx1"/>
                </a:solidFill>
              </a:rPr>
              <a:t>Architectural</a:t>
            </a:r>
            <a:r>
              <a:rPr lang="nl-NL" sz="1200" dirty="0">
                <a:solidFill>
                  <a:schemeClr val="tx1"/>
                </a:solidFill>
              </a:rPr>
              <a:t> </a:t>
            </a:r>
            <a:r>
              <a:rPr lang="nl-NL" sz="1200" dirty="0" err="1">
                <a:solidFill>
                  <a:schemeClr val="tx1"/>
                </a:solidFill>
              </a:rPr>
              <a:t>Magic</a:t>
            </a:r>
            <a:r>
              <a:rPr lang="nl-NL" sz="1200" dirty="0">
                <a:solidFill>
                  <a:schemeClr val="tx1"/>
                </a:solidFill>
              </a:rPr>
              <a:t>  - </a:t>
            </a:r>
            <a:r>
              <a:rPr lang="nl-NL" sz="1200" dirty="0">
                <a:solidFill>
                  <a:schemeClr val="tx1"/>
                </a:solidFill>
                <a:hlinkClick r:id="rId4"/>
              </a:rPr>
              <a:t>http://www.youtube.com/watch?v=KaOKUos0-Iw</a:t>
            </a:r>
            <a:r>
              <a:rPr lang="nl-NL" sz="1200" dirty="0">
                <a:solidFill>
                  <a:schemeClr val="tx1"/>
                </a:solidFill>
              </a:rPr>
              <a:t> </a:t>
            </a:r>
          </a:p>
          <a:p>
            <a:pPr marL="342900" indent="-342900">
              <a:defRPr/>
            </a:pPr>
            <a:endParaRPr lang="nl-NL" sz="1200" dirty="0">
              <a:solidFill>
                <a:schemeClr val="bg1"/>
              </a:solidFill>
            </a:endParaRP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10" name="Picture 9"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1"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nchor="ctr"/>
          <a:lstStyle/>
          <a:p>
            <a:pPr algn="ctr">
              <a:defRPr/>
            </a:pPr>
            <a:r>
              <a:rPr lang="en-US" sz="1400" b="1" dirty="0" err="1" smtClean="0">
                <a:solidFill>
                  <a:srgbClr val="FF6600"/>
                </a:solidFill>
              </a:rPr>
              <a:t>Experimenten</a:t>
            </a:r>
            <a:r>
              <a:rPr lang="en-US" sz="1400" b="1" dirty="0" smtClean="0">
                <a:solidFill>
                  <a:srgbClr val="FF6600"/>
                </a:solidFill>
              </a:rPr>
              <a:t> </a:t>
            </a:r>
            <a:r>
              <a:rPr lang="en-US" sz="1400" b="1" dirty="0" err="1" smtClean="0">
                <a:solidFill>
                  <a:srgbClr val="FF6600"/>
                </a:solidFill>
              </a:rPr>
              <a:t>hebben</a:t>
            </a:r>
            <a:r>
              <a:rPr lang="en-US" sz="1400" b="1" dirty="0" smtClean="0">
                <a:solidFill>
                  <a:srgbClr val="FF6600"/>
                </a:solidFill>
              </a:rPr>
              <a:t> tot </a:t>
            </a:r>
            <a:r>
              <a:rPr lang="en-US" sz="1400" b="1" dirty="0" err="1" smtClean="0">
                <a:solidFill>
                  <a:srgbClr val="FF6600"/>
                </a:solidFill>
              </a:rPr>
              <a:t>doel</a:t>
            </a:r>
            <a:r>
              <a:rPr lang="en-US" sz="1400" b="1" dirty="0" smtClean="0">
                <a:solidFill>
                  <a:srgbClr val="FF6600"/>
                </a:solidFill>
              </a:rPr>
              <a:t> </a:t>
            </a:r>
            <a:r>
              <a:rPr lang="en-US" sz="1400" b="1" dirty="0" err="1" smtClean="0">
                <a:solidFill>
                  <a:srgbClr val="FF6600"/>
                </a:solidFill>
              </a:rPr>
              <a:t>een</a:t>
            </a:r>
            <a:r>
              <a:rPr lang="en-US" sz="1400" b="1" dirty="0" smtClean="0">
                <a:solidFill>
                  <a:srgbClr val="FF6600"/>
                </a:solidFill>
              </a:rPr>
              <a:t> </a:t>
            </a:r>
            <a:r>
              <a:rPr lang="en-US" sz="1400" b="1" dirty="0" err="1" smtClean="0">
                <a:solidFill>
                  <a:srgbClr val="FF6600"/>
                </a:solidFill>
              </a:rPr>
              <a:t>systeem</a:t>
            </a:r>
            <a:r>
              <a:rPr lang="en-US" sz="1400" b="1" dirty="0" smtClean="0">
                <a:solidFill>
                  <a:srgbClr val="FF6600"/>
                </a:solidFill>
              </a:rPr>
              <a:t> te </a:t>
            </a:r>
            <a:r>
              <a:rPr lang="en-US" sz="1400" b="1" dirty="0" err="1" smtClean="0">
                <a:solidFill>
                  <a:srgbClr val="FF6600"/>
                </a:solidFill>
              </a:rPr>
              <a:t>verbeteren</a:t>
            </a:r>
            <a:r>
              <a:rPr lang="en-US" sz="1400" b="1" dirty="0" smtClean="0">
                <a:solidFill>
                  <a:srgbClr val="FF6600"/>
                </a:solidFill>
              </a:rPr>
              <a:t>, </a:t>
            </a:r>
            <a:r>
              <a:rPr lang="en-US" sz="1400" b="1" dirty="0" err="1" smtClean="0">
                <a:solidFill>
                  <a:srgbClr val="FF6600"/>
                </a:solidFill>
              </a:rPr>
              <a:t>maar</a:t>
            </a:r>
            <a:r>
              <a:rPr lang="en-US" sz="1400" b="1" dirty="0" smtClean="0">
                <a:solidFill>
                  <a:srgbClr val="FF6600"/>
                </a:solidFill>
              </a:rPr>
              <a:t> </a:t>
            </a:r>
            <a:r>
              <a:rPr lang="en-US" sz="1400" b="1" dirty="0" err="1" smtClean="0">
                <a:solidFill>
                  <a:srgbClr val="FF6600"/>
                </a:solidFill>
              </a:rPr>
              <a:t>vooraf</a:t>
            </a:r>
            <a:r>
              <a:rPr lang="en-US" sz="1400" b="1" dirty="0" smtClean="0">
                <a:solidFill>
                  <a:srgbClr val="FF6600"/>
                </a:solidFill>
              </a:rPr>
              <a:t> </a:t>
            </a:r>
            <a:r>
              <a:rPr lang="en-US" sz="1400" b="1" dirty="0" err="1" smtClean="0">
                <a:solidFill>
                  <a:srgbClr val="FF6600"/>
                </a:solidFill>
              </a:rPr>
              <a:t>zijn</a:t>
            </a:r>
            <a:r>
              <a:rPr lang="en-US" sz="1400" b="1" dirty="0" smtClean="0">
                <a:solidFill>
                  <a:srgbClr val="FF6600"/>
                </a:solidFill>
              </a:rPr>
              <a:t> de </a:t>
            </a:r>
            <a:r>
              <a:rPr lang="en-US" sz="1400" b="1" dirty="0" err="1" smtClean="0">
                <a:solidFill>
                  <a:srgbClr val="FF6600"/>
                </a:solidFill>
              </a:rPr>
              <a:t>effecten</a:t>
            </a:r>
            <a:r>
              <a:rPr lang="en-US" sz="1400" b="1" dirty="0" smtClean="0">
                <a:solidFill>
                  <a:srgbClr val="FF6600"/>
                </a:solidFill>
              </a:rPr>
              <a:t> </a:t>
            </a:r>
            <a:r>
              <a:rPr lang="en-US" sz="1400" b="1" dirty="0" err="1" smtClean="0">
                <a:solidFill>
                  <a:srgbClr val="FF6600"/>
                </a:solidFill>
              </a:rPr>
              <a:t>nog</a:t>
            </a:r>
            <a:r>
              <a:rPr lang="en-US" sz="1400" b="1" dirty="0" smtClean="0">
                <a:solidFill>
                  <a:srgbClr val="FF6600"/>
                </a:solidFill>
              </a:rPr>
              <a:t> </a:t>
            </a:r>
            <a:r>
              <a:rPr lang="en-US" sz="1400" b="1" dirty="0" err="1" smtClean="0">
                <a:solidFill>
                  <a:srgbClr val="FF6600"/>
                </a:solidFill>
              </a:rPr>
              <a:t>onbekend</a:t>
            </a:r>
            <a:endParaRPr lang="en-US" sz="1400" b="1" dirty="0">
              <a:solidFill>
                <a:srgbClr val="FF66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NL14370\Pictures\streetart\street_art_french_oak_16.jpg"/>
          <p:cNvPicPr>
            <a:picLocks noChangeAspect="1" noChangeArrowheads="1"/>
          </p:cNvPicPr>
          <p:nvPr/>
        </p:nvPicPr>
        <p:blipFill>
          <a:blip r:embed="rId3" cstate="print"/>
          <a:srcRect/>
          <a:stretch>
            <a:fillRect/>
          </a:stretch>
        </p:blipFill>
        <p:spPr bwMode="auto">
          <a:xfrm>
            <a:off x="-3557588" y="-1579563"/>
            <a:ext cx="13485813" cy="10106026"/>
          </a:xfrm>
          <a:prstGeom prst="rect">
            <a:avLst/>
          </a:prstGeom>
          <a:noFill/>
          <a:ln w="9525">
            <a:noFill/>
            <a:miter lim="800000"/>
            <a:headEnd/>
            <a:tailEnd/>
          </a:ln>
        </p:spPr>
      </p:pic>
      <p:sp>
        <p:nvSpPr>
          <p:cNvPr id="34819" name="Rectangle 2"/>
          <p:cNvSpPr>
            <a:spLocks noChangeArrowheads="1"/>
          </p:cNvSpPr>
          <p:nvPr/>
        </p:nvSpPr>
        <p:spPr bwMode="auto">
          <a:xfrm>
            <a:off x="0" y="188913"/>
            <a:ext cx="9144000" cy="936625"/>
          </a:xfrm>
          <a:prstGeom prst="rect">
            <a:avLst/>
          </a:prstGeom>
          <a:solidFill>
            <a:srgbClr val="FF6600"/>
          </a:solidFill>
          <a:ln w="9525">
            <a:noFill/>
            <a:miter lim="800000"/>
            <a:headEnd/>
            <a:tailEnd/>
          </a:ln>
        </p:spPr>
        <p:txBody>
          <a:bodyPr wrap="none" anchor="ctr"/>
          <a:lstStyle/>
          <a:p>
            <a:endParaRPr lang="nl-NL"/>
          </a:p>
        </p:txBody>
      </p:sp>
      <p:sp>
        <p:nvSpPr>
          <p:cNvPr id="34820"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Affordance samengevat</a:t>
            </a:r>
            <a:endParaRPr lang="nl-NL" sz="1600" b="1">
              <a:solidFill>
                <a:schemeClr val="bg1"/>
              </a:solidFill>
              <a:latin typeface="Calibri" pitchFamily="34" charset="0"/>
            </a:endParaRPr>
          </a:p>
        </p:txBody>
      </p:sp>
      <p:sp>
        <p:nvSpPr>
          <p:cNvPr id="6" name="Rectangle 7"/>
          <p:cNvSpPr>
            <a:spLocks noChangeArrowheads="1"/>
          </p:cNvSpPr>
          <p:nvPr/>
        </p:nvSpPr>
        <p:spPr bwMode="auto">
          <a:xfrm>
            <a:off x="3440113" y="2641600"/>
            <a:ext cx="5703887" cy="2601560"/>
          </a:xfrm>
          <a:prstGeom prst="rect">
            <a:avLst/>
          </a:prstGeom>
          <a:solidFill>
            <a:srgbClr val="FF6600">
              <a:alpha val="79999"/>
            </a:srgbClr>
          </a:solidFill>
          <a:ln w="9525">
            <a:noFill/>
            <a:miter lim="800000"/>
            <a:headEnd/>
            <a:tailEnd/>
          </a:ln>
        </p:spPr>
        <p:txBody>
          <a:bodyPr anchor="ctr"/>
          <a:lstStyle/>
          <a:p>
            <a:pPr indent="-342900">
              <a:defRPr/>
            </a:pPr>
            <a:r>
              <a:rPr lang="nl-NL" dirty="0" smtClean="0">
                <a:solidFill>
                  <a:srgbClr val="FFFFFF"/>
                </a:solidFill>
              </a:rPr>
              <a:t>Een </a:t>
            </a:r>
            <a:r>
              <a:rPr lang="nl-NL" dirty="0">
                <a:solidFill>
                  <a:srgbClr val="FFFFFF"/>
                </a:solidFill>
              </a:rPr>
              <a:t>prullenbak of container communiceert. Het trekt afval aan en dat is goed. </a:t>
            </a:r>
          </a:p>
          <a:p>
            <a:pPr indent="-342900">
              <a:defRPr/>
            </a:pPr>
            <a:endParaRPr lang="nl-NL" b="1" u="sng" dirty="0">
              <a:solidFill>
                <a:srgbClr val="FFFFFF"/>
              </a:solidFill>
            </a:endParaRPr>
          </a:p>
          <a:p>
            <a:pPr indent="-342900">
              <a:defRPr/>
            </a:pPr>
            <a:r>
              <a:rPr lang="nl-NL" dirty="0">
                <a:solidFill>
                  <a:srgbClr val="FFFFFF"/>
                </a:solidFill>
              </a:rPr>
              <a:t>Ga aan de slag met de directe omgeving van containers en prikkel de zintuigen van de gebruikers om de omgeving schoon te houden. </a:t>
            </a:r>
          </a:p>
          <a:p>
            <a:pPr marL="342900" indent="-342900">
              <a:buFontTx/>
              <a:buChar char="-"/>
              <a:defRPr/>
            </a:pPr>
            <a:endParaRPr lang="nl-NL" dirty="0">
              <a:solidFill>
                <a:srgbClr val="FFFFFF"/>
              </a:solidFill>
            </a:endParaRPr>
          </a:p>
          <a:p>
            <a:pPr marL="342900" indent="-342900">
              <a:defRPr/>
            </a:pPr>
            <a:r>
              <a:rPr lang="nl-NL" u="sng" dirty="0">
                <a:solidFill>
                  <a:srgbClr val="FFFFFF"/>
                </a:solidFill>
              </a:rPr>
              <a:t>Experimenteer, schaal op en houd vol!</a:t>
            </a:r>
            <a:endParaRPr lang="nl-NL" dirty="0">
              <a:solidFill>
                <a:srgbClr val="FFFFFF"/>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C:\Users\NL14370\Pictures\streetart\street_art_29.jpg"/>
          <p:cNvPicPr>
            <a:picLocks noChangeAspect="1" noChangeArrowheads="1"/>
          </p:cNvPicPr>
          <p:nvPr/>
        </p:nvPicPr>
        <p:blipFill>
          <a:blip r:embed="rId3" cstate="print"/>
          <a:srcRect/>
          <a:stretch>
            <a:fillRect/>
          </a:stretch>
        </p:blipFill>
        <p:spPr bwMode="auto">
          <a:xfrm>
            <a:off x="-168275" y="0"/>
            <a:ext cx="9525000" cy="7077075"/>
          </a:xfrm>
          <a:prstGeom prst="rect">
            <a:avLst/>
          </a:prstGeom>
          <a:noFill/>
          <a:ln w="9525">
            <a:noFill/>
            <a:miter lim="800000"/>
            <a:headEnd/>
            <a:tailEnd/>
          </a:ln>
        </p:spPr>
      </p:pic>
      <p:sp>
        <p:nvSpPr>
          <p:cNvPr id="7" name="Rectangle 5"/>
          <p:cNvSpPr>
            <a:spLocks noChangeArrowheads="1"/>
          </p:cNvSpPr>
          <p:nvPr/>
        </p:nvSpPr>
        <p:spPr bwMode="auto">
          <a:xfrm>
            <a:off x="0" y="158750"/>
            <a:ext cx="9144000" cy="936625"/>
          </a:xfrm>
          <a:prstGeom prst="rect">
            <a:avLst/>
          </a:prstGeom>
          <a:solidFill>
            <a:srgbClr val="FF0066">
              <a:alpha val="79999"/>
            </a:srgbClr>
          </a:solidFill>
          <a:ln w="9525">
            <a:noFill/>
            <a:miter lim="800000"/>
            <a:headEnd/>
            <a:tailEnd/>
          </a:ln>
        </p:spPr>
        <p:txBody>
          <a:bodyPr wrap="none" anchor="ctr"/>
          <a:lstStyle/>
          <a:p>
            <a:pPr algn="ctr">
              <a:defRPr/>
            </a:pPr>
            <a:r>
              <a:rPr lang="nl-NL" sz="3200" b="1" dirty="0">
                <a:solidFill>
                  <a:schemeClr val="accent3"/>
                </a:solidFill>
                <a:latin typeface="Calibri" pitchFamily="34" charset="0"/>
                <a:cs typeface="Calibri" pitchFamily="34" charset="0"/>
              </a:rPr>
              <a:t>Gedragsbeïnvloeding</a:t>
            </a:r>
          </a:p>
        </p:txBody>
      </p:sp>
      <p:grpSp>
        <p:nvGrpSpPr>
          <p:cNvPr id="35844" name="Group 8"/>
          <p:cNvGrpSpPr>
            <a:grpSpLocks/>
          </p:cNvGrpSpPr>
          <p:nvPr/>
        </p:nvGrpSpPr>
        <p:grpSpPr bwMode="auto">
          <a:xfrm>
            <a:off x="6290630" y="1962150"/>
            <a:ext cx="2853369" cy="3260725"/>
            <a:chOff x="6291320" y="3409950"/>
            <a:chExt cx="2852680" cy="3260725"/>
          </a:xfrm>
        </p:grpSpPr>
        <p:sp>
          <p:nvSpPr>
            <p:cNvPr id="4" name="Rectangle 5"/>
            <p:cNvSpPr>
              <a:spLocks noChangeArrowheads="1"/>
            </p:cNvSpPr>
            <p:nvPr/>
          </p:nvSpPr>
          <p:spPr bwMode="auto">
            <a:xfrm>
              <a:off x="6698254" y="3409950"/>
              <a:ext cx="2445746" cy="936625"/>
            </a:xfrm>
            <a:prstGeom prst="rect">
              <a:avLst/>
            </a:prstGeom>
            <a:solidFill>
              <a:srgbClr val="AF67FF">
                <a:alpha val="79999"/>
              </a:srgbClr>
            </a:solidFill>
            <a:ln w="9525">
              <a:noFill/>
              <a:miter lim="800000"/>
              <a:headEnd/>
              <a:tailEnd/>
            </a:ln>
          </p:spPr>
          <p:txBody>
            <a:bodyPr wrap="none" anchor="ctr"/>
            <a:lstStyle/>
            <a:p>
              <a:pPr algn="ctr">
                <a:defRPr/>
              </a:pPr>
              <a:r>
                <a:rPr lang="nl-NL" b="1" dirty="0">
                  <a:solidFill>
                    <a:schemeClr val="accent3"/>
                  </a:solidFill>
                  <a:latin typeface="Calibri" pitchFamily="34" charset="0"/>
                  <a:cs typeface="Calibri" pitchFamily="34" charset="0"/>
                </a:rPr>
                <a:t>Anonimiteit</a:t>
              </a:r>
              <a:endParaRPr lang="nl-NL" sz="3200" b="1" dirty="0">
                <a:solidFill>
                  <a:schemeClr val="accent3"/>
                </a:solidFill>
                <a:latin typeface="Calibri" pitchFamily="34" charset="0"/>
                <a:cs typeface="Calibri" pitchFamily="34" charset="0"/>
              </a:endParaRPr>
            </a:p>
          </p:txBody>
        </p:sp>
        <p:sp>
          <p:nvSpPr>
            <p:cNvPr id="5" name="Rectangle 5"/>
            <p:cNvSpPr>
              <a:spLocks noChangeArrowheads="1"/>
            </p:cNvSpPr>
            <p:nvPr/>
          </p:nvSpPr>
          <p:spPr bwMode="auto">
            <a:xfrm>
              <a:off x="6698254" y="4552950"/>
              <a:ext cx="2445746" cy="936625"/>
            </a:xfrm>
            <a:prstGeom prst="rect">
              <a:avLst/>
            </a:prstGeom>
            <a:solidFill>
              <a:srgbClr val="FFC000">
                <a:alpha val="79999"/>
              </a:srgbClr>
            </a:solidFill>
            <a:ln w="9525">
              <a:noFill/>
              <a:miter lim="800000"/>
              <a:headEnd/>
              <a:tailEnd/>
            </a:ln>
          </p:spPr>
          <p:txBody>
            <a:bodyPr wrap="none" anchor="ctr"/>
            <a:lstStyle/>
            <a:p>
              <a:pPr algn="ctr">
                <a:defRPr/>
              </a:pPr>
              <a:r>
                <a:rPr lang="nl-NL" sz="1600" b="1" dirty="0" err="1">
                  <a:solidFill>
                    <a:schemeClr val="accent3"/>
                  </a:solidFill>
                  <a:latin typeface="Calibri" pitchFamily="34" charset="0"/>
                  <a:cs typeface="Calibri" pitchFamily="34" charset="0"/>
                </a:rPr>
                <a:t>Affordance</a:t>
              </a:r>
              <a:endParaRPr lang="nl-NL" sz="3200" b="1" dirty="0">
                <a:solidFill>
                  <a:schemeClr val="accent3"/>
                </a:solidFill>
                <a:latin typeface="Calibri" pitchFamily="34" charset="0"/>
                <a:cs typeface="Calibri" pitchFamily="34" charset="0"/>
              </a:endParaRPr>
            </a:p>
          </p:txBody>
        </p:sp>
        <p:sp>
          <p:nvSpPr>
            <p:cNvPr id="6" name="Rectangle 5"/>
            <p:cNvSpPr>
              <a:spLocks noChangeArrowheads="1"/>
            </p:cNvSpPr>
            <p:nvPr/>
          </p:nvSpPr>
          <p:spPr bwMode="auto">
            <a:xfrm>
              <a:off x="6291320" y="5734050"/>
              <a:ext cx="2852680" cy="936625"/>
            </a:xfrm>
            <a:prstGeom prst="rect">
              <a:avLst/>
            </a:prstGeom>
            <a:solidFill>
              <a:srgbClr val="FF0066">
                <a:alpha val="79999"/>
              </a:srgbClr>
            </a:solidFill>
            <a:ln w="9525">
              <a:noFill/>
              <a:miter lim="800000"/>
              <a:headEnd/>
              <a:tailEnd/>
            </a:ln>
          </p:spPr>
          <p:txBody>
            <a:bodyPr wrap="none" anchor="ctr"/>
            <a:lstStyle/>
            <a:p>
              <a:pPr algn="ctr">
                <a:defRPr/>
              </a:pPr>
              <a:r>
                <a:rPr lang="nl-NL" sz="1400" b="1" dirty="0">
                  <a:solidFill>
                    <a:schemeClr val="accent3"/>
                  </a:solidFill>
                  <a:latin typeface="Calibri" pitchFamily="34" charset="0"/>
                  <a:cs typeface="Calibri" pitchFamily="34" charset="0"/>
                </a:rPr>
                <a:t>Gedragsbeïnvloeding</a:t>
              </a:r>
            </a:p>
          </p:txBody>
        </p:sp>
      </p:grpSp>
      <p:sp>
        <p:nvSpPr>
          <p:cNvPr id="9" name="Rectangle 5"/>
          <p:cNvSpPr>
            <a:spLocks noChangeArrowheads="1"/>
          </p:cNvSpPr>
          <p:nvPr/>
        </p:nvSpPr>
        <p:spPr bwMode="auto">
          <a:xfrm>
            <a:off x="642938" y="1960563"/>
            <a:ext cx="5273675" cy="3272449"/>
          </a:xfrm>
          <a:prstGeom prst="rect">
            <a:avLst/>
          </a:prstGeom>
          <a:solidFill>
            <a:srgbClr val="FF0066">
              <a:alpha val="79999"/>
            </a:srgbClr>
          </a:solidFill>
          <a:ln w="9525">
            <a:noFill/>
            <a:miter lim="800000"/>
            <a:headEnd/>
            <a:tailEnd/>
          </a:ln>
        </p:spPr>
        <p:txBody>
          <a:bodyPr anchor="ctr"/>
          <a:lstStyle/>
          <a:p>
            <a:pPr>
              <a:defRPr/>
            </a:pPr>
            <a:r>
              <a:rPr lang="nl-NL" dirty="0">
                <a:solidFill>
                  <a:schemeClr val="accent3"/>
                </a:solidFill>
                <a:latin typeface="Calibri" pitchFamily="34" charset="0"/>
                <a:cs typeface="Calibri" pitchFamily="34" charset="0"/>
              </a:rPr>
              <a:t>Dankzij onderzoeken is een grote hoeveelheid aan psychologische </a:t>
            </a:r>
            <a:r>
              <a:rPr lang="nl-NL" dirty="0" err="1">
                <a:solidFill>
                  <a:schemeClr val="accent3"/>
                </a:solidFill>
                <a:latin typeface="Calibri" pitchFamily="34" charset="0"/>
                <a:cs typeface="Calibri" pitchFamily="34" charset="0"/>
              </a:rPr>
              <a:t>gedragsbeïnvloeders</a:t>
            </a:r>
            <a:r>
              <a:rPr lang="nl-NL" dirty="0">
                <a:solidFill>
                  <a:schemeClr val="accent3"/>
                </a:solidFill>
                <a:latin typeface="Calibri" pitchFamily="34" charset="0"/>
                <a:cs typeface="Calibri" pitchFamily="34" charset="0"/>
              </a:rPr>
              <a:t> bekend. Een deel daarvan is direct toepasbaar </a:t>
            </a:r>
            <a:r>
              <a:rPr lang="nl-NL" dirty="0" smtClean="0">
                <a:solidFill>
                  <a:schemeClr val="accent3"/>
                </a:solidFill>
                <a:latin typeface="Calibri" pitchFamily="34" charset="0"/>
                <a:cs typeface="Calibri" pitchFamily="34" charset="0"/>
              </a:rPr>
              <a:t>op het </a:t>
            </a:r>
            <a:r>
              <a:rPr lang="nl-NL" dirty="0">
                <a:solidFill>
                  <a:schemeClr val="accent3"/>
                </a:solidFill>
                <a:latin typeface="Calibri" pitchFamily="34" charset="0"/>
                <a:cs typeface="Calibri" pitchFamily="34" charset="0"/>
              </a:rPr>
              <a:t>gebied van zwerfafval.  </a:t>
            </a:r>
            <a:endParaRPr lang="nl-NL" dirty="0" smtClean="0">
              <a:solidFill>
                <a:schemeClr val="accent3"/>
              </a:solidFill>
              <a:latin typeface="Calibri" pitchFamily="34" charset="0"/>
              <a:cs typeface="Calibri" pitchFamily="34" charset="0"/>
            </a:endParaRPr>
          </a:p>
          <a:p>
            <a:pPr>
              <a:defRPr/>
            </a:pPr>
            <a:endParaRPr lang="nl-NL" dirty="0" smtClean="0">
              <a:solidFill>
                <a:schemeClr val="accent3"/>
              </a:solidFill>
              <a:latin typeface="Calibri" pitchFamily="34" charset="0"/>
              <a:cs typeface="Calibri" pitchFamily="34" charset="0"/>
            </a:endParaRPr>
          </a:p>
          <a:p>
            <a:pPr>
              <a:defRPr/>
            </a:pPr>
            <a:r>
              <a:rPr lang="nl-NL" dirty="0" smtClean="0">
                <a:solidFill>
                  <a:schemeClr val="accent3"/>
                </a:solidFill>
                <a:latin typeface="Calibri" pitchFamily="34" charset="0"/>
                <a:cs typeface="Calibri" pitchFamily="34" charset="0"/>
              </a:rPr>
              <a:t>Aanbevolen literatuur:</a:t>
            </a:r>
            <a:endParaRPr lang="nl-NL" dirty="0">
              <a:solidFill>
                <a:schemeClr val="accent3"/>
              </a:solidFill>
              <a:latin typeface="Calibri" pitchFamily="34" charset="0"/>
              <a:cs typeface="Calibri" pitchFamily="34" charset="0"/>
            </a:endParaRPr>
          </a:p>
          <a:p>
            <a:pPr>
              <a:buFont typeface="Arial" pitchFamily="34" charset="0"/>
              <a:buChar char="•"/>
              <a:defRPr/>
            </a:pPr>
            <a:r>
              <a:rPr lang="nl-NL" dirty="0" smtClean="0">
                <a:solidFill>
                  <a:schemeClr val="accent3"/>
                </a:solidFill>
                <a:latin typeface="Calibri" pitchFamily="34" charset="0"/>
                <a:cs typeface="Calibri" pitchFamily="34" charset="0"/>
              </a:rPr>
              <a:t>  </a:t>
            </a:r>
            <a:r>
              <a:rPr lang="nl-NL" sz="1600" i="1" dirty="0" smtClean="0">
                <a:solidFill>
                  <a:schemeClr val="accent3"/>
                </a:solidFill>
                <a:latin typeface="Calibri" pitchFamily="34" charset="0"/>
                <a:cs typeface="Calibri" pitchFamily="34" charset="0"/>
              </a:rPr>
              <a:t>Nieuwe aanpak in overheidscommunicatie</a:t>
            </a:r>
            <a:r>
              <a:rPr lang="nl-NL" sz="1600" dirty="0" smtClean="0">
                <a:solidFill>
                  <a:schemeClr val="accent3"/>
                </a:solidFill>
                <a:latin typeface="Calibri" pitchFamily="34" charset="0"/>
                <a:cs typeface="Calibri" pitchFamily="34" charset="0"/>
              </a:rPr>
              <a:t>, Pol – </a:t>
            </a:r>
            <a:r>
              <a:rPr lang="nl-NL" sz="1600" dirty="0" err="1" smtClean="0">
                <a:solidFill>
                  <a:schemeClr val="accent3"/>
                </a:solidFill>
                <a:latin typeface="Calibri" pitchFamily="34" charset="0"/>
                <a:cs typeface="Calibri" pitchFamily="34" charset="0"/>
              </a:rPr>
              <a:t>Swankhuisen</a:t>
            </a:r>
            <a:r>
              <a:rPr lang="nl-NL" sz="1600" dirty="0" smtClean="0">
                <a:solidFill>
                  <a:schemeClr val="accent3"/>
                </a:solidFill>
                <a:latin typeface="Calibri" pitchFamily="34" charset="0"/>
                <a:cs typeface="Calibri" pitchFamily="34" charset="0"/>
              </a:rPr>
              <a:t> – </a:t>
            </a:r>
            <a:r>
              <a:rPr lang="nl-NL" sz="1600" dirty="0" err="1" smtClean="0">
                <a:solidFill>
                  <a:schemeClr val="accent3"/>
                </a:solidFill>
                <a:latin typeface="Calibri" pitchFamily="34" charset="0"/>
                <a:cs typeface="Calibri" pitchFamily="34" charset="0"/>
              </a:rPr>
              <a:t>Vendeloo</a:t>
            </a:r>
            <a:r>
              <a:rPr lang="nl-NL" sz="1600" dirty="0" smtClean="0">
                <a:solidFill>
                  <a:schemeClr val="accent3"/>
                </a:solidFill>
                <a:latin typeface="Calibri" pitchFamily="34" charset="0"/>
                <a:cs typeface="Calibri" pitchFamily="34" charset="0"/>
              </a:rPr>
              <a:t>, uitgeverij </a:t>
            </a:r>
            <a:r>
              <a:rPr lang="nl-NL" sz="1600" dirty="0" err="1" smtClean="0">
                <a:solidFill>
                  <a:schemeClr val="accent3"/>
                </a:solidFill>
                <a:latin typeface="Calibri" pitchFamily="34" charset="0"/>
                <a:cs typeface="Calibri" pitchFamily="34" charset="0"/>
              </a:rPr>
              <a:t>Coutinho</a:t>
            </a:r>
            <a:endParaRPr lang="nl-NL" sz="1600" dirty="0" smtClean="0">
              <a:solidFill>
                <a:schemeClr val="accent3"/>
              </a:solidFill>
              <a:latin typeface="Calibri" pitchFamily="34" charset="0"/>
              <a:cs typeface="Calibri" pitchFamily="34" charset="0"/>
            </a:endParaRPr>
          </a:p>
          <a:p>
            <a:pPr>
              <a:buFont typeface="Arial" pitchFamily="34" charset="0"/>
              <a:buChar char="•"/>
              <a:defRPr/>
            </a:pPr>
            <a:endParaRPr lang="nl-NL" sz="1600" dirty="0" smtClean="0">
              <a:solidFill>
                <a:schemeClr val="accent3"/>
              </a:solidFill>
              <a:latin typeface="Calibri" pitchFamily="34" charset="0"/>
              <a:cs typeface="Calibri" pitchFamily="34" charset="0"/>
            </a:endParaRPr>
          </a:p>
          <a:p>
            <a:pPr>
              <a:buFont typeface="Arial" pitchFamily="34" charset="0"/>
              <a:buChar char="•"/>
              <a:defRPr/>
            </a:pPr>
            <a:r>
              <a:rPr lang="nl-NL" sz="1600" dirty="0" smtClean="0">
                <a:solidFill>
                  <a:schemeClr val="accent3"/>
                </a:solidFill>
                <a:latin typeface="Calibri" pitchFamily="34" charset="0"/>
                <a:cs typeface="Calibri" pitchFamily="34" charset="0"/>
              </a:rPr>
              <a:t>“</a:t>
            </a:r>
            <a:r>
              <a:rPr lang="nl-NL" sz="1600" i="1" dirty="0" smtClean="0">
                <a:solidFill>
                  <a:schemeClr val="accent3"/>
                </a:solidFill>
                <a:latin typeface="Calibri" pitchFamily="34" charset="0"/>
                <a:cs typeface="Calibri" pitchFamily="34" charset="0"/>
              </a:rPr>
              <a:t>Hoe mensen keuzes maken</a:t>
            </a:r>
            <a:r>
              <a:rPr lang="nl-NL" sz="1600" dirty="0" smtClean="0">
                <a:solidFill>
                  <a:schemeClr val="accent3"/>
                </a:solidFill>
                <a:latin typeface="Calibri" pitchFamily="34" charset="0"/>
                <a:cs typeface="Calibri" pitchFamily="34" charset="0"/>
              </a:rPr>
              <a:t>”, de psychologie van het beslissen, W.L. </a:t>
            </a:r>
            <a:r>
              <a:rPr lang="nl-NL" sz="1600" dirty="0" err="1" smtClean="0">
                <a:solidFill>
                  <a:schemeClr val="accent3"/>
                </a:solidFill>
                <a:latin typeface="Calibri" pitchFamily="34" charset="0"/>
                <a:cs typeface="Calibri" pitchFamily="34" charset="0"/>
              </a:rPr>
              <a:t>Tiemeijer</a:t>
            </a:r>
            <a:r>
              <a:rPr lang="nl-NL" sz="1600" dirty="0" smtClean="0">
                <a:solidFill>
                  <a:schemeClr val="accent3"/>
                </a:solidFill>
                <a:latin typeface="Calibri" pitchFamily="34" charset="0"/>
                <a:cs typeface="Calibri" pitchFamily="34" charset="0"/>
              </a:rPr>
              <a:t>, WRR</a:t>
            </a:r>
            <a:endParaRPr lang="nl-NL" dirty="0">
              <a:solidFill>
                <a:schemeClr val="accent3"/>
              </a:solidFill>
              <a:latin typeface="Calibri" pitchFamily="34" charset="0"/>
              <a:cs typeface="Calibri" pitchFamily="34" charset="0"/>
            </a:endParaRPr>
          </a:p>
          <a:p>
            <a:pPr>
              <a:buFont typeface="Arial" pitchFamily="34" charset="0"/>
              <a:buChar char="•"/>
              <a:defRPr/>
            </a:pPr>
            <a:endParaRPr lang="nl-NL" dirty="0">
              <a:solidFill>
                <a:schemeClr val="accent3"/>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C:\Users\NL14370\Pictures\afvalcontainers\IMG_7831-Desktop-Resolutie.jpg"/>
          <p:cNvPicPr>
            <a:picLocks noChangeAspect="1" noChangeArrowheads="1"/>
          </p:cNvPicPr>
          <p:nvPr/>
        </p:nvPicPr>
        <p:blipFill>
          <a:blip r:embed="rId3" cstate="print"/>
          <a:srcRect/>
          <a:stretch>
            <a:fillRect/>
          </a:stretch>
        </p:blipFill>
        <p:spPr bwMode="auto">
          <a:xfrm>
            <a:off x="-1130300" y="0"/>
            <a:ext cx="10655300" cy="7104063"/>
          </a:xfrm>
          <a:prstGeom prst="rect">
            <a:avLst/>
          </a:prstGeom>
          <a:noFill/>
          <a:ln w="9525">
            <a:noFill/>
            <a:miter lim="800000"/>
            <a:headEnd/>
            <a:tailEnd/>
          </a:ln>
        </p:spPr>
      </p:pic>
      <p:sp>
        <p:nvSpPr>
          <p:cNvPr id="36867"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36868"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Gedragsbeïnvloeding: Los eerst de obstakels op</a:t>
            </a:r>
            <a:endParaRPr lang="nl-NL" sz="1600" b="1">
              <a:solidFill>
                <a:schemeClr val="bg1"/>
              </a:solidFill>
              <a:latin typeface="Calibri" pitchFamily="34" charset="0"/>
            </a:endParaRPr>
          </a:p>
        </p:txBody>
      </p:sp>
      <p:sp>
        <p:nvSpPr>
          <p:cNvPr id="36869" name="Rectangle 7"/>
          <p:cNvSpPr>
            <a:spLocks noChangeArrowheads="1"/>
          </p:cNvSpPr>
          <p:nvPr/>
        </p:nvSpPr>
        <p:spPr bwMode="auto">
          <a:xfrm>
            <a:off x="4572000" y="2335576"/>
            <a:ext cx="4572000" cy="3161937"/>
          </a:xfrm>
          <a:prstGeom prst="rect">
            <a:avLst/>
          </a:prstGeom>
          <a:solidFill>
            <a:srgbClr val="FF0066">
              <a:alpha val="79999"/>
            </a:srgbClr>
          </a:solidFill>
          <a:ln w="9525">
            <a:noFill/>
            <a:miter lim="800000"/>
            <a:headEnd/>
            <a:tailEnd/>
          </a:ln>
        </p:spPr>
        <p:txBody>
          <a:bodyPr anchor="ctr"/>
          <a:lstStyle/>
          <a:p>
            <a:pPr marL="342900" indent="-342900"/>
            <a:r>
              <a:rPr lang="nl-NL" dirty="0" smtClean="0">
                <a:solidFill>
                  <a:srgbClr val="FFFFFF"/>
                </a:solidFill>
              </a:rPr>
              <a:t>Basis op orde:</a:t>
            </a:r>
          </a:p>
          <a:p>
            <a:pPr marL="342900" indent="-342900">
              <a:buFont typeface="Arial" charset="0"/>
              <a:buChar char="•"/>
            </a:pPr>
            <a:r>
              <a:rPr lang="nl-NL" dirty="0" smtClean="0">
                <a:solidFill>
                  <a:srgbClr val="FFFFFF"/>
                </a:solidFill>
              </a:rPr>
              <a:t>Techniek </a:t>
            </a:r>
            <a:r>
              <a:rPr lang="nl-NL" dirty="0">
                <a:solidFill>
                  <a:srgbClr val="FFFFFF"/>
                </a:solidFill>
              </a:rPr>
              <a:t>werkt</a:t>
            </a:r>
          </a:p>
          <a:p>
            <a:pPr marL="342900" indent="-342900">
              <a:buFont typeface="Arial" charset="0"/>
              <a:buChar char="•"/>
            </a:pPr>
            <a:r>
              <a:rPr lang="nl-NL" dirty="0">
                <a:solidFill>
                  <a:srgbClr val="FFFFFF"/>
                </a:solidFill>
              </a:rPr>
              <a:t>Logistiek werkt</a:t>
            </a:r>
          </a:p>
          <a:p>
            <a:pPr marL="342900" indent="-342900">
              <a:buFont typeface="Arial" charset="0"/>
              <a:buChar char="•"/>
            </a:pPr>
            <a:r>
              <a:rPr lang="nl-NL" dirty="0">
                <a:solidFill>
                  <a:srgbClr val="FFFFFF"/>
                </a:solidFill>
              </a:rPr>
              <a:t>Capaciteit is voldoende</a:t>
            </a:r>
          </a:p>
          <a:p>
            <a:pPr marL="342900" indent="-342900">
              <a:buFont typeface="Arial" charset="0"/>
              <a:buChar char="•"/>
            </a:pPr>
            <a:r>
              <a:rPr lang="nl-NL" dirty="0">
                <a:solidFill>
                  <a:srgbClr val="FFFFFF"/>
                </a:solidFill>
              </a:rPr>
              <a:t>Omgeving </a:t>
            </a:r>
            <a:r>
              <a:rPr lang="nl-NL" dirty="0" err="1">
                <a:solidFill>
                  <a:srgbClr val="FFFFFF"/>
                </a:solidFill>
              </a:rPr>
              <a:t>faciliteert</a:t>
            </a:r>
            <a:endParaRPr lang="nl-NL" dirty="0">
              <a:solidFill>
                <a:srgbClr val="FFFFFF"/>
              </a:solidFill>
            </a:endParaRPr>
          </a:p>
          <a:p>
            <a:pPr marL="342900" indent="-342900">
              <a:buFont typeface="Arial" charset="0"/>
              <a:buChar char="•"/>
            </a:pPr>
            <a:r>
              <a:rPr lang="nl-NL" dirty="0">
                <a:solidFill>
                  <a:srgbClr val="FFFFFF"/>
                </a:solidFill>
              </a:rPr>
              <a:t>De locatie is goed gekozen</a:t>
            </a:r>
          </a:p>
          <a:p>
            <a:pPr marL="342900" indent="-342900">
              <a:buFont typeface="Arial" charset="0"/>
              <a:buChar char="•"/>
            </a:pPr>
            <a:r>
              <a:rPr lang="nl-NL" dirty="0">
                <a:solidFill>
                  <a:srgbClr val="FFFFFF"/>
                </a:solidFill>
              </a:rPr>
              <a:t>Meldingensysteem werkt</a:t>
            </a:r>
          </a:p>
          <a:p>
            <a:pPr marL="342900" indent="-342900">
              <a:buFont typeface="Arial" charset="0"/>
              <a:buChar char="•"/>
            </a:pPr>
            <a:r>
              <a:rPr lang="nl-NL" dirty="0">
                <a:solidFill>
                  <a:srgbClr val="FFFFFF"/>
                </a:solidFill>
              </a:rPr>
              <a:t>De mensen weten wat van ze wordt verwacht</a:t>
            </a:r>
          </a:p>
          <a:p>
            <a:pPr marL="342900" indent="-342900">
              <a:buFontTx/>
              <a:buChar char="-"/>
            </a:pPr>
            <a:endParaRPr lang="nl-NL" dirty="0">
              <a:solidFill>
                <a:srgbClr val="FFFFFF"/>
              </a:solidFill>
            </a:endParaRPr>
          </a:p>
          <a:p>
            <a:pPr marL="342900" indent="-342900"/>
            <a:r>
              <a:rPr lang="nl-NL" dirty="0" smtClean="0">
                <a:solidFill>
                  <a:srgbClr val="FFFFFF"/>
                </a:solidFill>
              </a:rPr>
              <a:t>En … Meten </a:t>
            </a:r>
            <a:r>
              <a:rPr lang="nl-NL" dirty="0">
                <a:solidFill>
                  <a:srgbClr val="FFFFFF"/>
                </a:solidFill>
              </a:rPr>
              <a:t>is </a:t>
            </a:r>
            <a:r>
              <a:rPr lang="nl-NL" dirty="0" smtClean="0">
                <a:solidFill>
                  <a:srgbClr val="FFFFFF"/>
                </a:solidFill>
              </a:rPr>
              <a:t>weten!</a:t>
            </a:r>
            <a:endParaRPr lang="nl-NL" dirty="0">
              <a:solidFill>
                <a:srgbClr val="FFFFFF"/>
              </a:solidFill>
            </a:endParaRPr>
          </a:p>
        </p:txBody>
      </p:sp>
      <p:sp>
        <p:nvSpPr>
          <p:cNvPr id="8" name="Rectangle 7"/>
          <p:cNvSpPr>
            <a:spLocks noChangeArrowheads="1"/>
          </p:cNvSpPr>
          <p:nvPr/>
        </p:nvSpPr>
        <p:spPr bwMode="auto">
          <a:xfrm>
            <a:off x="0" y="6115050"/>
            <a:ext cx="9144000" cy="74295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err="1">
                <a:solidFill>
                  <a:schemeClr val="tx1"/>
                </a:solidFill>
              </a:rPr>
              <a:t>Breinkijken</a:t>
            </a:r>
            <a:r>
              <a:rPr lang="nl-NL" sz="1200" dirty="0">
                <a:solidFill>
                  <a:schemeClr val="tx1"/>
                </a:solidFill>
              </a:rPr>
              <a:t>, Zevenster, </a:t>
            </a:r>
            <a:r>
              <a:rPr lang="nl-NL" sz="1200" dirty="0" err="1">
                <a:solidFill>
                  <a:schemeClr val="tx1"/>
                </a:solidFill>
                <a:hlinkClick r:id="rId4"/>
              </a:rPr>
              <a:t>www.breincommunicatie.nl</a:t>
            </a:r>
            <a:endParaRPr lang="nl-NL" sz="1200" dirty="0">
              <a:solidFill>
                <a:schemeClr val="tx1"/>
              </a:solidFill>
            </a:endParaRPr>
          </a:p>
          <a:p>
            <a:pPr marL="342900" indent="-342900">
              <a:defRPr/>
            </a:pPr>
            <a:endParaRPr lang="nl-NL" sz="1200" dirty="0">
              <a:solidFill>
                <a:schemeClr val="bg1"/>
              </a:solidFill>
            </a:endParaRP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9" name="Picture 8"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Als</a:t>
            </a:r>
            <a:r>
              <a:rPr lang="en-US" sz="1400" b="1" dirty="0">
                <a:solidFill>
                  <a:srgbClr val="FF0066"/>
                </a:solidFill>
              </a:rPr>
              <a:t> de basis </a:t>
            </a:r>
            <a:r>
              <a:rPr lang="en-US" sz="1400" b="1" dirty="0" err="1">
                <a:solidFill>
                  <a:srgbClr val="FF0066"/>
                </a:solidFill>
              </a:rPr>
              <a:t>niet</a:t>
            </a:r>
            <a:r>
              <a:rPr lang="en-US" sz="1400" b="1" dirty="0">
                <a:solidFill>
                  <a:srgbClr val="FF0066"/>
                </a:solidFill>
              </a:rPr>
              <a:t> op </a:t>
            </a:r>
            <a:r>
              <a:rPr lang="en-US" sz="1400" b="1" dirty="0" err="1">
                <a:solidFill>
                  <a:srgbClr val="FF0066"/>
                </a:solidFill>
              </a:rPr>
              <a:t>orde</a:t>
            </a:r>
            <a:r>
              <a:rPr lang="en-US" sz="1400" b="1" dirty="0">
                <a:solidFill>
                  <a:srgbClr val="FF0066"/>
                </a:solidFill>
              </a:rPr>
              <a:t> is, kun je </a:t>
            </a:r>
            <a:r>
              <a:rPr lang="en-US" sz="1400" b="1" dirty="0" err="1">
                <a:solidFill>
                  <a:srgbClr val="FF0066"/>
                </a:solidFill>
              </a:rPr>
              <a:t>gedragsbeïnvloeden</a:t>
            </a:r>
            <a:r>
              <a:rPr lang="en-US" sz="1400" b="1" dirty="0">
                <a:solidFill>
                  <a:srgbClr val="FF0066"/>
                </a:solidFill>
              </a:rPr>
              <a:t> </a:t>
            </a:r>
            <a:r>
              <a:rPr lang="en-US" sz="1400" b="1" dirty="0" err="1">
                <a:solidFill>
                  <a:srgbClr val="FF0066"/>
                </a:solidFill>
              </a:rPr>
              <a:t>zoveel</a:t>
            </a:r>
            <a:r>
              <a:rPr lang="en-US" sz="1400" b="1" dirty="0">
                <a:solidFill>
                  <a:srgbClr val="FF0066"/>
                </a:solidFill>
              </a:rPr>
              <a:t> je wilt .. </a:t>
            </a:r>
            <a:r>
              <a:rPr lang="en-US" sz="1400" b="1" dirty="0" err="1">
                <a:solidFill>
                  <a:srgbClr val="FF0066"/>
                </a:solidFill>
              </a:rPr>
              <a:t>maar</a:t>
            </a:r>
            <a:r>
              <a:rPr lang="en-US" sz="1400" b="1" dirty="0">
                <a:solidFill>
                  <a:srgbClr val="FF0066"/>
                </a:solidFill>
              </a:rPr>
              <a:t> het </a:t>
            </a:r>
            <a:r>
              <a:rPr lang="en-US" sz="1400" b="1" dirty="0" err="1">
                <a:solidFill>
                  <a:srgbClr val="FF0066"/>
                </a:solidFill>
              </a:rPr>
              <a:t>werkt</a:t>
            </a:r>
            <a:r>
              <a:rPr lang="en-US" sz="1400" b="1" dirty="0">
                <a:solidFill>
                  <a:srgbClr val="FF0066"/>
                </a:solidFill>
              </a:rPr>
              <a:t> </a:t>
            </a:r>
            <a:r>
              <a:rPr lang="en-US" sz="1400" b="1" dirty="0" err="1">
                <a:solidFill>
                  <a:srgbClr val="FF0066"/>
                </a:solidFill>
              </a:rPr>
              <a:t>niet</a:t>
            </a:r>
            <a:r>
              <a:rPr lang="en-US" sz="1400" b="1" dirty="0">
                <a:solidFill>
                  <a:srgbClr val="FF0066"/>
                </a:solidFill>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news.brown.edu/files/article_images/BigBelly1.jpg"/>
          <p:cNvPicPr>
            <a:picLocks noChangeAspect="1" noChangeArrowheads="1"/>
          </p:cNvPicPr>
          <p:nvPr/>
        </p:nvPicPr>
        <p:blipFill>
          <a:blip r:embed="rId3" cstate="print"/>
          <a:srcRect/>
          <a:stretch>
            <a:fillRect/>
          </a:stretch>
        </p:blipFill>
        <p:spPr bwMode="auto">
          <a:xfrm>
            <a:off x="0" y="0"/>
            <a:ext cx="9144000" cy="6954838"/>
          </a:xfrm>
          <a:prstGeom prst="rect">
            <a:avLst/>
          </a:prstGeom>
          <a:noFill/>
          <a:ln w="9525">
            <a:noFill/>
            <a:miter lim="800000"/>
            <a:headEnd/>
            <a:tailEnd/>
          </a:ln>
        </p:spPr>
      </p:pic>
      <p:sp>
        <p:nvSpPr>
          <p:cNvPr id="37891"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37892"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Big Belly Solar</a:t>
            </a:r>
            <a:endParaRPr lang="nl-NL" sz="1600" b="1">
              <a:solidFill>
                <a:schemeClr val="bg1"/>
              </a:solidFill>
              <a:latin typeface="Calibri" pitchFamily="34" charset="0"/>
            </a:endParaRPr>
          </a:p>
        </p:txBody>
      </p:sp>
      <p:sp>
        <p:nvSpPr>
          <p:cNvPr id="6" name="Rectangle 7"/>
          <p:cNvSpPr>
            <a:spLocks noChangeArrowheads="1"/>
          </p:cNvSpPr>
          <p:nvPr/>
        </p:nvSpPr>
        <p:spPr bwMode="auto">
          <a:xfrm>
            <a:off x="4572000" y="2555875"/>
            <a:ext cx="4572000" cy="2578100"/>
          </a:xfrm>
          <a:prstGeom prst="rect">
            <a:avLst/>
          </a:prstGeom>
          <a:solidFill>
            <a:srgbClr val="FF0066">
              <a:alpha val="79999"/>
            </a:srgbClr>
          </a:solidFill>
          <a:ln w="9525">
            <a:noFill/>
            <a:miter lim="800000"/>
            <a:headEnd/>
            <a:tailEnd/>
          </a:ln>
        </p:spPr>
        <p:txBody>
          <a:bodyPr anchor="ctr"/>
          <a:lstStyle/>
          <a:p>
            <a:pPr indent="-342900">
              <a:defRPr/>
            </a:pPr>
            <a:r>
              <a:rPr lang="nl-NL" dirty="0">
                <a:solidFill>
                  <a:srgbClr val="FFFFFF"/>
                </a:solidFill>
              </a:rPr>
              <a:t>Big </a:t>
            </a:r>
            <a:r>
              <a:rPr lang="nl-NL" dirty="0" err="1">
                <a:solidFill>
                  <a:srgbClr val="FFFFFF"/>
                </a:solidFill>
              </a:rPr>
              <a:t>Belly</a:t>
            </a:r>
            <a:r>
              <a:rPr lang="nl-NL" dirty="0">
                <a:solidFill>
                  <a:srgbClr val="FFFFFF"/>
                </a:solidFill>
              </a:rPr>
              <a:t> is een </a:t>
            </a:r>
            <a:r>
              <a:rPr lang="nl-NL" dirty="0" err="1">
                <a:solidFill>
                  <a:srgbClr val="FFFFFF"/>
                </a:solidFill>
              </a:rPr>
              <a:t>compactorsysteem</a:t>
            </a:r>
            <a:r>
              <a:rPr lang="nl-NL" dirty="0">
                <a:solidFill>
                  <a:srgbClr val="FFFFFF"/>
                </a:solidFill>
              </a:rPr>
              <a:t> met grote capaciteit. Geschikt voor plekken waar veel afval vrijkomt:  bushokjes, campus, toeristische plekken etc. </a:t>
            </a:r>
          </a:p>
          <a:p>
            <a:pPr indent="-342900">
              <a:defRPr/>
            </a:pPr>
            <a:endParaRPr lang="nl-NL" dirty="0">
              <a:solidFill>
                <a:srgbClr val="FFFFFF"/>
              </a:solidFill>
            </a:endParaRPr>
          </a:p>
          <a:p>
            <a:pPr indent="-342900">
              <a:defRPr/>
            </a:pPr>
            <a:r>
              <a:rPr lang="nl-NL" dirty="0">
                <a:solidFill>
                  <a:srgbClr val="FFFFFF"/>
                </a:solidFill>
              </a:rPr>
              <a:t>Doel: transportkosten besparen</a:t>
            </a:r>
          </a:p>
          <a:p>
            <a:pPr marL="342900" indent="-342900">
              <a:defRPr/>
            </a:pPr>
            <a:endParaRPr lang="nl-NL" dirty="0">
              <a:solidFill>
                <a:srgbClr val="FFFFFF"/>
              </a:solidFill>
            </a:endParaRPr>
          </a:p>
        </p:txBody>
      </p:sp>
      <p:sp>
        <p:nvSpPr>
          <p:cNvPr id="8" name="Rectangle 7"/>
          <p:cNvSpPr>
            <a:spLocks noChangeArrowheads="1"/>
          </p:cNvSpPr>
          <p:nvPr/>
        </p:nvSpPr>
        <p:spPr bwMode="auto">
          <a:xfrm>
            <a:off x="0" y="6026150"/>
            <a:ext cx="9144000" cy="83185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a:solidFill>
                  <a:schemeClr val="bg1"/>
                </a:solidFill>
                <a:hlinkClick r:id="rId4"/>
              </a:rPr>
              <a:t>http://bigbellysolar.com/</a:t>
            </a:r>
            <a:endParaRPr lang="nl-NL" sz="1200" dirty="0">
              <a:solidFill>
                <a:schemeClr val="bg1"/>
              </a:solidFill>
            </a:endParaRPr>
          </a:p>
          <a:p>
            <a:pPr marL="342900" indent="-342900">
              <a:defRPr/>
            </a:pPr>
            <a:r>
              <a:rPr lang="nl-NL" sz="1200" dirty="0">
                <a:solidFill>
                  <a:schemeClr val="bg1"/>
                </a:solidFill>
                <a:hlinkClick r:id="rId5"/>
              </a:rPr>
              <a:t>http://www.youtube.com/watch?v=8e8Be9rq_C8</a:t>
            </a:r>
            <a:endParaRPr lang="nl-NL" sz="1200" dirty="0">
              <a:solidFill>
                <a:schemeClr val="bg1"/>
              </a:solidFill>
            </a:endParaRPr>
          </a:p>
          <a:p>
            <a:pPr marL="342900" indent="-342900">
              <a:defRPr/>
            </a:pPr>
            <a:endParaRPr lang="nl-NL" sz="1200" dirty="0">
              <a:solidFill>
                <a:schemeClr val="bg1"/>
              </a:solidFill>
            </a:endParaRP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9" name="Picture 8" descr="C:\Users\NL14602\Documents\_sorteren Plaatjes=video\RHDHV-logo-download.jpg"/>
          <p:cNvPicPr>
            <a:picLocks noChangeAspect="1" noChangeArrowheads="1"/>
          </p:cNvPicPr>
          <p:nvPr/>
        </p:nvPicPr>
        <p:blipFill>
          <a:blip r:embed="rId6"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a:solidFill>
                  <a:srgbClr val="FF0066"/>
                </a:solidFill>
              </a:rPr>
              <a:t>De basis op </a:t>
            </a:r>
            <a:r>
              <a:rPr lang="en-US" sz="1400" b="1" dirty="0" err="1">
                <a:solidFill>
                  <a:srgbClr val="FF0066"/>
                </a:solidFill>
              </a:rPr>
              <a:t>orde</a:t>
            </a:r>
            <a:r>
              <a:rPr lang="en-US" sz="1400" b="1" dirty="0">
                <a:solidFill>
                  <a:srgbClr val="FF0066"/>
                </a:solidFill>
              </a:rPr>
              <a:t>: </a:t>
            </a:r>
            <a:r>
              <a:rPr lang="en-US" sz="1400" b="1" dirty="0" err="1">
                <a:solidFill>
                  <a:srgbClr val="FF0066"/>
                </a:solidFill>
              </a:rPr>
              <a:t>voldoende</a:t>
            </a:r>
            <a:r>
              <a:rPr lang="en-US" sz="1400" b="1" dirty="0">
                <a:solidFill>
                  <a:srgbClr val="FF0066"/>
                </a:solidFill>
              </a:rPr>
              <a:t> </a:t>
            </a:r>
            <a:r>
              <a:rPr lang="en-US" sz="1400" b="1" dirty="0" err="1">
                <a:solidFill>
                  <a:srgbClr val="FF0066"/>
                </a:solidFill>
              </a:rPr>
              <a:t>capaciteit</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0" y="1089025"/>
            <a:ext cx="9144000" cy="6291263"/>
          </a:xfrm>
          <a:prstGeom prst="rect">
            <a:avLst/>
          </a:prstGeom>
          <a:noFill/>
          <a:ln w="9525">
            <a:noFill/>
            <a:miter lim="800000"/>
            <a:headEnd/>
            <a:tailEnd/>
          </a:ln>
        </p:spPr>
      </p:pic>
      <p:sp>
        <p:nvSpPr>
          <p:cNvPr id="38915"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38916"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dirty="0" err="1" smtClean="0">
                <a:solidFill>
                  <a:schemeClr val="bg1"/>
                </a:solidFill>
                <a:latin typeface="Calibri" pitchFamily="34" charset="0"/>
              </a:rPr>
              <a:t>Injunctieve</a:t>
            </a:r>
            <a:r>
              <a:rPr lang="nl-NL" sz="3200" b="1" dirty="0" smtClean="0">
                <a:solidFill>
                  <a:schemeClr val="bg1"/>
                </a:solidFill>
                <a:latin typeface="Calibri" pitchFamily="34" charset="0"/>
              </a:rPr>
              <a:t> norm</a:t>
            </a:r>
            <a:endParaRPr lang="nl-NL" sz="1600" b="1" dirty="0">
              <a:solidFill>
                <a:schemeClr val="bg1"/>
              </a:solidFill>
              <a:latin typeface="Calibri" pitchFamily="34" charset="0"/>
            </a:endParaRPr>
          </a:p>
        </p:txBody>
      </p:sp>
      <p:sp>
        <p:nvSpPr>
          <p:cNvPr id="38917" name="Rectangle 7"/>
          <p:cNvSpPr>
            <a:spLocks noChangeArrowheads="1"/>
          </p:cNvSpPr>
          <p:nvPr/>
        </p:nvSpPr>
        <p:spPr bwMode="auto">
          <a:xfrm>
            <a:off x="4572000" y="2511425"/>
            <a:ext cx="4572000" cy="2357438"/>
          </a:xfrm>
          <a:prstGeom prst="rect">
            <a:avLst/>
          </a:prstGeom>
          <a:solidFill>
            <a:srgbClr val="FF0066">
              <a:alpha val="79999"/>
            </a:srgbClr>
          </a:solidFill>
          <a:ln w="9525">
            <a:noFill/>
            <a:miter lim="800000"/>
            <a:headEnd/>
            <a:tailEnd/>
          </a:ln>
        </p:spPr>
        <p:txBody>
          <a:bodyPr anchor="ctr"/>
          <a:lstStyle/>
          <a:p>
            <a:pPr marL="342900" indent="-342900">
              <a:buFont typeface="Arial" pitchFamily="34" charset="0"/>
              <a:buChar char="•"/>
              <a:defRPr/>
            </a:pPr>
            <a:r>
              <a:rPr lang="nl-NL" dirty="0" smtClean="0">
                <a:solidFill>
                  <a:srgbClr val="FFFFFF"/>
                </a:solidFill>
              </a:rPr>
              <a:t>Ondersteun </a:t>
            </a:r>
            <a:r>
              <a:rPr lang="nl-NL" dirty="0">
                <a:solidFill>
                  <a:srgbClr val="FFFFFF"/>
                </a:solidFill>
              </a:rPr>
              <a:t>het gedrag ter  plekke</a:t>
            </a:r>
          </a:p>
          <a:p>
            <a:pPr marL="342900" indent="-342900">
              <a:buFont typeface="Arial" pitchFamily="34" charset="0"/>
              <a:buChar char="•"/>
              <a:defRPr/>
            </a:pPr>
            <a:r>
              <a:rPr lang="nl-NL" dirty="0">
                <a:solidFill>
                  <a:srgbClr val="FFFFFF"/>
                </a:solidFill>
              </a:rPr>
              <a:t>Ook toepasbaar in </a:t>
            </a:r>
            <a:r>
              <a:rPr lang="nl-NL" dirty="0" err="1">
                <a:solidFill>
                  <a:srgbClr val="FFFFFF"/>
                </a:solidFill>
              </a:rPr>
              <a:t>multilinguale</a:t>
            </a:r>
            <a:r>
              <a:rPr lang="nl-NL" dirty="0">
                <a:solidFill>
                  <a:srgbClr val="FFFFFF"/>
                </a:solidFill>
              </a:rPr>
              <a:t> wijken</a:t>
            </a:r>
          </a:p>
          <a:p>
            <a:pPr marL="342900" indent="-342900">
              <a:buFont typeface="Arial" pitchFamily="34" charset="0"/>
              <a:buChar char="•"/>
              <a:defRPr/>
            </a:pPr>
            <a:r>
              <a:rPr lang="nl-NL" dirty="0">
                <a:solidFill>
                  <a:srgbClr val="FFFFFF"/>
                </a:solidFill>
              </a:rPr>
              <a:t>Visuele communicatie moet het gewenste gedrag laten zien</a:t>
            </a:r>
          </a:p>
          <a:p>
            <a:pPr marL="342900" indent="-342900">
              <a:buFont typeface="Arial" pitchFamily="34" charset="0"/>
              <a:buChar char="•"/>
              <a:defRPr/>
            </a:pPr>
            <a:r>
              <a:rPr lang="nl-NL" dirty="0">
                <a:solidFill>
                  <a:srgbClr val="FFFFFF"/>
                </a:solidFill>
              </a:rPr>
              <a:t>Let op: de stijl van het bordje communiceert ook</a:t>
            </a:r>
          </a:p>
        </p:txBody>
      </p:sp>
      <p:sp>
        <p:nvSpPr>
          <p:cNvPr id="8" name="Rectangle 7"/>
          <p:cNvSpPr>
            <a:spLocks noChangeArrowheads="1"/>
          </p:cNvSpPr>
          <p:nvPr/>
        </p:nvSpPr>
        <p:spPr bwMode="auto">
          <a:xfrm>
            <a:off x="0" y="6126163"/>
            <a:ext cx="9144000" cy="731837"/>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a:solidFill>
                  <a:schemeClr val="tx1"/>
                </a:solidFill>
              </a:rPr>
              <a:t>Voorbij Bijplaatsingen (Gemeente Schoon, 2010)</a:t>
            </a: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9" name="Picture 8"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Vertellen</a:t>
            </a:r>
            <a:r>
              <a:rPr lang="en-US" sz="1400" b="1" dirty="0">
                <a:solidFill>
                  <a:srgbClr val="FF0066"/>
                </a:solidFill>
              </a:rPr>
              <a:t> </a:t>
            </a:r>
            <a:r>
              <a:rPr lang="en-US" sz="1400" b="1" dirty="0" err="1">
                <a:solidFill>
                  <a:srgbClr val="FF0066"/>
                </a:solidFill>
              </a:rPr>
              <a:t>welk</a:t>
            </a:r>
            <a:r>
              <a:rPr lang="en-US" sz="1400" b="1" dirty="0">
                <a:solidFill>
                  <a:srgbClr val="FF0066"/>
                </a:solidFill>
              </a:rPr>
              <a:t> </a:t>
            </a:r>
            <a:r>
              <a:rPr lang="en-US" sz="1400" b="1" dirty="0" err="1">
                <a:solidFill>
                  <a:srgbClr val="FF0066"/>
                </a:solidFill>
              </a:rPr>
              <a:t>gedrag</a:t>
            </a:r>
            <a:r>
              <a:rPr lang="en-US" sz="1400" b="1" dirty="0">
                <a:solidFill>
                  <a:srgbClr val="FF0066"/>
                </a:solidFill>
              </a:rPr>
              <a:t> </a:t>
            </a:r>
            <a:r>
              <a:rPr lang="en-US" sz="1400" b="1" dirty="0" err="1">
                <a:solidFill>
                  <a:srgbClr val="FF0066"/>
                </a:solidFill>
              </a:rPr>
              <a:t>wordt</a:t>
            </a:r>
            <a:r>
              <a:rPr lang="en-US" sz="1400" b="1" dirty="0">
                <a:solidFill>
                  <a:srgbClr val="FF0066"/>
                </a:solidFill>
              </a:rPr>
              <a:t> </a:t>
            </a:r>
            <a:r>
              <a:rPr lang="en-US" sz="1400" b="1" dirty="0" err="1">
                <a:solidFill>
                  <a:srgbClr val="FF0066"/>
                </a:solidFill>
              </a:rPr>
              <a:t>verwacht</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p:cNvPicPr>
            <a:picLocks noChangeAspect="1" noChangeArrowheads="1"/>
          </p:cNvPicPr>
          <p:nvPr/>
        </p:nvPicPr>
        <p:blipFill>
          <a:blip r:embed="rId3" cstate="print"/>
          <a:srcRect/>
          <a:stretch>
            <a:fillRect/>
          </a:stretch>
        </p:blipFill>
        <p:spPr bwMode="auto">
          <a:xfrm>
            <a:off x="-1130300" y="0"/>
            <a:ext cx="10274300" cy="6858000"/>
          </a:xfrm>
          <a:prstGeom prst="rect">
            <a:avLst/>
          </a:prstGeom>
          <a:noFill/>
          <a:ln w="9525">
            <a:noFill/>
            <a:miter lim="800000"/>
            <a:headEnd/>
            <a:tailEnd/>
          </a:ln>
        </p:spPr>
      </p:pic>
      <p:sp>
        <p:nvSpPr>
          <p:cNvPr id="39939"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39940"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dirty="0" smtClean="0">
                <a:solidFill>
                  <a:schemeClr val="bg1"/>
                </a:solidFill>
                <a:latin typeface="Calibri" pitchFamily="34" charset="0"/>
              </a:rPr>
              <a:t>Descriptieve norm</a:t>
            </a:r>
            <a:endParaRPr lang="nl-NL" sz="1600" b="1" dirty="0">
              <a:solidFill>
                <a:schemeClr val="bg1"/>
              </a:solidFill>
              <a:latin typeface="Calibri" pitchFamily="34" charset="0"/>
            </a:endParaRPr>
          </a:p>
        </p:txBody>
      </p:sp>
      <p:sp>
        <p:nvSpPr>
          <p:cNvPr id="39941" name="Rectangle 7"/>
          <p:cNvSpPr>
            <a:spLocks noChangeArrowheads="1"/>
          </p:cNvSpPr>
          <p:nvPr/>
        </p:nvSpPr>
        <p:spPr bwMode="auto">
          <a:xfrm>
            <a:off x="4572000" y="2435225"/>
            <a:ext cx="4572000" cy="2566988"/>
          </a:xfrm>
          <a:prstGeom prst="rect">
            <a:avLst/>
          </a:prstGeom>
          <a:solidFill>
            <a:srgbClr val="FF0066">
              <a:alpha val="79999"/>
            </a:srgbClr>
          </a:solidFill>
          <a:ln w="9525">
            <a:noFill/>
            <a:miter lim="800000"/>
            <a:headEnd/>
            <a:tailEnd/>
          </a:ln>
        </p:spPr>
        <p:txBody>
          <a:bodyPr anchor="ctr"/>
          <a:lstStyle/>
          <a:p>
            <a:pPr marL="342900" indent="-342900">
              <a:buFont typeface="Arial" pitchFamily="34" charset="0"/>
              <a:buChar char="•"/>
            </a:pPr>
            <a:r>
              <a:rPr lang="nl-NL" dirty="0" smtClean="0">
                <a:solidFill>
                  <a:srgbClr val="FFFFFF"/>
                </a:solidFill>
              </a:rPr>
              <a:t>Wat </a:t>
            </a:r>
            <a:r>
              <a:rPr lang="nl-NL" dirty="0">
                <a:solidFill>
                  <a:srgbClr val="FFFFFF"/>
                </a:solidFill>
              </a:rPr>
              <a:t>doen anderen?</a:t>
            </a:r>
          </a:p>
          <a:p>
            <a:pPr marL="342900" indent="-342900">
              <a:buFontTx/>
              <a:buChar char="-"/>
            </a:pPr>
            <a:endParaRPr lang="nl-NL" dirty="0">
              <a:solidFill>
                <a:srgbClr val="FFFFFF"/>
              </a:solidFill>
            </a:endParaRPr>
          </a:p>
          <a:p>
            <a:pPr marL="342900" indent="-342900">
              <a:buFont typeface="Arial" charset="0"/>
              <a:buChar char="•"/>
            </a:pPr>
            <a:r>
              <a:rPr lang="nl-NL" dirty="0">
                <a:solidFill>
                  <a:srgbClr val="FFFFFF"/>
                </a:solidFill>
              </a:rPr>
              <a:t>“Vrijwel alle mensen uit deze buurt zetten geen afval naast de container”</a:t>
            </a:r>
          </a:p>
          <a:p>
            <a:pPr marL="342900" indent="-342900">
              <a:buFont typeface="Arial" charset="0"/>
              <a:buChar char="•"/>
            </a:pPr>
            <a:endParaRPr lang="nl-NL" dirty="0">
              <a:solidFill>
                <a:srgbClr val="FFFFFF"/>
              </a:solidFill>
            </a:endParaRPr>
          </a:p>
          <a:p>
            <a:pPr marL="342900" indent="-342900">
              <a:buFont typeface="Arial" charset="0"/>
              <a:buChar char="•"/>
            </a:pPr>
            <a:r>
              <a:rPr lang="nl-NL" dirty="0">
                <a:solidFill>
                  <a:srgbClr val="FFFFFF"/>
                </a:solidFill>
              </a:rPr>
              <a:t>Zeer krachtige norm</a:t>
            </a:r>
          </a:p>
        </p:txBody>
      </p:sp>
      <p:sp>
        <p:nvSpPr>
          <p:cNvPr id="8" name="Rectangle 7"/>
          <p:cNvSpPr>
            <a:spLocks noChangeArrowheads="1"/>
          </p:cNvSpPr>
          <p:nvPr/>
        </p:nvSpPr>
        <p:spPr bwMode="auto">
          <a:xfrm>
            <a:off x="0" y="6092825"/>
            <a:ext cx="9144000" cy="76517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i="1" dirty="0" err="1">
                <a:solidFill>
                  <a:schemeClr val="tx1"/>
                </a:solidFill>
              </a:rPr>
              <a:t>Decision</a:t>
            </a:r>
            <a:r>
              <a:rPr lang="nl-NL" sz="1200" i="1" dirty="0">
                <a:solidFill>
                  <a:schemeClr val="tx1"/>
                </a:solidFill>
              </a:rPr>
              <a:t> </a:t>
            </a:r>
            <a:r>
              <a:rPr lang="nl-NL" sz="1200" i="1" dirty="0" err="1">
                <a:solidFill>
                  <a:schemeClr val="tx1"/>
                </a:solidFill>
              </a:rPr>
              <a:t>heuristic</a:t>
            </a:r>
            <a:r>
              <a:rPr lang="nl-NL" sz="1200" dirty="0">
                <a:solidFill>
                  <a:schemeClr val="tx1"/>
                </a:solidFill>
              </a:rPr>
              <a:t>: doe zoals anderen doen, en dan zit je nooit fout</a:t>
            </a:r>
          </a:p>
          <a:p>
            <a:pPr marL="342900" indent="-342900">
              <a:defRPr/>
            </a:pPr>
            <a:r>
              <a:rPr lang="nl-NL" sz="1200" dirty="0" err="1">
                <a:solidFill>
                  <a:schemeClr val="tx1"/>
                </a:solidFill>
              </a:rPr>
              <a:t>Cialdini</a:t>
            </a:r>
            <a:r>
              <a:rPr lang="nl-NL" sz="1200" dirty="0">
                <a:solidFill>
                  <a:schemeClr val="tx1"/>
                </a:solidFill>
              </a:rPr>
              <a:t> et. Al, 1990</a:t>
            </a: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9" name="Picture 8"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Gewenst</a:t>
            </a:r>
            <a:r>
              <a:rPr lang="en-US" sz="1400" b="1" dirty="0">
                <a:solidFill>
                  <a:srgbClr val="FF0066"/>
                </a:solidFill>
              </a:rPr>
              <a:t> </a:t>
            </a:r>
            <a:r>
              <a:rPr lang="en-US" sz="1400" b="1" dirty="0" err="1">
                <a:solidFill>
                  <a:srgbClr val="FF0066"/>
                </a:solidFill>
              </a:rPr>
              <a:t>gedrag</a:t>
            </a:r>
            <a:r>
              <a:rPr lang="en-US" sz="1400" b="1" dirty="0">
                <a:solidFill>
                  <a:srgbClr val="FF0066"/>
                </a:solidFill>
              </a:rPr>
              <a:t> </a:t>
            </a:r>
            <a:r>
              <a:rPr lang="en-US" sz="1400" b="1" dirty="0" err="1">
                <a:solidFill>
                  <a:srgbClr val="FF0066"/>
                </a:solidFill>
              </a:rPr>
              <a:t>afleiden</a:t>
            </a:r>
            <a:r>
              <a:rPr lang="en-US" sz="1400" b="1" dirty="0">
                <a:solidFill>
                  <a:srgbClr val="FF0066"/>
                </a:solidFill>
              </a:rPr>
              <a:t> </a:t>
            </a:r>
            <a:r>
              <a:rPr lang="en-US" sz="1400" b="1" dirty="0" err="1">
                <a:solidFill>
                  <a:srgbClr val="FF0066"/>
                </a:solidFill>
              </a:rPr>
              <a:t>uit</a:t>
            </a:r>
            <a:r>
              <a:rPr lang="en-US" sz="1400" b="1" dirty="0">
                <a:solidFill>
                  <a:srgbClr val="FF0066"/>
                </a:solidFill>
              </a:rPr>
              <a:t> de </a:t>
            </a:r>
            <a:r>
              <a:rPr lang="en-US" sz="1400" b="1" dirty="0" err="1">
                <a:solidFill>
                  <a:srgbClr val="FF0066"/>
                </a:solidFill>
              </a:rPr>
              <a:t>omgeving</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Users\NL14370\Pictures\streetart\street_art_29.jpg"/>
          <p:cNvPicPr>
            <a:picLocks noChangeAspect="1" noChangeArrowheads="1"/>
          </p:cNvPicPr>
          <p:nvPr/>
        </p:nvPicPr>
        <p:blipFill>
          <a:blip r:embed="rId3" cstate="print"/>
          <a:srcRect/>
          <a:stretch>
            <a:fillRect/>
          </a:stretch>
        </p:blipFill>
        <p:spPr bwMode="auto">
          <a:xfrm>
            <a:off x="-168275" y="0"/>
            <a:ext cx="9525000" cy="7077075"/>
          </a:xfrm>
          <a:prstGeom prst="rect">
            <a:avLst/>
          </a:prstGeom>
          <a:noFill/>
          <a:ln w="9525">
            <a:noFill/>
            <a:miter lim="800000"/>
            <a:headEnd/>
            <a:tailEnd/>
          </a:ln>
        </p:spPr>
      </p:pic>
      <p:sp>
        <p:nvSpPr>
          <p:cNvPr id="7" name="Rectangle 5"/>
          <p:cNvSpPr>
            <a:spLocks noChangeArrowheads="1"/>
          </p:cNvSpPr>
          <p:nvPr/>
        </p:nvSpPr>
        <p:spPr bwMode="auto">
          <a:xfrm>
            <a:off x="0" y="158750"/>
            <a:ext cx="9144000" cy="936625"/>
          </a:xfrm>
          <a:prstGeom prst="rect">
            <a:avLst/>
          </a:prstGeom>
          <a:solidFill>
            <a:srgbClr val="AF67FF">
              <a:alpha val="79999"/>
            </a:srgbClr>
          </a:solidFill>
          <a:ln w="9525">
            <a:noFill/>
            <a:miter lim="800000"/>
            <a:headEnd/>
            <a:tailEnd/>
          </a:ln>
        </p:spPr>
        <p:txBody>
          <a:bodyPr wrap="none" anchor="ctr"/>
          <a:lstStyle/>
          <a:p>
            <a:pPr algn="ctr">
              <a:defRPr/>
            </a:pPr>
            <a:r>
              <a:rPr lang="nl-NL" sz="3200" b="1" dirty="0">
                <a:solidFill>
                  <a:schemeClr val="accent3"/>
                </a:solidFill>
                <a:latin typeface="Calibri" pitchFamily="34" charset="0"/>
                <a:cs typeface="Calibri" pitchFamily="34" charset="0"/>
              </a:rPr>
              <a:t>Anonimiteit</a:t>
            </a:r>
          </a:p>
        </p:txBody>
      </p:sp>
      <p:grpSp>
        <p:nvGrpSpPr>
          <p:cNvPr id="5124" name="Group 8"/>
          <p:cNvGrpSpPr>
            <a:grpSpLocks/>
          </p:cNvGrpSpPr>
          <p:nvPr/>
        </p:nvGrpSpPr>
        <p:grpSpPr bwMode="auto">
          <a:xfrm>
            <a:off x="6697663" y="3105150"/>
            <a:ext cx="2446337" cy="2117725"/>
            <a:chOff x="6698254" y="4552950"/>
            <a:chExt cx="2445746" cy="2117725"/>
          </a:xfrm>
        </p:grpSpPr>
        <p:sp>
          <p:nvSpPr>
            <p:cNvPr id="5" name="Rectangle 5"/>
            <p:cNvSpPr>
              <a:spLocks noChangeArrowheads="1"/>
            </p:cNvSpPr>
            <p:nvPr/>
          </p:nvSpPr>
          <p:spPr bwMode="auto">
            <a:xfrm>
              <a:off x="6698254" y="4552950"/>
              <a:ext cx="2445746" cy="936625"/>
            </a:xfrm>
            <a:prstGeom prst="rect">
              <a:avLst/>
            </a:prstGeom>
            <a:solidFill>
              <a:srgbClr val="FFC000">
                <a:alpha val="79999"/>
              </a:srgbClr>
            </a:solidFill>
            <a:ln w="9525">
              <a:noFill/>
              <a:miter lim="800000"/>
              <a:headEnd/>
              <a:tailEnd/>
            </a:ln>
          </p:spPr>
          <p:txBody>
            <a:bodyPr wrap="none" anchor="ctr"/>
            <a:lstStyle/>
            <a:p>
              <a:pPr algn="ctr">
                <a:defRPr/>
              </a:pPr>
              <a:r>
                <a:rPr lang="nl-NL" sz="1600" b="1" dirty="0" err="1">
                  <a:solidFill>
                    <a:schemeClr val="accent3"/>
                  </a:solidFill>
                  <a:latin typeface="Calibri" pitchFamily="34" charset="0"/>
                  <a:cs typeface="Calibri" pitchFamily="34" charset="0"/>
                </a:rPr>
                <a:t>Affordance</a:t>
              </a:r>
              <a:endParaRPr lang="nl-NL" sz="3200" b="1" dirty="0">
                <a:solidFill>
                  <a:schemeClr val="accent3"/>
                </a:solidFill>
                <a:latin typeface="Calibri" pitchFamily="34" charset="0"/>
                <a:cs typeface="Calibri" pitchFamily="34" charset="0"/>
              </a:endParaRPr>
            </a:p>
          </p:txBody>
        </p:sp>
        <p:sp>
          <p:nvSpPr>
            <p:cNvPr id="6" name="Rectangle 5"/>
            <p:cNvSpPr>
              <a:spLocks noChangeArrowheads="1"/>
            </p:cNvSpPr>
            <p:nvPr/>
          </p:nvSpPr>
          <p:spPr bwMode="auto">
            <a:xfrm>
              <a:off x="6731583" y="5734050"/>
              <a:ext cx="2412417" cy="936625"/>
            </a:xfrm>
            <a:prstGeom prst="rect">
              <a:avLst/>
            </a:prstGeom>
            <a:solidFill>
              <a:srgbClr val="FF0066">
                <a:alpha val="79999"/>
              </a:srgbClr>
            </a:solidFill>
            <a:ln w="9525">
              <a:noFill/>
              <a:miter lim="800000"/>
              <a:headEnd/>
              <a:tailEnd/>
            </a:ln>
          </p:spPr>
          <p:txBody>
            <a:bodyPr wrap="none" anchor="ctr"/>
            <a:lstStyle/>
            <a:p>
              <a:pPr algn="ctr">
                <a:defRPr/>
              </a:pPr>
              <a:r>
                <a:rPr lang="nl-NL" sz="1400" b="1" dirty="0">
                  <a:solidFill>
                    <a:schemeClr val="accent3"/>
                  </a:solidFill>
                  <a:latin typeface="Calibri" pitchFamily="34" charset="0"/>
                  <a:cs typeface="Calibri" pitchFamily="34" charset="0"/>
                </a:rPr>
                <a:t>Gedragsbeïnvloeding</a:t>
              </a:r>
            </a:p>
          </p:txBody>
        </p:sp>
      </p:grpSp>
      <p:sp>
        <p:nvSpPr>
          <p:cNvPr id="9" name="Rectangle 5"/>
          <p:cNvSpPr>
            <a:spLocks noChangeArrowheads="1"/>
          </p:cNvSpPr>
          <p:nvPr/>
        </p:nvSpPr>
        <p:spPr bwMode="auto">
          <a:xfrm>
            <a:off x="595313" y="1927225"/>
            <a:ext cx="5273675" cy="3338513"/>
          </a:xfrm>
          <a:prstGeom prst="rect">
            <a:avLst/>
          </a:prstGeom>
          <a:solidFill>
            <a:srgbClr val="AF67FF">
              <a:alpha val="79999"/>
            </a:srgbClr>
          </a:solidFill>
          <a:ln w="9525">
            <a:noFill/>
            <a:miter lim="800000"/>
            <a:headEnd/>
            <a:tailEnd/>
          </a:ln>
        </p:spPr>
        <p:txBody>
          <a:bodyPr anchor="ctr"/>
          <a:lstStyle/>
          <a:p>
            <a:pPr>
              <a:defRPr/>
            </a:pPr>
            <a:r>
              <a:rPr lang="nl-NL" dirty="0">
                <a:solidFill>
                  <a:schemeClr val="accent3"/>
                </a:solidFill>
                <a:latin typeface="Calibri" pitchFamily="34" charset="0"/>
                <a:cs typeface="Calibri" pitchFamily="34" charset="0"/>
              </a:rPr>
              <a:t>In een anonieme omgeving ontbreekt de externe beïnvloeding van sociale regels. Daarmee wordt het makkelijker om afval te laten slingeren. Er is niemand die het ziet of iets van zegt. De meeste anonieme gebieden zijn doorgangsgebieden. Als vervuiler heb je geen last van het vuil dat je achterlaat. </a:t>
            </a:r>
          </a:p>
          <a:p>
            <a:pPr>
              <a:defRPr/>
            </a:pPr>
            <a:endParaRPr lang="nl-NL" dirty="0">
              <a:solidFill>
                <a:schemeClr val="accent3"/>
              </a:solidFill>
              <a:latin typeface="Calibri" pitchFamily="34" charset="0"/>
              <a:cs typeface="Calibri" pitchFamily="34" charset="0"/>
            </a:endParaRPr>
          </a:p>
          <a:p>
            <a:pPr>
              <a:defRPr/>
            </a:pPr>
            <a:r>
              <a:rPr lang="nl-NL" dirty="0">
                <a:solidFill>
                  <a:schemeClr val="accent3"/>
                </a:solidFill>
                <a:latin typeface="Calibri" pitchFamily="34" charset="0"/>
                <a:cs typeface="Calibri" pitchFamily="34" charset="0"/>
              </a:rPr>
              <a:t>Het is dus interessant om de anonimiteit te verkleinen. De zoektocht laat anonieme gebieden zien en geeft suggesties om de identiteit van gebieden te vergroten.</a:t>
            </a:r>
          </a:p>
        </p:txBody>
      </p:sp>
      <p:sp>
        <p:nvSpPr>
          <p:cNvPr id="10" name="Rectangle 5"/>
          <p:cNvSpPr>
            <a:spLocks noChangeArrowheads="1"/>
          </p:cNvSpPr>
          <p:nvPr/>
        </p:nvSpPr>
        <p:spPr bwMode="auto">
          <a:xfrm>
            <a:off x="6280150" y="1962150"/>
            <a:ext cx="2863850" cy="936625"/>
          </a:xfrm>
          <a:prstGeom prst="rect">
            <a:avLst/>
          </a:prstGeom>
          <a:solidFill>
            <a:srgbClr val="AF67FF">
              <a:alpha val="79999"/>
            </a:srgbClr>
          </a:solidFill>
          <a:ln w="9525">
            <a:noFill/>
            <a:miter lim="800000"/>
            <a:headEnd/>
            <a:tailEnd/>
          </a:ln>
        </p:spPr>
        <p:txBody>
          <a:bodyPr wrap="none" anchor="ctr"/>
          <a:lstStyle/>
          <a:p>
            <a:pPr algn="ctr">
              <a:defRPr/>
            </a:pPr>
            <a:r>
              <a:rPr lang="nl-NL" sz="1600" b="1" dirty="0">
                <a:solidFill>
                  <a:schemeClr val="accent3"/>
                </a:solidFill>
                <a:latin typeface="Calibri" pitchFamily="34" charset="0"/>
                <a:cs typeface="Calibri" pitchFamily="34" charset="0"/>
              </a:rPr>
              <a:t>Anonimiteit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133829"/>
            <a:ext cx="9144000" cy="936625"/>
          </a:xfrm>
          <a:prstGeom prst="rect">
            <a:avLst/>
          </a:prstGeom>
          <a:solidFill>
            <a:srgbClr val="FF0066"/>
          </a:solidFill>
          <a:ln w="9525">
            <a:noFill/>
            <a:miter lim="800000"/>
            <a:headEnd/>
            <a:tailEnd/>
          </a:ln>
        </p:spPr>
        <p:txBody>
          <a:bodyPr wrap="none" anchor="ctr"/>
          <a:lstStyle/>
          <a:p>
            <a:endParaRPr lang="nl-NL"/>
          </a:p>
        </p:txBody>
      </p:sp>
      <p:sp>
        <p:nvSpPr>
          <p:cNvPr id="24579"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Glas in overvloed</a:t>
            </a:r>
            <a:endParaRPr lang="nl-NL" sz="1600" b="1">
              <a:solidFill>
                <a:schemeClr val="bg1"/>
              </a:solidFill>
              <a:latin typeface="Calibri" pitchFamily="34" charset="0"/>
            </a:endParaRPr>
          </a:p>
        </p:txBody>
      </p:sp>
      <p:pic>
        <p:nvPicPr>
          <p:cNvPr id="24580" name="Picture 2" descr="http://2.bp.blogspot.com/-UPNRdseLTGg/T9mTgfYdgjI/AAAAAAAAiHQ/I-wqWJ0eGfU/s400/FlessenContainerJachthaven.jpg"/>
          <p:cNvPicPr>
            <a:picLocks noChangeAspect="1" noChangeArrowheads="1"/>
          </p:cNvPicPr>
          <p:nvPr/>
        </p:nvPicPr>
        <p:blipFill>
          <a:blip r:embed="rId3" cstate="print"/>
          <a:srcRect/>
          <a:stretch>
            <a:fillRect/>
          </a:stretch>
        </p:blipFill>
        <p:spPr bwMode="auto">
          <a:xfrm>
            <a:off x="0" y="1130300"/>
            <a:ext cx="9144000" cy="5727700"/>
          </a:xfrm>
          <a:prstGeom prst="rect">
            <a:avLst/>
          </a:prstGeom>
          <a:noFill/>
          <a:ln w="9525">
            <a:noFill/>
            <a:miter lim="800000"/>
            <a:headEnd/>
            <a:tailEnd/>
          </a:ln>
        </p:spPr>
      </p:pic>
      <p:sp>
        <p:nvSpPr>
          <p:cNvPr id="24581" name="Rectangle 7"/>
          <p:cNvSpPr>
            <a:spLocks noChangeArrowheads="1"/>
          </p:cNvSpPr>
          <p:nvPr/>
        </p:nvSpPr>
        <p:spPr bwMode="auto">
          <a:xfrm>
            <a:off x="4572000" y="3392488"/>
            <a:ext cx="4572000" cy="1422400"/>
          </a:xfrm>
          <a:prstGeom prst="rect">
            <a:avLst/>
          </a:prstGeom>
          <a:solidFill>
            <a:srgbClr val="FF0066">
              <a:alpha val="79999"/>
            </a:srgbClr>
          </a:solidFill>
          <a:ln w="9525">
            <a:noFill/>
            <a:miter lim="800000"/>
            <a:headEnd/>
            <a:tailEnd/>
          </a:ln>
        </p:spPr>
        <p:txBody>
          <a:bodyPr anchor="ctr"/>
          <a:lstStyle/>
          <a:p>
            <a:pPr marL="342900" indent="-342900"/>
            <a:r>
              <a:rPr lang="nl-NL">
                <a:solidFill>
                  <a:srgbClr val="FFFFFF"/>
                </a:solidFill>
              </a:rPr>
              <a:t>Laat zien dat de container niet leeg is</a:t>
            </a:r>
          </a:p>
        </p:txBody>
      </p:sp>
      <p:sp>
        <p:nvSpPr>
          <p:cNvPr id="6" name="Rectangle 5"/>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FF0066"/>
                </a:solidFill>
              </a:rPr>
              <a:t>Ook al is de container leeg, als er één fles naast staat is dat voldoende om niet meer te checken</a:t>
            </a:r>
          </a:p>
        </p:txBody>
      </p:sp>
      <p:sp>
        <p:nvSpPr>
          <p:cNvPr id="7" name="Rectangle 6"/>
          <p:cNvSpPr>
            <a:spLocks noChangeArrowheads="1"/>
          </p:cNvSpPr>
          <p:nvPr/>
        </p:nvSpPr>
        <p:spPr bwMode="auto">
          <a:xfrm>
            <a:off x="0" y="6081310"/>
            <a:ext cx="9144000" cy="776689"/>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smtClean="0">
                <a:solidFill>
                  <a:schemeClr val="tx1"/>
                </a:solidFill>
              </a:rPr>
              <a:t>Descriptieve norm</a:t>
            </a:r>
            <a:endParaRPr lang="nl-NL" sz="1200" dirty="0">
              <a:solidFill>
                <a:schemeClr val="tx1"/>
              </a:solidFill>
            </a:endParaRPr>
          </a:p>
        </p:txBody>
      </p:sp>
      <p:pic>
        <p:nvPicPr>
          <p:cNvPr id="8" name="Picture 7"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40963"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Afval - hier</a:t>
            </a:r>
            <a:endParaRPr lang="nl-NL" sz="1600" b="1">
              <a:solidFill>
                <a:schemeClr val="bg1"/>
              </a:solidFill>
              <a:latin typeface="Calibri" pitchFamily="34" charset="0"/>
            </a:endParaRPr>
          </a:p>
        </p:txBody>
      </p:sp>
      <p:pic>
        <p:nvPicPr>
          <p:cNvPr id="40964" name="Picture 2" descr="http://www.verkeerskunde.nl/Uploads/2012/1/busstop-litter.jpg"/>
          <p:cNvPicPr>
            <a:picLocks noChangeAspect="1" noChangeArrowheads="1"/>
          </p:cNvPicPr>
          <p:nvPr/>
        </p:nvPicPr>
        <p:blipFill>
          <a:blip r:embed="rId3" cstate="print"/>
          <a:srcRect/>
          <a:stretch>
            <a:fillRect/>
          </a:stretch>
        </p:blipFill>
        <p:spPr bwMode="auto">
          <a:xfrm>
            <a:off x="287338" y="1865313"/>
            <a:ext cx="8701087" cy="4151312"/>
          </a:xfrm>
          <a:prstGeom prst="rect">
            <a:avLst/>
          </a:prstGeom>
          <a:noFill/>
          <a:ln w="9525">
            <a:noFill/>
            <a:miter lim="800000"/>
            <a:headEnd/>
            <a:tailEnd/>
          </a:ln>
        </p:spPr>
      </p:pic>
      <p:sp>
        <p:nvSpPr>
          <p:cNvPr id="6" name="Rectangle 7"/>
          <p:cNvSpPr>
            <a:spLocks noChangeArrowheads="1"/>
          </p:cNvSpPr>
          <p:nvPr/>
        </p:nvSpPr>
        <p:spPr bwMode="auto">
          <a:xfrm>
            <a:off x="4572000" y="2968625"/>
            <a:ext cx="4572000" cy="2660650"/>
          </a:xfrm>
          <a:prstGeom prst="rect">
            <a:avLst/>
          </a:prstGeom>
          <a:solidFill>
            <a:srgbClr val="FF0066">
              <a:alpha val="79999"/>
            </a:srgbClr>
          </a:solidFill>
          <a:ln w="9525">
            <a:noFill/>
            <a:miter lim="800000"/>
            <a:headEnd/>
            <a:tailEnd/>
          </a:ln>
        </p:spPr>
        <p:txBody>
          <a:bodyPr anchor="ctr"/>
          <a:lstStyle/>
          <a:p>
            <a:pPr indent="-342900">
              <a:defRPr/>
            </a:pPr>
            <a:r>
              <a:rPr lang="nl-NL" dirty="0" err="1">
                <a:solidFill>
                  <a:srgbClr val="FFFFFF"/>
                </a:solidFill>
              </a:rPr>
              <a:t>Injunctieve</a:t>
            </a:r>
            <a:r>
              <a:rPr lang="nl-NL" dirty="0">
                <a:solidFill>
                  <a:srgbClr val="FFFFFF"/>
                </a:solidFill>
              </a:rPr>
              <a:t> norm: de tekst op de abri.</a:t>
            </a:r>
          </a:p>
          <a:p>
            <a:pPr indent="-342900">
              <a:defRPr/>
            </a:pPr>
            <a:r>
              <a:rPr lang="nl-NL" dirty="0">
                <a:solidFill>
                  <a:srgbClr val="FFFFFF"/>
                </a:solidFill>
              </a:rPr>
              <a:t>Descriptieve norm: het zichtbare afval tussen de glasplaten.</a:t>
            </a:r>
          </a:p>
          <a:p>
            <a:pPr marL="342900" indent="-342900">
              <a:defRPr/>
            </a:pPr>
            <a:endParaRPr lang="nl-NL" dirty="0">
              <a:solidFill>
                <a:srgbClr val="FFFFFF"/>
              </a:solidFill>
            </a:endParaRPr>
          </a:p>
          <a:p>
            <a:pPr indent="-342900">
              <a:defRPr/>
            </a:pPr>
            <a:r>
              <a:rPr lang="nl-NL" dirty="0">
                <a:solidFill>
                  <a:srgbClr val="FFFFFF"/>
                </a:solidFill>
              </a:rPr>
              <a:t>Wanneer </a:t>
            </a:r>
            <a:r>
              <a:rPr lang="nl-NL" dirty="0" err="1">
                <a:solidFill>
                  <a:srgbClr val="FFFFFF"/>
                </a:solidFill>
              </a:rPr>
              <a:t>injunctief</a:t>
            </a:r>
            <a:r>
              <a:rPr lang="nl-NL" dirty="0">
                <a:solidFill>
                  <a:srgbClr val="FFFFFF"/>
                </a:solidFill>
              </a:rPr>
              <a:t> en descriptief samen zijn, wint de descriptieve norm</a:t>
            </a:r>
          </a:p>
          <a:p>
            <a:pPr indent="-342900">
              <a:defRPr/>
            </a:pPr>
            <a:endParaRPr lang="nl-NL" dirty="0">
              <a:solidFill>
                <a:srgbClr val="FFFFFF"/>
              </a:solidFill>
            </a:endParaRPr>
          </a:p>
          <a:p>
            <a:pPr indent="-342900">
              <a:defRPr/>
            </a:pPr>
            <a:r>
              <a:rPr lang="nl-NL" dirty="0">
                <a:solidFill>
                  <a:srgbClr val="FFFFFF"/>
                </a:solidFill>
              </a:rPr>
              <a:t>En dus trok deze reclame meer afval aan in plaats van minder.</a:t>
            </a:r>
          </a:p>
        </p:txBody>
      </p:sp>
      <p:sp>
        <p:nvSpPr>
          <p:cNvPr id="8" name="Rectangle 7"/>
          <p:cNvSpPr>
            <a:spLocks noChangeArrowheads="1"/>
          </p:cNvSpPr>
          <p:nvPr/>
        </p:nvSpPr>
        <p:spPr bwMode="auto">
          <a:xfrm>
            <a:off x="187287" y="6070600"/>
            <a:ext cx="9144000" cy="78740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buFontTx/>
              <a:buChar char="-"/>
              <a:defRPr/>
            </a:pPr>
            <a:r>
              <a:rPr lang="nl-NL" sz="1200" dirty="0" err="1">
                <a:solidFill>
                  <a:schemeClr val="tx1"/>
                </a:solidFill>
              </a:rPr>
              <a:t>Cialdini</a:t>
            </a:r>
            <a:r>
              <a:rPr lang="nl-NL" sz="1200" dirty="0">
                <a:solidFill>
                  <a:schemeClr val="tx1"/>
                </a:solidFill>
              </a:rPr>
              <a:t>, 1990</a:t>
            </a:r>
          </a:p>
          <a:p>
            <a:pPr marL="342900" indent="-342900">
              <a:buFontTx/>
              <a:buChar char="-"/>
              <a:defRPr/>
            </a:pPr>
            <a:r>
              <a:rPr lang="nl-NL" sz="1200" dirty="0">
                <a:solidFill>
                  <a:schemeClr val="tx1"/>
                </a:solidFill>
                <a:hlinkClick r:id="rId4"/>
              </a:rPr>
              <a:t>http://</a:t>
            </a:r>
            <a:r>
              <a:rPr lang="nl-NL" sz="1200" dirty="0" smtClean="0">
                <a:solidFill>
                  <a:schemeClr val="tx1"/>
                </a:solidFill>
                <a:hlinkClick r:id="rId4"/>
              </a:rPr>
              <a:t>www.verkeerskunde.nl/internetartikelen/internetartikelen/negen-handvatten-voor-beinvloeding.26056.lynkx</a:t>
            </a:r>
            <a:endParaRPr lang="nl-NL" sz="1200" dirty="0">
              <a:solidFill>
                <a:schemeClr val="tx1"/>
              </a:solidFill>
            </a:endParaRPr>
          </a:p>
          <a:p>
            <a:pPr marL="342900" indent="-342900">
              <a:defRPr/>
            </a:pPr>
            <a:endParaRPr lang="nl-NL" sz="1200" dirty="0">
              <a:solidFill>
                <a:schemeClr val="tx1"/>
              </a:solidFill>
            </a:endParaRPr>
          </a:p>
        </p:txBody>
      </p:sp>
      <p:pic>
        <p:nvPicPr>
          <p:cNvPr id="9" name="Picture 9"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Verkeerde</a:t>
            </a:r>
            <a:r>
              <a:rPr lang="en-US" sz="1400" b="1" dirty="0">
                <a:solidFill>
                  <a:srgbClr val="FF0066"/>
                </a:solidFill>
              </a:rPr>
              <a:t> </a:t>
            </a:r>
            <a:r>
              <a:rPr lang="en-US" sz="1400" b="1" dirty="0" err="1">
                <a:solidFill>
                  <a:srgbClr val="FF0066"/>
                </a:solidFill>
              </a:rPr>
              <a:t>aanpak</a:t>
            </a:r>
            <a:r>
              <a:rPr lang="en-US" sz="1400" b="1" dirty="0">
                <a:solidFill>
                  <a:srgbClr val="FF0066"/>
                </a:solidFill>
              </a:rPr>
              <a:t>: </a:t>
            </a:r>
            <a:r>
              <a:rPr lang="en-US" sz="1400" b="1" dirty="0" smtClean="0">
                <a:solidFill>
                  <a:srgbClr val="FF0066"/>
                </a:solidFill>
              </a:rPr>
              <a:t>This </a:t>
            </a:r>
            <a:r>
              <a:rPr lang="en-US" sz="1400" b="1" dirty="0">
                <a:solidFill>
                  <a:srgbClr val="FF0066"/>
                </a:solidFill>
              </a:rPr>
              <a:t>is the rubbish dropped around this bus stop,  Auckland – </a:t>
            </a:r>
            <a:r>
              <a:rPr lang="en-US" sz="1400" b="1" dirty="0" err="1">
                <a:solidFill>
                  <a:srgbClr val="FF0066"/>
                </a:solidFill>
              </a:rPr>
              <a:t>Nieuw</a:t>
            </a:r>
            <a:r>
              <a:rPr lang="en-US" sz="1400" b="1" dirty="0">
                <a:solidFill>
                  <a:srgbClr val="FF0066"/>
                </a:solidFill>
              </a:rPr>
              <a:t> Zeeland</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http://blogs.discovermagazine.com/notrocketscience/files/Graffiti.jpg"/>
          <p:cNvPicPr>
            <a:picLocks noChangeAspect="1" noChangeArrowheads="1"/>
          </p:cNvPicPr>
          <p:nvPr/>
        </p:nvPicPr>
        <p:blipFill>
          <a:blip r:embed="rId3" cstate="print"/>
          <a:srcRect/>
          <a:stretch>
            <a:fillRect/>
          </a:stretch>
        </p:blipFill>
        <p:spPr bwMode="auto">
          <a:xfrm>
            <a:off x="-1193800" y="1835150"/>
            <a:ext cx="10337800" cy="3744913"/>
          </a:xfrm>
          <a:prstGeom prst="rect">
            <a:avLst/>
          </a:prstGeom>
          <a:noFill/>
          <a:ln w="9525">
            <a:noFill/>
            <a:miter lim="800000"/>
            <a:headEnd/>
            <a:tailEnd/>
          </a:ln>
        </p:spPr>
      </p:pic>
      <p:sp>
        <p:nvSpPr>
          <p:cNvPr id="41987"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41988"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Broken windows</a:t>
            </a:r>
            <a:endParaRPr lang="nl-NL" sz="1600" b="1">
              <a:solidFill>
                <a:schemeClr val="bg1"/>
              </a:solidFill>
              <a:latin typeface="Calibri" pitchFamily="34" charset="0"/>
            </a:endParaRPr>
          </a:p>
        </p:txBody>
      </p:sp>
      <p:sp>
        <p:nvSpPr>
          <p:cNvPr id="6" name="Rectangle 7"/>
          <p:cNvSpPr>
            <a:spLocks noChangeArrowheads="1"/>
          </p:cNvSpPr>
          <p:nvPr/>
        </p:nvSpPr>
        <p:spPr bwMode="auto">
          <a:xfrm>
            <a:off x="4572000" y="3371850"/>
            <a:ext cx="4572000" cy="2489200"/>
          </a:xfrm>
          <a:prstGeom prst="rect">
            <a:avLst/>
          </a:prstGeom>
          <a:solidFill>
            <a:srgbClr val="FF0066">
              <a:alpha val="79999"/>
            </a:srgbClr>
          </a:solidFill>
          <a:ln w="9525">
            <a:noFill/>
            <a:miter lim="800000"/>
            <a:headEnd/>
            <a:tailEnd/>
          </a:ln>
        </p:spPr>
        <p:txBody>
          <a:bodyPr anchor="ctr"/>
          <a:lstStyle/>
          <a:p>
            <a:pPr indent="-342900">
              <a:defRPr/>
            </a:pPr>
            <a:r>
              <a:rPr lang="nl-NL" dirty="0">
                <a:solidFill>
                  <a:srgbClr val="FFFFFF"/>
                </a:solidFill>
              </a:rPr>
              <a:t>Als mensen normoverschrijdend gedrag op het ene gebied waarnemen, zijn ze eerder geneigd normoverschrijdend gedrag te vertonen op een ander gebied.</a:t>
            </a:r>
          </a:p>
          <a:p>
            <a:pPr indent="-342900">
              <a:defRPr/>
            </a:pPr>
            <a:endParaRPr lang="nl-NL" dirty="0">
              <a:solidFill>
                <a:srgbClr val="FFFFFF"/>
              </a:solidFill>
            </a:endParaRPr>
          </a:p>
          <a:p>
            <a:pPr indent="-342900">
              <a:defRPr/>
            </a:pPr>
            <a:r>
              <a:rPr lang="nl-NL" dirty="0">
                <a:solidFill>
                  <a:srgbClr val="FFFFFF"/>
                </a:solidFill>
              </a:rPr>
              <a:t>Integrale aanpak nodig: zwerfvuil, bijplaatsen, graffiti etc.</a:t>
            </a:r>
          </a:p>
          <a:p>
            <a:pPr marL="342900" indent="-342900">
              <a:buFontTx/>
              <a:buChar char="-"/>
              <a:defRPr/>
            </a:pPr>
            <a:endParaRPr lang="nl-NL" dirty="0">
              <a:solidFill>
                <a:srgbClr val="FFFFFF"/>
              </a:solidFill>
            </a:endParaRPr>
          </a:p>
        </p:txBody>
      </p:sp>
      <p:sp>
        <p:nvSpPr>
          <p:cNvPr id="9" name="Rectangle 8"/>
          <p:cNvSpPr>
            <a:spLocks noChangeArrowheads="1"/>
          </p:cNvSpPr>
          <p:nvPr/>
        </p:nvSpPr>
        <p:spPr bwMode="auto">
          <a:xfrm>
            <a:off x="0" y="6081713"/>
            <a:ext cx="9144000" cy="776287"/>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a:solidFill>
                  <a:schemeClr val="tx1"/>
                </a:solidFill>
              </a:rPr>
              <a:t>James Q </a:t>
            </a:r>
            <a:r>
              <a:rPr lang="nl-NL" sz="1200" dirty="0" err="1">
                <a:solidFill>
                  <a:schemeClr val="tx1"/>
                </a:solidFill>
              </a:rPr>
              <a:t>Wilosn</a:t>
            </a:r>
            <a:r>
              <a:rPr lang="nl-NL" sz="1200" dirty="0">
                <a:solidFill>
                  <a:schemeClr val="tx1"/>
                </a:solidFill>
              </a:rPr>
              <a:t>, </a:t>
            </a:r>
            <a:r>
              <a:rPr lang="nl-NL" sz="1200" dirty="0" err="1">
                <a:solidFill>
                  <a:schemeClr val="tx1"/>
                </a:solidFill>
              </a:rPr>
              <a:t>Georige</a:t>
            </a:r>
            <a:r>
              <a:rPr lang="nl-NL" sz="1200" dirty="0">
                <a:solidFill>
                  <a:schemeClr val="tx1"/>
                </a:solidFill>
              </a:rPr>
              <a:t> L. </a:t>
            </a:r>
            <a:r>
              <a:rPr lang="nl-NL" sz="1200" dirty="0" err="1">
                <a:solidFill>
                  <a:schemeClr val="tx1"/>
                </a:solidFill>
              </a:rPr>
              <a:t>Kelling</a:t>
            </a:r>
            <a:r>
              <a:rPr lang="nl-NL" sz="1200" dirty="0">
                <a:solidFill>
                  <a:schemeClr val="tx1"/>
                </a:solidFill>
              </a:rPr>
              <a:t>, </a:t>
            </a:r>
            <a:r>
              <a:rPr lang="nl-NL" sz="1200" i="1" dirty="0" err="1">
                <a:solidFill>
                  <a:schemeClr val="tx1"/>
                </a:solidFill>
              </a:rPr>
              <a:t>Broken</a:t>
            </a:r>
            <a:r>
              <a:rPr lang="nl-NL" sz="1200" i="1" dirty="0">
                <a:solidFill>
                  <a:schemeClr val="tx1"/>
                </a:solidFill>
              </a:rPr>
              <a:t> </a:t>
            </a:r>
            <a:r>
              <a:rPr lang="nl-NL" sz="1200" i="1" dirty="0" err="1">
                <a:solidFill>
                  <a:schemeClr val="tx1"/>
                </a:solidFill>
              </a:rPr>
              <a:t>Window</a:t>
            </a:r>
            <a:r>
              <a:rPr lang="nl-NL" sz="1200" i="1" dirty="0">
                <a:solidFill>
                  <a:schemeClr val="tx1"/>
                </a:solidFill>
              </a:rPr>
              <a:t> </a:t>
            </a:r>
            <a:r>
              <a:rPr lang="nl-NL" sz="1200" i="1" dirty="0" err="1">
                <a:solidFill>
                  <a:schemeClr val="tx1"/>
                </a:solidFill>
              </a:rPr>
              <a:t>theory</a:t>
            </a:r>
            <a:r>
              <a:rPr lang="nl-NL" sz="1200" i="1" dirty="0">
                <a:solidFill>
                  <a:schemeClr val="tx1"/>
                </a:solidFill>
              </a:rPr>
              <a:t>, </a:t>
            </a:r>
            <a:r>
              <a:rPr lang="en-US" sz="1200" dirty="0">
                <a:solidFill>
                  <a:schemeClr val="tx1"/>
                </a:solidFill>
              </a:rPr>
              <a:t>1982</a:t>
            </a:r>
            <a:endParaRPr lang="nl-NL" sz="1200" dirty="0">
              <a:solidFill>
                <a:schemeClr val="tx1"/>
              </a:solidFill>
            </a:endParaRPr>
          </a:p>
          <a:p>
            <a:pPr marL="342900" indent="-342900">
              <a:defRPr/>
            </a:pPr>
            <a:r>
              <a:rPr lang="nl-NL" sz="1200" dirty="0">
                <a:solidFill>
                  <a:schemeClr val="tx1"/>
                </a:solidFill>
              </a:rPr>
              <a:t>Keizer et al., 2008 </a:t>
            </a: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10" name="Picture 9"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1"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Vuil</a:t>
            </a:r>
            <a:r>
              <a:rPr lang="en-US" sz="1400" b="1" dirty="0">
                <a:solidFill>
                  <a:srgbClr val="FF0066"/>
                </a:solidFill>
              </a:rPr>
              <a:t> </a:t>
            </a:r>
            <a:r>
              <a:rPr lang="en-US" sz="1400" b="1" dirty="0" err="1">
                <a:solidFill>
                  <a:srgbClr val="FF0066"/>
                </a:solidFill>
              </a:rPr>
              <a:t>trekt</a:t>
            </a:r>
            <a:r>
              <a:rPr lang="en-US" sz="1400" b="1" dirty="0">
                <a:solidFill>
                  <a:srgbClr val="FF0066"/>
                </a:solidFill>
              </a:rPr>
              <a:t> </a:t>
            </a:r>
            <a:r>
              <a:rPr lang="en-US" sz="1400" b="1" dirty="0" err="1">
                <a:solidFill>
                  <a:srgbClr val="FF0066"/>
                </a:solidFill>
              </a:rPr>
              <a:t>vuil</a:t>
            </a:r>
            <a:r>
              <a:rPr lang="en-US" sz="1400" b="1" dirty="0">
                <a:solidFill>
                  <a:srgbClr val="FF0066"/>
                </a:solidFill>
              </a:rPr>
              <a:t> </a:t>
            </a:r>
            <a:r>
              <a:rPr lang="en-US" sz="1400" b="1" dirty="0" err="1">
                <a:solidFill>
                  <a:srgbClr val="FF0066"/>
                </a:solidFill>
              </a:rPr>
              <a:t>aan</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0" y="1833563"/>
            <a:ext cx="5562600" cy="4449762"/>
          </a:xfrm>
          <a:prstGeom prst="rect">
            <a:avLst/>
          </a:prstGeom>
          <a:noFill/>
          <a:ln w="9525">
            <a:noFill/>
            <a:miter lim="800000"/>
            <a:headEnd/>
            <a:tailEnd/>
          </a:ln>
        </p:spPr>
      </p:pic>
      <p:sp>
        <p:nvSpPr>
          <p:cNvPr id="43011"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43012"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Gedragsbeïnvloeding</a:t>
            </a:r>
            <a:endParaRPr lang="nl-NL" sz="1600" b="1">
              <a:solidFill>
                <a:schemeClr val="bg1"/>
              </a:solidFill>
              <a:latin typeface="Calibri" pitchFamily="34" charset="0"/>
            </a:endParaRPr>
          </a:p>
        </p:txBody>
      </p:sp>
      <p:sp>
        <p:nvSpPr>
          <p:cNvPr id="6" name="Rectangle 7"/>
          <p:cNvSpPr>
            <a:spLocks noChangeArrowheads="1"/>
          </p:cNvSpPr>
          <p:nvPr/>
        </p:nvSpPr>
        <p:spPr bwMode="auto">
          <a:xfrm>
            <a:off x="4572000" y="2290763"/>
            <a:ext cx="4572000" cy="3097212"/>
          </a:xfrm>
          <a:prstGeom prst="rect">
            <a:avLst/>
          </a:prstGeom>
          <a:solidFill>
            <a:srgbClr val="FF0066">
              <a:alpha val="79999"/>
            </a:srgbClr>
          </a:solidFill>
          <a:ln w="9525">
            <a:noFill/>
            <a:miter lim="800000"/>
            <a:headEnd/>
            <a:tailEnd/>
          </a:ln>
        </p:spPr>
        <p:txBody>
          <a:bodyPr anchor="ctr"/>
          <a:lstStyle/>
          <a:p>
            <a:pPr indent="-342900">
              <a:defRPr/>
            </a:pPr>
            <a:r>
              <a:rPr lang="nl-NL" b="1" dirty="0">
                <a:solidFill>
                  <a:srgbClr val="FFFF00"/>
                </a:solidFill>
              </a:rPr>
              <a:t>Foot in the door</a:t>
            </a:r>
            <a:r>
              <a:rPr lang="nl-NL" dirty="0">
                <a:solidFill>
                  <a:srgbClr val="FFFFFF"/>
                </a:solidFill>
              </a:rPr>
              <a:t>: eerst een bescheiden verzoek doen en later een groter verzoek. </a:t>
            </a:r>
          </a:p>
          <a:p>
            <a:pPr indent="-342900">
              <a:defRPr/>
            </a:pPr>
            <a:endParaRPr lang="nl-NL" dirty="0">
              <a:solidFill>
                <a:srgbClr val="FFFFFF"/>
              </a:solidFill>
            </a:endParaRPr>
          </a:p>
          <a:p>
            <a:pPr indent="-342900">
              <a:defRPr/>
            </a:pPr>
            <a:r>
              <a:rPr lang="nl-NL" b="1" dirty="0">
                <a:solidFill>
                  <a:srgbClr val="FFFF00"/>
                </a:solidFill>
              </a:rPr>
              <a:t>Door in the face</a:t>
            </a:r>
            <a:r>
              <a:rPr lang="nl-NL" dirty="0">
                <a:solidFill>
                  <a:srgbClr val="FFFFFF"/>
                </a:solidFill>
              </a:rPr>
              <a:t>: eerst een groot verzoek (afgewezen) en dan een kleiner verzoek (oké dan)</a:t>
            </a:r>
          </a:p>
          <a:p>
            <a:pPr indent="-342900">
              <a:defRPr/>
            </a:pPr>
            <a:endParaRPr lang="nl-NL" dirty="0">
              <a:solidFill>
                <a:srgbClr val="FFFFFF"/>
              </a:solidFill>
            </a:endParaRPr>
          </a:p>
          <a:p>
            <a:pPr indent="-342900">
              <a:defRPr/>
            </a:pPr>
            <a:r>
              <a:rPr lang="nl-NL" dirty="0">
                <a:solidFill>
                  <a:srgbClr val="FFFFFF"/>
                </a:solidFill>
              </a:rPr>
              <a:t>Alleen via persoonlijke communicatie</a:t>
            </a:r>
          </a:p>
          <a:p>
            <a:pPr marL="342900" indent="-342900">
              <a:buFontTx/>
              <a:buChar char="-"/>
              <a:defRPr/>
            </a:pPr>
            <a:endParaRPr lang="nl-NL" dirty="0">
              <a:solidFill>
                <a:srgbClr val="FFFFFF"/>
              </a:solidFill>
            </a:endParaRPr>
          </a:p>
        </p:txBody>
      </p:sp>
      <p:sp>
        <p:nvSpPr>
          <p:cNvPr id="8" name="Rectangle 7"/>
          <p:cNvSpPr>
            <a:spLocks noChangeArrowheads="1"/>
          </p:cNvSpPr>
          <p:nvPr/>
        </p:nvSpPr>
        <p:spPr bwMode="auto">
          <a:xfrm>
            <a:off x="0" y="6015038"/>
            <a:ext cx="9144000" cy="842962"/>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err="1">
                <a:solidFill>
                  <a:schemeClr val="tx1"/>
                </a:solidFill>
              </a:rPr>
              <a:t>Freedman</a:t>
            </a:r>
            <a:r>
              <a:rPr lang="nl-NL" sz="1200" dirty="0">
                <a:solidFill>
                  <a:schemeClr val="tx1"/>
                </a:solidFill>
              </a:rPr>
              <a:t> en </a:t>
            </a:r>
            <a:r>
              <a:rPr lang="nl-NL" sz="1200" dirty="0" err="1">
                <a:solidFill>
                  <a:schemeClr val="tx1"/>
                </a:solidFill>
              </a:rPr>
              <a:t>Fraser</a:t>
            </a:r>
            <a:r>
              <a:rPr lang="nl-NL" sz="1200" dirty="0">
                <a:solidFill>
                  <a:schemeClr val="tx1"/>
                </a:solidFill>
              </a:rPr>
              <a:t>, 1966</a:t>
            </a:r>
          </a:p>
          <a:p>
            <a:pPr marL="342900" indent="-342900">
              <a:defRPr/>
            </a:pPr>
            <a:r>
              <a:rPr lang="nl-NL" sz="1200" dirty="0" err="1">
                <a:solidFill>
                  <a:schemeClr val="tx1"/>
                </a:solidFill>
              </a:rPr>
              <a:t>Cialdini</a:t>
            </a:r>
            <a:r>
              <a:rPr lang="nl-NL" sz="1200" dirty="0">
                <a:solidFill>
                  <a:schemeClr val="tx1"/>
                </a:solidFill>
              </a:rPr>
              <a:t>, 2001</a:t>
            </a: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9" name="Picture 8"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Mensen</a:t>
            </a:r>
            <a:r>
              <a:rPr lang="en-US" sz="1400" b="1" dirty="0">
                <a:solidFill>
                  <a:srgbClr val="FF0066"/>
                </a:solidFill>
              </a:rPr>
              <a:t> </a:t>
            </a:r>
            <a:r>
              <a:rPr lang="en-US" sz="1400" b="1" dirty="0" err="1">
                <a:solidFill>
                  <a:srgbClr val="FF0066"/>
                </a:solidFill>
              </a:rPr>
              <a:t>zijn</a:t>
            </a:r>
            <a:r>
              <a:rPr lang="en-US" sz="1400" b="1" dirty="0">
                <a:solidFill>
                  <a:srgbClr val="FF0066"/>
                </a:solidFill>
              </a:rPr>
              <a:t> </a:t>
            </a:r>
            <a:r>
              <a:rPr lang="en-US" sz="1400" b="1" dirty="0" err="1">
                <a:solidFill>
                  <a:srgbClr val="FF0066"/>
                </a:solidFill>
              </a:rPr>
              <a:t>graag</a:t>
            </a:r>
            <a:r>
              <a:rPr lang="en-US" sz="1400" b="1" dirty="0">
                <a:solidFill>
                  <a:srgbClr val="FF0066"/>
                </a:solidFill>
              </a:rPr>
              <a:t> consequent, </a:t>
            </a:r>
            <a:r>
              <a:rPr lang="en-US" sz="1400" b="1" dirty="0" err="1">
                <a:solidFill>
                  <a:srgbClr val="FF0066"/>
                </a:solidFill>
              </a:rPr>
              <a:t>maak</a:t>
            </a:r>
            <a:r>
              <a:rPr lang="en-US" sz="1400" b="1" dirty="0">
                <a:solidFill>
                  <a:srgbClr val="FF0066"/>
                </a:solidFill>
              </a:rPr>
              <a:t> </a:t>
            </a:r>
            <a:r>
              <a:rPr lang="en-US" sz="1400" b="1" dirty="0" err="1">
                <a:solidFill>
                  <a:srgbClr val="FF0066"/>
                </a:solidFill>
              </a:rPr>
              <a:t>daar</a:t>
            </a:r>
            <a:r>
              <a:rPr lang="en-US" sz="1400" b="1" dirty="0">
                <a:solidFill>
                  <a:srgbClr val="FF0066"/>
                </a:solidFill>
              </a:rPr>
              <a:t> </a:t>
            </a:r>
            <a:r>
              <a:rPr lang="en-US" sz="1400" b="1" dirty="0" err="1">
                <a:solidFill>
                  <a:srgbClr val="FF0066"/>
                </a:solidFill>
              </a:rPr>
              <a:t>gebruik</a:t>
            </a:r>
            <a:r>
              <a:rPr lang="en-US" sz="1400" b="1" dirty="0">
                <a:solidFill>
                  <a:srgbClr val="FF0066"/>
                </a:solidFill>
              </a:rPr>
              <a:t> van</a:t>
            </a:r>
            <a:r>
              <a:rPr lang="en-US" sz="1400" u="sng" dirty="0">
                <a:solidFill>
                  <a:schemeClr val="tx1"/>
                </a:solidFill>
              </a:rPr>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motifake.com/image/demotivational-poster/0906/entitlement-rich-wealthy-jerk-fail-owned-punk-demotivational-poster-1244846480.jpg">
            <a:hlinkClick r:id="rId3"/>
          </p:cNvPr>
          <p:cNvPicPr>
            <a:picLocks noChangeAspect="1" noChangeArrowheads="1"/>
          </p:cNvPicPr>
          <p:nvPr/>
        </p:nvPicPr>
        <p:blipFill>
          <a:blip r:embed="rId4" cstate="print"/>
          <a:srcRect/>
          <a:stretch>
            <a:fillRect/>
          </a:stretch>
        </p:blipFill>
        <p:spPr bwMode="auto">
          <a:xfrm>
            <a:off x="-631825" y="1681163"/>
            <a:ext cx="6311900" cy="5176837"/>
          </a:xfrm>
          <a:prstGeom prst="rect">
            <a:avLst/>
          </a:prstGeom>
          <a:noFill/>
          <a:ln w="9525">
            <a:noFill/>
            <a:miter lim="800000"/>
            <a:headEnd/>
            <a:tailEnd/>
          </a:ln>
        </p:spPr>
      </p:pic>
      <p:sp>
        <p:nvSpPr>
          <p:cNvPr id="44035"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44036"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Entitlement</a:t>
            </a:r>
            <a:endParaRPr lang="nl-NL" sz="1600" b="1">
              <a:solidFill>
                <a:schemeClr val="bg1"/>
              </a:solidFill>
              <a:latin typeface="Calibri" pitchFamily="34" charset="0"/>
            </a:endParaRPr>
          </a:p>
        </p:txBody>
      </p:sp>
      <p:sp>
        <p:nvSpPr>
          <p:cNvPr id="44037" name="Rectangle 7"/>
          <p:cNvSpPr>
            <a:spLocks noChangeArrowheads="1"/>
          </p:cNvSpPr>
          <p:nvPr/>
        </p:nvSpPr>
        <p:spPr bwMode="auto">
          <a:xfrm>
            <a:off x="4572000" y="2236788"/>
            <a:ext cx="4572000" cy="2478087"/>
          </a:xfrm>
          <a:prstGeom prst="rect">
            <a:avLst/>
          </a:prstGeom>
          <a:solidFill>
            <a:srgbClr val="FF0066">
              <a:alpha val="79999"/>
            </a:srgbClr>
          </a:solidFill>
          <a:ln w="9525">
            <a:noFill/>
            <a:miter lim="800000"/>
            <a:headEnd/>
            <a:tailEnd/>
          </a:ln>
        </p:spPr>
        <p:txBody>
          <a:bodyPr anchor="ctr"/>
          <a:lstStyle/>
          <a:p>
            <a:pPr indent="-342900"/>
            <a:r>
              <a:rPr lang="nl-NL">
                <a:solidFill>
                  <a:schemeClr val="bg1"/>
                </a:solidFill>
              </a:rPr>
              <a:t>Entitlement neemt toe in onze samenleving. </a:t>
            </a:r>
          </a:p>
          <a:p>
            <a:pPr indent="-342900"/>
            <a:endParaRPr lang="nl-NL">
              <a:solidFill>
                <a:schemeClr val="bg1"/>
              </a:solidFill>
            </a:endParaRPr>
          </a:p>
          <a:p>
            <a:pPr indent="-342900"/>
            <a:r>
              <a:rPr lang="nl-NL">
                <a:solidFill>
                  <a:schemeClr val="bg1"/>
                </a:solidFill>
              </a:rPr>
              <a:t>Entitlement is tegen te gaan door dankbaarheid</a:t>
            </a:r>
          </a:p>
          <a:p>
            <a:pPr indent="-342900"/>
            <a:endParaRPr lang="nl-NL">
              <a:solidFill>
                <a:schemeClr val="bg1"/>
              </a:solidFill>
            </a:endParaRPr>
          </a:p>
        </p:txBody>
      </p:sp>
      <p:pic>
        <p:nvPicPr>
          <p:cNvPr id="44038" name="Picture 4" descr="http://img2.imagesbn.com/images/101580000/101581638.jpg"/>
          <p:cNvPicPr>
            <a:picLocks noChangeAspect="1" noChangeArrowheads="1"/>
          </p:cNvPicPr>
          <p:nvPr/>
        </p:nvPicPr>
        <p:blipFill>
          <a:blip r:embed="rId5" cstate="print"/>
          <a:srcRect/>
          <a:stretch>
            <a:fillRect/>
          </a:stretch>
        </p:blipFill>
        <p:spPr bwMode="auto">
          <a:xfrm>
            <a:off x="0" y="1792288"/>
            <a:ext cx="1501775" cy="2324100"/>
          </a:xfrm>
          <a:prstGeom prst="rect">
            <a:avLst/>
          </a:prstGeom>
          <a:noFill/>
          <a:ln w="9525">
            <a:noFill/>
            <a:miter lim="800000"/>
            <a:headEnd/>
            <a:tailEnd/>
          </a:ln>
        </p:spPr>
      </p:pic>
      <p:sp>
        <p:nvSpPr>
          <p:cNvPr id="10" name="Rectangle 9"/>
          <p:cNvSpPr>
            <a:spLocks noChangeArrowheads="1"/>
          </p:cNvSpPr>
          <p:nvPr/>
        </p:nvSpPr>
        <p:spPr bwMode="auto">
          <a:xfrm>
            <a:off x="0" y="6191250"/>
            <a:ext cx="9144000" cy="66675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a:solidFill>
                  <a:schemeClr val="tx1"/>
                </a:solidFill>
                <a:hlinkClick r:id="rId6"/>
              </a:rPr>
              <a:t>http://www.youtube.com/watch?v=hyrdxsrDii8</a:t>
            </a:r>
            <a:r>
              <a:rPr lang="nl-NL" sz="1200" dirty="0">
                <a:solidFill>
                  <a:schemeClr val="tx1"/>
                </a:solidFill>
              </a:rPr>
              <a:t> (Keith Campbell)</a:t>
            </a: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11" name="Picture 10" descr="C:\Users\NL14602\Documents\_sorteren Plaatjes=video\RHDHV-logo-download.jpg"/>
          <p:cNvPicPr>
            <a:picLocks noChangeAspect="1" noChangeArrowheads="1"/>
          </p:cNvPicPr>
          <p:nvPr/>
        </p:nvPicPr>
        <p:blipFill>
          <a:blip r:embed="rId7" cstate="print"/>
          <a:stretch>
            <a:fillRect/>
          </a:stretch>
        </p:blipFill>
        <p:spPr bwMode="auto">
          <a:xfrm>
            <a:off x="7696164" y="6156960"/>
            <a:ext cx="1447836" cy="701040"/>
          </a:xfrm>
          <a:prstGeom prst="rect">
            <a:avLst/>
          </a:prstGeom>
          <a:noFill/>
          <a:ln>
            <a:noFill/>
          </a:ln>
          <a:effectLst>
            <a:softEdge rad="31750"/>
          </a:effectLst>
        </p:spPr>
      </p:pic>
      <p:sp>
        <p:nvSpPr>
          <p:cNvPr id="12"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FF0066"/>
                </a:solidFill>
              </a:rPr>
              <a:t>Ik betaal toch belasting?</a:t>
            </a:r>
            <a:endParaRPr lang="en-US" sz="1400" b="1" dirty="0">
              <a:solidFill>
                <a:srgbClr val="FF0066"/>
              </a:solidFill>
            </a:endParaRPr>
          </a:p>
        </p:txBody>
      </p:sp>
      <p:pic>
        <p:nvPicPr>
          <p:cNvPr id="44042" name="Picture 7"/>
          <p:cNvPicPr>
            <a:picLocks noChangeAspect="1" noChangeArrowheads="1"/>
          </p:cNvPicPr>
          <p:nvPr/>
        </p:nvPicPr>
        <p:blipFill>
          <a:blip r:embed="rId8" cstate="print"/>
          <a:srcRect/>
          <a:stretch>
            <a:fillRect/>
          </a:stretch>
        </p:blipFill>
        <p:spPr bwMode="auto">
          <a:xfrm>
            <a:off x="0" y="4129088"/>
            <a:ext cx="1122363" cy="141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45059"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Infantilisering</a:t>
            </a:r>
            <a:endParaRPr lang="nl-NL" sz="1600" b="1">
              <a:solidFill>
                <a:schemeClr val="bg1"/>
              </a:solidFill>
              <a:latin typeface="Calibri" pitchFamily="34" charset="0"/>
            </a:endParaRPr>
          </a:p>
        </p:txBody>
      </p:sp>
      <p:sp>
        <p:nvSpPr>
          <p:cNvPr id="45060" name="Rectangle 7"/>
          <p:cNvSpPr>
            <a:spLocks noChangeArrowheads="1"/>
          </p:cNvSpPr>
          <p:nvPr/>
        </p:nvSpPr>
        <p:spPr bwMode="auto">
          <a:xfrm>
            <a:off x="4572000" y="2214390"/>
            <a:ext cx="4572000" cy="3425998"/>
          </a:xfrm>
          <a:prstGeom prst="rect">
            <a:avLst/>
          </a:prstGeom>
          <a:solidFill>
            <a:srgbClr val="FF0066">
              <a:alpha val="79999"/>
            </a:srgbClr>
          </a:solidFill>
          <a:ln w="9525">
            <a:noFill/>
            <a:miter lim="800000"/>
            <a:headEnd/>
            <a:tailEnd/>
          </a:ln>
        </p:spPr>
        <p:txBody>
          <a:bodyPr anchor="ctr"/>
          <a:lstStyle/>
          <a:p>
            <a:pPr indent="-342900"/>
            <a:r>
              <a:rPr lang="nl-NL" dirty="0" smtClean="0">
                <a:solidFill>
                  <a:schemeClr val="bg1"/>
                </a:solidFill>
              </a:rPr>
              <a:t>Leeftijd </a:t>
            </a:r>
            <a:r>
              <a:rPr lang="nl-NL" dirty="0">
                <a:solidFill>
                  <a:schemeClr val="bg1"/>
                </a:solidFill>
              </a:rPr>
              <a:t>belangrijkste indicator van vervuilend gedrag (grootste groep tot 30 jaar</a:t>
            </a:r>
            <a:r>
              <a:rPr lang="nl-NL" dirty="0" smtClean="0">
                <a:solidFill>
                  <a:schemeClr val="bg1"/>
                </a:solidFill>
              </a:rPr>
              <a:t>).</a:t>
            </a:r>
            <a:endParaRPr lang="nl-NL" dirty="0">
              <a:solidFill>
                <a:schemeClr val="bg1"/>
              </a:solidFill>
            </a:endParaRPr>
          </a:p>
          <a:p>
            <a:pPr indent="-342900"/>
            <a:endParaRPr lang="nl-NL" dirty="0">
              <a:solidFill>
                <a:schemeClr val="bg1"/>
              </a:solidFill>
            </a:endParaRPr>
          </a:p>
          <a:p>
            <a:pPr indent="-342900"/>
            <a:r>
              <a:rPr lang="nl-NL" dirty="0">
                <a:solidFill>
                  <a:schemeClr val="bg1"/>
                </a:solidFill>
              </a:rPr>
              <a:t>Adolescenten moeten worden bijgestuurd door regels en structuur bij wijze van prefrontale </a:t>
            </a:r>
            <a:r>
              <a:rPr lang="nl-NL" dirty="0" smtClean="0">
                <a:solidFill>
                  <a:schemeClr val="bg1"/>
                </a:solidFill>
              </a:rPr>
              <a:t>cortex.</a:t>
            </a:r>
            <a:endParaRPr lang="nl-NL" dirty="0">
              <a:solidFill>
                <a:schemeClr val="bg1"/>
              </a:solidFill>
            </a:endParaRPr>
          </a:p>
          <a:p>
            <a:pPr indent="-342900"/>
            <a:endParaRPr lang="nl-NL" dirty="0">
              <a:solidFill>
                <a:schemeClr val="bg1"/>
              </a:solidFill>
            </a:endParaRPr>
          </a:p>
          <a:p>
            <a:pPr indent="-342900"/>
            <a:r>
              <a:rPr lang="nl-NL" dirty="0">
                <a:solidFill>
                  <a:schemeClr val="bg1"/>
                </a:solidFill>
              </a:rPr>
              <a:t>Infantilisering van de </a:t>
            </a:r>
            <a:r>
              <a:rPr lang="nl-NL" dirty="0" smtClean="0">
                <a:solidFill>
                  <a:schemeClr val="bg1"/>
                </a:solidFill>
              </a:rPr>
              <a:t>samenleving.</a:t>
            </a:r>
            <a:endParaRPr lang="nl-NL" dirty="0">
              <a:solidFill>
                <a:schemeClr val="bg1"/>
              </a:solidFill>
            </a:endParaRPr>
          </a:p>
          <a:p>
            <a:pPr indent="-342900"/>
            <a:r>
              <a:rPr lang="nl-NL" dirty="0">
                <a:solidFill>
                  <a:schemeClr val="bg1"/>
                </a:solidFill>
              </a:rPr>
              <a:t>Het verwende kind </a:t>
            </a:r>
            <a:r>
              <a:rPr lang="nl-NL" dirty="0" smtClean="0">
                <a:solidFill>
                  <a:schemeClr val="bg1"/>
                </a:solidFill>
              </a:rPr>
              <a:t>syndroom.</a:t>
            </a:r>
            <a:endParaRPr lang="nl-NL" dirty="0">
              <a:solidFill>
                <a:schemeClr val="bg1"/>
              </a:solidFill>
            </a:endParaRPr>
          </a:p>
        </p:txBody>
      </p:sp>
      <p:sp>
        <p:nvSpPr>
          <p:cNvPr id="10" name="Rectangle 9"/>
          <p:cNvSpPr>
            <a:spLocks noChangeArrowheads="1"/>
          </p:cNvSpPr>
          <p:nvPr/>
        </p:nvSpPr>
        <p:spPr bwMode="auto">
          <a:xfrm>
            <a:off x="0" y="6048375"/>
            <a:ext cx="9144000" cy="80962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a:solidFill>
                  <a:schemeClr val="tx1"/>
                </a:solidFill>
              </a:rPr>
              <a:t>Crone, 2008 (externe prefrontale cortex)</a:t>
            </a:r>
          </a:p>
          <a:p>
            <a:pPr marL="342900" indent="-342900">
              <a:defRPr/>
            </a:pPr>
            <a:r>
              <a:rPr lang="nl-NL" sz="1200" dirty="0">
                <a:solidFill>
                  <a:schemeClr val="tx1"/>
                </a:solidFill>
              </a:rPr>
              <a:t>National </a:t>
            </a:r>
            <a:r>
              <a:rPr lang="nl-NL" sz="1200" dirty="0" err="1">
                <a:solidFill>
                  <a:schemeClr val="tx1"/>
                </a:solidFill>
              </a:rPr>
              <a:t>visible</a:t>
            </a:r>
            <a:r>
              <a:rPr lang="nl-NL" sz="1200" dirty="0">
                <a:solidFill>
                  <a:schemeClr val="tx1"/>
                </a:solidFill>
              </a:rPr>
              <a:t> </a:t>
            </a:r>
            <a:r>
              <a:rPr lang="nl-NL" sz="1200" dirty="0" err="1">
                <a:solidFill>
                  <a:schemeClr val="tx1"/>
                </a:solidFill>
              </a:rPr>
              <a:t>litter</a:t>
            </a:r>
            <a:r>
              <a:rPr lang="nl-NL" sz="1200" dirty="0">
                <a:solidFill>
                  <a:schemeClr val="tx1"/>
                </a:solidFill>
              </a:rPr>
              <a:t> </a:t>
            </a:r>
            <a:r>
              <a:rPr lang="nl-NL" sz="1200" dirty="0" err="1">
                <a:solidFill>
                  <a:schemeClr val="tx1"/>
                </a:solidFill>
              </a:rPr>
              <a:t>survey</a:t>
            </a:r>
            <a:r>
              <a:rPr lang="nl-NL" sz="1200" dirty="0">
                <a:solidFill>
                  <a:schemeClr val="tx1"/>
                </a:solidFill>
              </a:rPr>
              <a:t>, </a:t>
            </a:r>
            <a:r>
              <a:rPr lang="nl-NL" sz="1200" dirty="0" err="1">
                <a:solidFill>
                  <a:schemeClr val="tx1"/>
                </a:solidFill>
              </a:rPr>
              <a:t>midatlantic</a:t>
            </a:r>
            <a:r>
              <a:rPr lang="nl-NL" sz="1200" dirty="0">
                <a:solidFill>
                  <a:schemeClr val="tx1"/>
                </a:solidFill>
              </a:rPr>
              <a:t> </a:t>
            </a:r>
            <a:r>
              <a:rPr lang="nl-NL" sz="1200" dirty="0" err="1">
                <a:solidFill>
                  <a:schemeClr val="tx1"/>
                </a:solidFill>
              </a:rPr>
              <a:t>solid</a:t>
            </a:r>
            <a:r>
              <a:rPr lang="nl-NL" sz="1200" dirty="0">
                <a:solidFill>
                  <a:schemeClr val="tx1"/>
                </a:solidFill>
              </a:rPr>
              <a:t> waste </a:t>
            </a:r>
            <a:r>
              <a:rPr lang="nl-NL" sz="1200" dirty="0" err="1">
                <a:solidFill>
                  <a:schemeClr val="tx1"/>
                </a:solidFill>
              </a:rPr>
              <a:t>consultants</a:t>
            </a:r>
            <a:r>
              <a:rPr lang="nl-NL" sz="1200" dirty="0">
                <a:solidFill>
                  <a:schemeClr val="tx1"/>
                </a:solidFill>
              </a:rPr>
              <a:t>, 2009</a:t>
            </a: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11" name="Picture 10" descr="C:\Users\NL14602\Documents\_sorteren Plaatjes=video\RHDHV-logo-download.jpg"/>
          <p:cNvPicPr>
            <a:picLocks noChangeAspect="1" noChangeArrowheads="1"/>
          </p:cNvPicPr>
          <p:nvPr/>
        </p:nvPicPr>
        <p:blipFill>
          <a:blip r:embed="rId3" cstate="print"/>
          <a:stretch>
            <a:fillRect/>
          </a:stretch>
        </p:blipFill>
        <p:spPr bwMode="auto">
          <a:xfrm>
            <a:off x="7696164" y="6156960"/>
            <a:ext cx="1447836" cy="701040"/>
          </a:xfrm>
          <a:prstGeom prst="rect">
            <a:avLst/>
          </a:prstGeom>
          <a:noFill/>
          <a:ln>
            <a:noFill/>
          </a:ln>
          <a:effectLst>
            <a:softEdge rad="31750"/>
          </a:effectLst>
        </p:spPr>
      </p:pic>
      <p:sp>
        <p:nvSpPr>
          <p:cNvPr id="12"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smtClean="0">
                <a:solidFill>
                  <a:srgbClr val="FF0066"/>
                </a:solidFill>
              </a:rPr>
              <a:t>Soms</a:t>
            </a:r>
            <a:r>
              <a:rPr lang="en-US" sz="1400" b="1" dirty="0" smtClean="0">
                <a:solidFill>
                  <a:srgbClr val="FF0066"/>
                </a:solidFill>
              </a:rPr>
              <a:t> </a:t>
            </a:r>
            <a:r>
              <a:rPr lang="en-US" sz="1400" b="1" dirty="0" err="1" smtClean="0">
                <a:solidFill>
                  <a:srgbClr val="FF0066"/>
                </a:solidFill>
              </a:rPr>
              <a:t>moeten</a:t>
            </a:r>
            <a:r>
              <a:rPr lang="en-US" sz="1400" b="1" dirty="0" smtClean="0">
                <a:solidFill>
                  <a:srgbClr val="FF0066"/>
                </a:solidFill>
              </a:rPr>
              <a:t> </a:t>
            </a:r>
            <a:r>
              <a:rPr lang="en-US" sz="1400" b="1" dirty="0" err="1" smtClean="0">
                <a:solidFill>
                  <a:srgbClr val="FF0066"/>
                </a:solidFill>
              </a:rPr>
              <a:t>mensen</a:t>
            </a:r>
            <a:r>
              <a:rPr lang="en-US" sz="1400" b="1" dirty="0" smtClean="0">
                <a:solidFill>
                  <a:srgbClr val="FF0066"/>
                </a:solidFill>
              </a:rPr>
              <a:t> </a:t>
            </a:r>
            <a:r>
              <a:rPr lang="en-US" sz="1400" b="1" dirty="0" err="1" smtClean="0">
                <a:solidFill>
                  <a:srgbClr val="FF0066"/>
                </a:solidFill>
              </a:rPr>
              <a:t>opgevoed</a:t>
            </a:r>
            <a:r>
              <a:rPr lang="en-US" sz="1400" b="1" dirty="0" smtClean="0">
                <a:solidFill>
                  <a:srgbClr val="FF0066"/>
                </a:solidFill>
              </a:rPr>
              <a:t> </a:t>
            </a:r>
            <a:r>
              <a:rPr lang="en-US" sz="1400" b="1" dirty="0" err="1">
                <a:solidFill>
                  <a:srgbClr val="FF0066"/>
                </a:solidFill>
              </a:rPr>
              <a:t>worden</a:t>
            </a:r>
            <a:r>
              <a:rPr lang="en-US" sz="1400" b="1" dirty="0">
                <a:solidFill>
                  <a:srgbClr val="FF0066"/>
                </a:solidFill>
              </a:rPr>
              <a:t> </a:t>
            </a:r>
            <a:r>
              <a:rPr lang="en-US" sz="1400" b="1" dirty="0" err="1">
                <a:solidFill>
                  <a:srgbClr val="FF0066"/>
                </a:solidFill>
              </a:rPr>
              <a:t>als</a:t>
            </a:r>
            <a:r>
              <a:rPr lang="en-US" sz="1400" b="1" dirty="0">
                <a:solidFill>
                  <a:srgbClr val="FF0066"/>
                </a:solidFill>
              </a:rPr>
              <a:t> het </a:t>
            </a:r>
            <a:r>
              <a:rPr lang="en-US" sz="1400" b="1" dirty="0" err="1">
                <a:solidFill>
                  <a:srgbClr val="FF0066"/>
                </a:solidFill>
              </a:rPr>
              <a:t>gaat</a:t>
            </a:r>
            <a:r>
              <a:rPr lang="en-US" sz="1400" b="1" dirty="0">
                <a:solidFill>
                  <a:srgbClr val="FF0066"/>
                </a:solidFill>
              </a:rPr>
              <a:t> </a:t>
            </a:r>
            <a:r>
              <a:rPr lang="en-US" sz="1400" b="1" dirty="0" err="1">
                <a:solidFill>
                  <a:srgbClr val="FF0066"/>
                </a:solidFill>
              </a:rPr>
              <a:t>om</a:t>
            </a:r>
            <a:r>
              <a:rPr lang="en-US" sz="1400" b="1" dirty="0">
                <a:solidFill>
                  <a:srgbClr val="FF0066"/>
                </a:solidFill>
              </a:rPr>
              <a:t> </a:t>
            </a:r>
            <a:r>
              <a:rPr lang="en-US" sz="1400" b="1" dirty="0" err="1">
                <a:solidFill>
                  <a:srgbClr val="FF0066"/>
                </a:solidFill>
              </a:rPr>
              <a:t>afval</a:t>
            </a:r>
            <a:endParaRPr lang="en-US" sz="1400" b="1" dirty="0">
              <a:solidFill>
                <a:srgbClr val="FF0066"/>
              </a:solidFill>
            </a:endParaRPr>
          </a:p>
        </p:txBody>
      </p:sp>
      <p:pic>
        <p:nvPicPr>
          <p:cNvPr id="45064" name="Picture 2" descr="Benjamin Barber - De infantiele consument"/>
          <p:cNvPicPr>
            <a:picLocks noChangeAspect="1" noChangeArrowheads="1"/>
          </p:cNvPicPr>
          <p:nvPr/>
        </p:nvPicPr>
        <p:blipFill>
          <a:blip r:embed="rId4" cstate="print"/>
          <a:srcRect/>
          <a:stretch>
            <a:fillRect/>
          </a:stretch>
        </p:blipFill>
        <p:spPr bwMode="auto">
          <a:xfrm>
            <a:off x="1017588" y="2060575"/>
            <a:ext cx="24384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0" y="798513"/>
            <a:ext cx="4448175" cy="6724650"/>
          </a:xfrm>
          <a:prstGeom prst="rect">
            <a:avLst/>
          </a:prstGeom>
          <a:noFill/>
          <a:ln w="9525">
            <a:noFill/>
            <a:miter lim="800000"/>
            <a:headEnd/>
            <a:tailEnd/>
          </a:ln>
        </p:spPr>
      </p:pic>
      <p:sp>
        <p:nvSpPr>
          <p:cNvPr id="46083"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46084"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Gedragsbeïnvloeding - bestraffen</a:t>
            </a:r>
            <a:endParaRPr lang="nl-NL" sz="1600" b="1">
              <a:solidFill>
                <a:schemeClr val="bg1"/>
              </a:solidFill>
              <a:latin typeface="Calibri" pitchFamily="34" charset="0"/>
            </a:endParaRPr>
          </a:p>
        </p:txBody>
      </p:sp>
      <p:sp>
        <p:nvSpPr>
          <p:cNvPr id="6" name="Rectangle 7"/>
          <p:cNvSpPr>
            <a:spLocks noChangeArrowheads="1"/>
          </p:cNvSpPr>
          <p:nvPr/>
        </p:nvSpPr>
        <p:spPr bwMode="auto">
          <a:xfrm>
            <a:off x="4572000" y="1993900"/>
            <a:ext cx="4572000" cy="4070350"/>
          </a:xfrm>
          <a:prstGeom prst="rect">
            <a:avLst/>
          </a:prstGeom>
          <a:solidFill>
            <a:srgbClr val="FF0066">
              <a:alpha val="79999"/>
            </a:srgbClr>
          </a:solidFill>
          <a:ln w="9525">
            <a:noFill/>
            <a:miter lim="800000"/>
            <a:headEnd/>
            <a:tailEnd/>
          </a:ln>
        </p:spPr>
        <p:txBody>
          <a:bodyPr anchor="ctr"/>
          <a:lstStyle/>
          <a:p>
            <a:pPr indent="-342900">
              <a:defRPr/>
            </a:pPr>
            <a:r>
              <a:rPr lang="nl-NL" dirty="0">
                <a:solidFill>
                  <a:srgbClr val="FFFFFF"/>
                </a:solidFill>
              </a:rPr>
              <a:t>Sanctie is zakelijke transactie. Kleine pakkans en lage sanctie → gewenst gedrag neemt af!  En </a:t>
            </a:r>
            <a:r>
              <a:rPr lang="nl-NL" dirty="0" err="1">
                <a:solidFill>
                  <a:srgbClr val="FFFFFF"/>
                </a:solidFill>
              </a:rPr>
              <a:t>vice</a:t>
            </a:r>
            <a:r>
              <a:rPr lang="nl-NL" dirty="0">
                <a:solidFill>
                  <a:srgbClr val="FFFFFF"/>
                </a:solidFill>
              </a:rPr>
              <a:t> versa.</a:t>
            </a:r>
          </a:p>
          <a:p>
            <a:pPr indent="-342900">
              <a:defRPr/>
            </a:pPr>
            <a:endParaRPr lang="nl-NL" dirty="0">
              <a:solidFill>
                <a:srgbClr val="FFFFFF"/>
              </a:solidFill>
            </a:endParaRPr>
          </a:p>
          <a:p>
            <a:pPr indent="-342900">
              <a:defRPr/>
            </a:pPr>
            <a:r>
              <a:rPr lang="nl-NL" dirty="0">
                <a:solidFill>
                  <a:srgbClr val="FFFFFF"/>
                </a:solidFill>
              </a:rPr>
              <a:t>Sanctie zegt: anderen houden zich niet aan de regels. Het ondermijnt onderling vertrouwen en samenwerking. Voorzichtig inzetten dus.</a:t>
            </a:r>
          </a:p>
          <a:p>
            <a:pPr marL="342900" indent="-342900">
              <a:defRPr/>
            </a:pPr>
            <a:endParaRPr lang="nl-NL" dirty="0">
              <a:solidFill>
                <a:srgbClr val="FFFFFF"/>
              </a:solidFill>
            </a:endParaRPr>
          </a:p>
          <a:p>
            <a:pPr marL="342900" indent="-342900">
              <a:buFont typeface="Arial" pitchFamily="34" charset="0"/>
              <a:buChar char="•"/>
              <a:defRPr/>
            </a:pPr>
            <a:r>
              <a:rPr lang="nl-NL" dirty="0">
                <a:solidFill>
                  <a:srgbClr val="FFFFFF"/>
                </a:solidFill>
              </a:rPr>
              <a:t>Direct beboeten</a:t>
            </a:r>
          </a:p>
          <a:p>
            <a:pPr marL="342900" indent="-342900">
              <a:buFont typeface="Arial" pitchFamily="34" charset="0"/>
              <a:buChar char="•"/>
              <a:defRPr/>
            </a:pPr>
            <a:r>
              <a:rPr lang="nl-NL" dirty="0">
                <a:solidFill>
                  <a:srgbClr val="FFFFFF"/>
                </a:solidFill>
              </a:rPr>
              <a:t>Weerstand voorkomen (dan leren mensen)</a:t>
            </a:r>
          </a:p>
          <a:p>
            <a:pPr marL="342900" indent="-342900">
              <a:buFont typeface="Arial" pitchFamily="34" charset="0"/>
              <a:buChar char="•"/>
              <a:defRPr/>
            </a:pPr>
            <a:r>
              <a:rPr lang="nl-NL" dirty="0">
                <a:solidFill>
                  <a:srgbClr val="FFFFFF"/>
                </a:solidFill>
              </a:rPr>
              <a:t>Zichtbaar controleren</a:t>
            </a:r>
          </a:p>
          <a:p>
            <a:pPr marL="342900" indent="-342900">
              <a:buFont typeface="Arial" pitchFamily="34" charset="0"/>
              <a:buChar char="•"/>
              <a:defRPr/>
            </a:pPr>
            <a:r>
              <a:rPr lang="nl-NL" dirty="0">
                <a:solidFill>
                  <a:srgbClr val="FFFFFF"/>
                </a:solidFill>
              </a:rPr>
              <a:t>Handhaving continueren</a:t>
            </a:r>
          </a:p>
        </p:txBody>
      </p:sp>
      <p:sp>
        <p:nvSpPr>
          <p:cNvPr id="8" name="Rectangle 7"/>
          <p:cNvSpPr>
            <a:spLocks noChangeArrowheads="1"/>
          </p:cNvSpPr>
          <p:nvPr/>
        </p:nvSpPr>
        <p:spPr bwMode="auto">
          <a:xfrm>
            <a:off x="0" y="6059488"/>
            <a:ext cx="9144000" cy="798512"/>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r>
              <a:rPr lang="nl-NL" sz="1200" dirty="0">
                <a:solidFill>
                  <a:schemeClr val="tx1"/>
                </a:solidFill>
              </a:rPr>
              <a:t>Bron:</a:t>
            </a:r>
          </a:p>
          <a:p>
            <a:pPr marL="342900" indent="-342900">
              <a:defRPr/>
            </a:pPr>
            <a:r>
              <a:rPr lang="nl-NL" sz="1200" dirty="0" err="1">
                <a:solidFill>
                  <a:schemeClr val="tx1"/>
                </a:solidFill>
              </a:rPr>
              <a:t>Tenbrunsel</a:t>
            </a:r>
            <a:r>
              <a:rPr lang="nl-NL" sz="1200" dirty="0">
                <a:solidFill>
                  <a:schemeClr val="tx1"/>
                </a:solidFill>
              </a:rPr>
              <a:t> en </a:t>
            </a:r>
            <a:r>
              <a:rPr lang="nl-NL" sz="1200" dirty="0" err="1">
                <a:solidFill>
                  <a:schemeClr val="tx1"/>
                </a:solidFill>
              </a:rPr>
              <a:t>Messick</a:t>
            </a:r>
            <a:r>
              <a:rPr lang="nl-NL" sz="1200" dirty="0">
                <a:solidFill>
                  <a:schemeClr val="tx1"/>
                </a:solidFill>
              </a:rPr>
              <a:t>, 1999</a:t>
            </a:r>
          </a:p>
          <a:p>
            <a:pPr marL="342900" indent="-342900">
              <a:defRPr/>
            </a:pPr>
            <a:r>
              <a:rPr lang="nl-NL" sz="1200" dirty="0">
                <a:solidFill>
                  <a:schemeClr val="tx1"/>
                </a:solidFill>
              </a:rPr>
              <a:t>Mulder et al., 2006</a:t>
            </a: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9" name="Picture 8"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FF0066"/>
                </a:solidFill>
              </a:rPr>
              <a:t>Sancties kunnen uitermate effectief zijn, mits ze goed worden ingezet</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3.bp.blogspot.com/-hKHeW1ce1Vg/TrkjvFctxMI/AAAAAAAAES4/SVyRfeDhhK0/s1600/Autogordel.jpg"/>
          <p:cNvPicPr>
            <a:picLocks noChangeAspect="1" noChangeArrowheads="1"/>
          </p:cNvPicPr>
          <p:nvPr/>
        </p:nvPicPr>
        <p:blipFill>
          <a:blip r:embed="rId3" cstate="print"/>
          <a:srcRect/>
          <a:stretch>
            <a:fillRect/>
          </a:stretch>
        </p:blipFill>
        <p:spPr bwMode="auto">
          <a:xfrm>
            <a:off x="1260475" y="1736725"/>
            <a:ext cx="5953125" cy="4464050"/>
          </a:xfrm>
          <a:prstGeom prst="rect">
            <a:avLst/>
          </a:prstGeom>
          <a:noFill/>
          <a:ln w="9525">
            <a:noFill/>
            <a:miter lim="800000"/>
            <a:headEnd/>
            <a:tailEnd/>
          </a:ln>
        </p:spPr>
      </p:pic>
      <p:sp>
        <p:nvSpPr>
          <p:cNvPr id="47107"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47108"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Analogie met autogordels</a:t>
            </a:r>
            <a:endParaRPr lang="nl-NL" sz="1600" b="1">
              <a:solidFill>
                <a:schemeClr val="bg1"/>
              </a:solidFill>
              <a:latin typeface="Calibri" pitchFamily="34" charset="0"/>
            </a:endParaRPr>
          </a:p>
        </p:txBody>
      </p:sp>
      <p:sp>
        <p:nvSpPr>
          <p:cNvPr id="47109" name="Rectangle 7"/>
          <p:cNvSpPr>
            <a:spLocks noChangeArrowheads="1"/>
          </p:cNvSpPr>
          <p:nvPr/>
        </p:nvSpPr>
        <p:spPr bwMode="auto">
          <a:xfrm>
            <a:off x="4572000" y="3002019"/>
            <a:ext cx="4572000" cy="3189460"/>
          </a:xfrm>
          <a:prstGeom prst="rect">
            <a:avLst/>
          </a:prstGeom>
          <a:solidFill>
            <a:srgbClr val="FF0066">
              <a:alpha val="79999"/>
            </a:srgbClr>
          </a:solidFill>
          <a:ln w="9525">
            <a:noFill/>
            <a:miter lim="800000"/>
            <a:headEnd/>
            <a:tailEnd/>
          </a:ln>
        </p:spPr>
        <p:txBody>
          <a:bodyPr anchor="ctr"/>
          <a:lstStyle/>
          <a:p>
            <a:pPr marL="342900" indent="-342900">
              <a:buFont typeface="Arial" pitchFamily="34" charset="0"/>
              <a:buChar char="•"/>
            </a:pPr>
            <a:r>
              <a:rPr lang="nl-NL" dirty="0">
                <a:solidFill>
                  <a:srgbClr val="FFFFFF"/>
                </a:solidFill>
              </a:rPr>
              <a:t>Handhaving (politie controleert)</a:t>
            </a:r>
          </a:p>
          <a:p>
            <a:pPr marL="342900" indent="-342900">
              <a:buFont typeface="Arial" pitchFamily="34" charset="0"/>
              <a:buChar char="•"/>
            </a:pPr>
            <a:r>
              <a:rPr lang="nl-NL" dirty="0">
                <a:solidFill>
                  <a:srgbClr val="FFFFFF"/>
                </a:solidFill>
              </a:rPr>
              <a:t>Urgentie (..anders ga je dood)</a:t>
            </a:r>
          </a:p>
          <a:p>
            <a:pPr marL="342900" indent="-342900">
              <a:buFont typeface="Arial" pitchFamily="34" charset="0"/>
              <a:buChar char="•"/>
            </a:pPr>
            <a:r>
              <a:rPr lang="nl-NL" dirty="0">
                <a:solidFill>
                  <a:srgbClr val="FFFFFF"/>
                </a:solidFill>
              </a:rPr>
              <a:t>Voorlichting (..gordel om, ook achterin)</a:t>
            </a:r>
          </a:p>
          <a:p>
            <a:pPr marL="342900" indent="-342900">
              <a:buFont typeface="Arial" pitchFamily="34" charset="0"/>
              <a:buChar char="•"/>
            </a:pPr>
            <a:r>
              <a:rPr lang="nl-NL" dirty="0">
                <a:solidFill>
                  <a:srgbClr val="FFFFFF"/>
                </a:solidFill>
              </a:rPr>
              <a:t>Beïnvloeding (..slechts 75% verzekerd bij sommige schade, indien geen gordel)</a:t>
            </a:r>
          </a:p>
          <a:p>
            <a:pPr marL="342900" indent="-342900">
              <a:buFont typeface="Arial" pitchFamily="34" charset="0"/>
              <a:buChar char="•"/>
            </a:pPr>
            <a:r>
              <a:rPr lang="nl-NL" dirty="0">
                <a:solidFill>
                  <a:srgbClr val="FFFFFF"/>
                </a:solidFill>
              </a:rPr>
              <a:t>Lang lopend (’59: uitgevonden, ‘75 verplicht, nog steeds campagnes)</a:t>
            </a:r>
          </a:p>
          <a:p>
            <a:pPr marL="342900" indent="-342900">
              <a:buFontTx/>
              <a:buChar char="-"/>
            </a:pPr>
            <a:endParaRPr lang="nl-NL" dirty="0">
              <a:solidFill>
                <a:srgbClr val="FFFFFF"/>
              </a:solidFill>
            </a:endParaRPr>
          </a:p>
        </p:txBody>
      </p:sp>
      <p:pic>
        <p:nvPicPr>
          <p:cNvPr id="7" name="Picture 6"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0" y="1497013"/>
            <a:ext cx="5276850" cy="5795962"/>
          </a:xfrm>
          <a:prstGeom prst="rect">
            <a:avLst/>
          </a:prstGeom>
          <a:noFill/>
          <a:ln w="9525">
            <a:noFill/>
            <a:miter lim="800000"/>
            <a:headEnd/>
            <a:tailEnd/>
          </a:ln>
        </p:spPr>
      </p:pic>
      <p:sp>
        <p:nvSpPr>
          <p:cNvPr id="48131"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48132"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Korte en lange termijn</a:t>
            </a:r>
            <a:endParaRPr lang="nl-NL" sz="1600" b="1">
              <a:solidFill>
                <a:schemeClr val="bg1"/>
              </a:solidFill>
              <a:latin typeface="Calibri" pitchFamily="34" charset="0"/>
            </a:endParaRPr>
          </a:p>
        </p:txBody>
      </p:sp>
      <p:sp>
        <p:nvSpPr>
          <p:cNvPr id="48133" name="Rectangle 7"/>
          <p:cNvSpPr>
            <a:spLocks noChangeArrowheads="1"/>
          </p:cNvSpPr>
          <p:nvPr/>
        </p:nvSpPr>
        <p:spPr bwMode="auto">
          <a:xfrm>
            <a:off x="4572000" y="2798763"/>
            <a:ext cx="4572000" cy="2808287"/>
          </a:xfrm>
          <a:prstGeom prst="rect">
            <a:avLst/>
          </a:prstGeom>
          <a:solidFill>
            <a:srgbClr val="FF0066">
              <a:alpha val="79999"/>
            </a:srgbClr>
          </a:solidFill>
          <a:ln w="9525">
            <a:noFill/>
            <a:miter lim="800000"/>
            <a:headEnd/>
            <a:tailEnd/>
          </a:ln>
        </p:spPr>
        <p:txBody>
          <a:bodyPr anchor="ctr"/>
          <a:lstStyle/>
          <a:p>
            <a:pPr marL="342900" indent="-342900">
              <a:buFont typeface="Arial" charset="0"/>
              <a:buChar char="•"/>
            </a:pPr>
            <a:r>
              <a:rPr lang="nl-NL">
                <a:solidFill>
                  <a:srgbClr val="FFFFFF"/>
                </a:solidFill>
              </a:rPr>
              <a:t>Let op projecten die draaien op subsidies. </a:t>
            </a:r>
          </a:p>
          <a:p>
            <a:pPr marL="342900" indent="-342900">
              <a:buFont typeface="Arial" charset="0"/>
              <a:buChar char="•"/>
            </a:pPr>
            <a:r>
              <a:rPr lang="nl-NL">
                <a:solidFill>
                  <a:srgbClr val="FFFFFF"/>
                </a:solidFill>
              </a:rPr>
              <a:t>Projecten gestart ‘omdat er subsidie is’ i.p.v. ‘omdat het probleem urgent is’</a:t>
            </a:r>
          </a:p>
          <a:p>
            <a:pPr marL="342900" indent="-342900">
              <a:buFont typeface="Arial" charset="0"/>
              <a:buChar char="•"/>
            </a:pPr>
            <a:r>
              <a:rPr lang="nl-NL">
                <a:solidFill>
                  <a:srgbClr val="FFFFFF"/>
                </a:solidFill>
              </a:rPr>
              <a:t>Mensen haken af: ‘alweer een project?’</a:t>
            </a:r>
          </a:p>
          <a:p>
            <a:pPr marL="342900" indent="-342900">
              <a:buFont typeface="Arial" charset="0"/>
              <a:buChar char="•"/>
            </a:pPr>
            <a:r>
              <a:rPr lang="nl-NL">
                <a:solidFill>
                  <a:srgbClr val="FFFFFF"/>
                </a:solidFill>
              </a:rPr>
              <a:t>Voor gedragsbeïnvloeding is continuïteit en een lange adem nodig</a:t>
            </a:r>
          </a:p>
        </p:txBody>
      </p:sp>
      <p:sp>
        <p:nvSpPr>
          <p:cNvPr id="8" name="Rectangle 7"/>
          <p:cNvSpPr>
            <a:spLocks noChangeArrowheads="1"/>
          </p:cNvSpPr>
          <p:nvPr/>
        </p:nvSpPr>
        <p:spPr bwMode="auto">
          <a:xfrm>
            <a:off x="0" y="5546725"/>
            <a:ext cx="9144000" cy="131127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9" name="Picture 8"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FF0066"/>
                </a:solidFill>
              </a:rPr>
              <a:t>Continueer de projecten voor een blijvend effect</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watersportbank.nl/foto/natuur-milieu/Plastic_soep.jpg">
            <a:hlinkClick r:id="rId3"/>
          </p:cNvPr>
          <p:cNvPicPr>
            <a:picLocks noChangeAspect="1" noChangeArrowheads="1"/>
          </p:cNvPicPr>
          <p:nvPr/>
        </p:nvPicPr>
        <p:blipFill>
          <a:blip r:embed="rId4" cstate="print"/>
          <a:srcRect/>
          <a:stretch>
            <a:fillRect/>
          </a:stretch>
        </p:blipFill>
        <p:spPr bwMode="auto">
          <a:xfrm>
            <a:off x="0" y="1831975"/>
            <a:ext cx="6621463" cy="3773488"/>
          </a:xfrm>
          <a:prstGeom prst="rect">
            <a:avLst/>
          </a:prstGeom>
          <a:noFill/>
          <a:ln w="9525">
            <a:noFill/>
            <a:miter lim="800000"/>
            <a:headEnd/>
            <a:tailEnd/>
          </a:ln>
        </p:spPr>
      </p:pic>
      <p:sp>
        <p:nvSpPr>
          <p:cNvPr id="6" name="Rectangle 7"/>
          <p:cNvSpPr>
            <a:spLocks noChangeArrowheads="1"/>
          </p:cNvSpPr>
          <p:nvPr/>
        </p:nvSpPr>
        <p:spPr bwMode="auto">
          <a:xfrm>
            <a:off x="4572000" y="1835150"/>
            <a:ext cx="4572000" cy="4032250"/>
          </a:xfrm>
          <a:prstGeom prst="rect">
            <a:avLst/>
          </a:prstGeom>
          <a:solidFill>
            <a:srgbClr val="FF0066">
              <a:alpha val="79999"/>
            </a:srgbClr>
          </a:solidFill>
          <a:ln w="9525">
            <a:noFill/>
            <a:miter lim="800000"/>
            <a:headEnd/>
            <a:tailEnd/>
          </a:ln>
        </p:spPr>
        <p:txBody>
          <a:bodyPr anchor="ctr"/>
          <a:lstStyle/>
          <a:p>
            <a:pPr marL="342900" indent="-342900">
              <a:defRPr/>
            </a:pPr>
            <a:endParaRPr lang="nl-NL" dirty="0">
              <a:solidFill>
                <a:srgbClr val="FFFFFF"/>
              </a:solidFill>
            </a:endParaRPr>
          </a:p>
          <a:p>
            <a:pPr indent="-342900">
              <a:defRPr/>
            </a:pPr>
            <a:r>
              <a:rPr lang="nl-NL" dirty="0">
                <a:solidFill>
                  <a:srgbClr val="FFFFFF"/>
                </a:solidFill>
              </a:rPr>
              <a:t>Let op schaalniveaus: afval is op wereldschaal een enorm en zeer urgent probleem. </a:t>
            </a:r>
          </a:p>
          <a:p>
            <a:pPr indent="-342900">
              <a:defRPr/>
            </a:pPr>
            <a:endParaRPr lang="nl-NL" dirty="0">
              <a:solidFill>
                <a:srgbClr val="FFFFFF"/>
              </a:solidFill>
            </a:endParaRPr>
          </a:p>
          <a:p>
            <a:pPr indent="-342900">
              <a:defRPr/>
            </a:pPr>
            <a:r>
              <a:rPr lang="nl-NL" dirty="0">
                <a:solidFill>
                  <a:srgbClr val="FFFFFF"/>
                </a:solidFill>
              </a:rPr>
              <a:t>Besef van grondstoffenschaarste stimuleren = minder afval.</a:t>
            </a:r>
          </a:p>
          <a:p>
            <a:pPr marL="800100" lvl="1" indent="-342900">
              <a:defRPr/>
            </a:pPr>
            <a:endParaRPr lang="nl-NL" dirty="0">
              <a:solidFill>
                <a:srgbClr val="FFFFFF"/>
              </a:solidFill>
            </a:endParaRPr>
          </a:p>
          <a:p>
            <a:pPr indent="-342900">
              <a:defRPr/>
            </a:pPr>
            <a:r>
              <a:rPr lang="nl-NL" dirty="0">
                <a:solidFill>
                  <a:srgbClr val="FFFFFF"/>
                </a:solidFill>
              </a:rPr>
              <a:t>Zou het zwerfafval zich oplossen als grondstof duurder wordt?</a:t>
            </a:r>
          </a:p>
          <a:p>
            <a:pPr marL="342900" indent="-342900">
              <a:buFontTx/>
              <a:buChar char="-"/>
              <a:defRPr/>
            </a:pPr>
            <a:endParaRPr lang="nl-NL" dirty="0">
              <a:solidFill>
                <a:srgbClr val="FFFFFF"/>
              </a:solidFill>
            </a:endParaRPr>
          </a:p>
        </p:txBody>
      </p:sp>
      <p:sp>
        <p:nvSpPr>
          <p:cNvPr id="49156"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49157"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Klein en grootschalig</a:t>
            </a:r>
            <a:endParaRPr lang="nl-NL" sz="1600" b="1">
              <a:solidFill>
                <a:schemeClr val="bg1"/>
              </a:solidFill>
              <a:latin typeface="Calibri" pitchFamily="34" charset="0"/>
            </a:endParaRPr>
          </a:p>
        </p:txBody>
      </p:sp>
      <p:sp>
        <p:nvSpPr>
          <p:cNvPr id="8" name="Rectangle 7"/>
          <p:cNvSpPr>
            <a:spLocks noChangeArrowheads="1"/>
          </p:cNvSpPr>
          <p:nvPr/>
        </p:nvSpPr>
        <p:spPr bwMode="auto">
          <a:xfrm>
            <a:off x="0" y="5546725"/>
            <a:ext cx="9144000" cy="131127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defRPr/>
            </a:pPr>
            <a:endParaRPr lang="nl-NL" sz="1200" dirty="0">
              <a:solidFill>
                <a:schemeClr val="tx1"/>
              </a:solidFill>
            </a:endParaRPr>
          </a:p>
          <a:p>
            <a:pPr marL="342900" indent="-342900">
              <a:buFontTx/>
              <a:buChar char="-"/>
              <a:defRPr/>
            </a:pPr>
            <a:endParaRPr lang="nl-NL" sz="1200" dirty="0">
              <a:solidFill>
                <a:schemeClr val="bg1"/>
              </a:solidFill>
            </a:endParaRPr>
          </a:p>
          <a:p>
            <a:pPr marL="342900" indent="-342900">
              <a:buFontTx/>
              <a:buChar char="-"/>
              <a:defRPr/>
            </a:pPr>
            <a:endParaRPr lang="nl-NL" sz="1200" dirty="0">
              <a:solidFill>
                <a:schemeClr val="bg1"/>
              </a:solidFill>
            </a:endParaRPr>
          </a:p>
        </p:txBody>
      </p:sp>
      <p:pic>
        <p:nvPicPr>
          <p:cNvPr id="9" name="Picture 8"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a:solidFill>
                  <a:srgbClr val="FF0066"/>
                </a:solidFill>
              </a:rPr>
              <a:t>Het </a:t>
            </a:r>
            <a:r>
              <a:rPr lang="en-US" sz="1400" b="1" dirty="0" err="1">
                <a:solidFill>
                  <a:srgbClr val="FF0066"/>
                </a:solidFill>
              </a:rPr>
              <a:t>schaalniveau</a:t>
            </a:r>
            <a:r>
              <a:rPr lang="en-US" sz="1400" b="1" dirty="0">
                <a:solidFill>
                  <a:srgbClr val="FF0066"/>
                </a:solidFill>
              </a:rPr>
              <a:t> van de </a:t>
            </a:r>
            <a:r>
              <a:rPr lang="en-US" sz="1400" b="1" dirty="0" err="1">
                <a:solidFill>
                  <a:srgbClr val="FF0066"/>
                </a:solidFill>
              </a:rPr>
              <a:t>gemeente</a:t>
            </a:r>
            <a:r>
              <a:rPr lang="en-US" sz="1400" b="1" dirty="0">
                <a:solidFill>
                  <a:srgbClr val="FF0066"/>
                </a:solidFill>
              </a:rPr>
              <a:t> </a:t>
            </a:r>
            <a:r>
              <a:rPr lang="en-US" sz="1400" b="1" dirty="0" err="1">
                <a:solidFill>
                  <a:srgbClr val="FF0066"/>
                </a:solidFill>
              </a:rPr>
              <a:t>leent</a:t>
            </a:r>
            <a:r>
              <a:rPr lang="en-US" sz="1400" b="1" dirty="0">
                <a:solidFill>
                  <a:srgbClr val="FF0066"/>
                </a:solidFill>
              </a:rPr>
              <a:t> </a:t>
            </a:r>
            <a:r>
              <a:rPr lang="en-US" sz="1400" b="1" dirty="0" err="1">
                <a:solidFill>
                  <a:srgbClr val="FF0066"/>
                </a:solidFill>
              </a:rPr>
              <a:t>zich</a:t>
            </a:r>
            <a:r>
              <a:rPr lang="en-US" sz="1400" b="1" dirty="0">
                <a:solidFill>
                  <a:srgbClr val="FF0066"/>
                </a:solidFill>
              </a:rPr>
              <a:t> </a:t>
            </a:r>
            <a:r>
              <a:rPr lang="en-US" sz="1400" b="1" dirty="0" err="1">
                <a:solidFill>
                  <a:srgbClr val="FF0066"/>
                </a:solidFill>
              </a:rPr>
              <a:t>niet</a:t>
            </a:r>
            <a:r>
              <a:rPr lang="en-US" sz="1400" b="1" dirty="0">
                <a:solidFill>
                  <a:srgbClr val="FF0066"/>
                </a:solidFill>
              </a:rPr>
              <a:t> </a:t>
            </a:r>
            <a:r>
              <a:rPr lang="en-US" sz="1400" b="1" dirty="0" err="1">
                <a:solidFill>
                  <a:srgbClr val="FF0066"/>
                </a:solidFill>
              </a:rPr>
              <a:t>altijd</a:t>
            </a:r>
            <a:r>
              <a:rPr lang="en-US" sz="1400" b="1" dirty="0">
                <a:solidFill>
                  <a:srgbClr val="FF0066"/>
                </a:solidFill>
              </a:rPr>
              <a:t> </a:t>
            </a:r>
            <a:r>
              <a:rPr lang="en-US" sz="1400" b="1" dirty="0" err="1">
                <a:solidFill>
                  <a:srgbClr val="FF0066"/>
                </a:solidFill>
              </a:rPr>
              <a:t>voor</a:t>
            </a:r>
            <a:r>
              <a:rPr lang="en-US" sz="1400" b="1" dirty="0">
                <a:solidFill>
                  <a:srgbClr val="FF0066"/>
                </a:solidFill>
              </a:rPr>
              <a:t> </a:t>
            </a:r>
            <a:r>
              <a:rPr lang="en-US" sz="1400" b="1" dirty="0" err="1">
                <a:solidFill>
                  <a:srgbClr val="FF0066"/>
                </a:solidFill>
              </a:rPr>
              <a:t>gedragsverandering</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2" descr="http://3.bp.blogspot.com/-HGStuJxh36M/TvrF8eltuYI/AAAAAAAALqY/Tks6OAdW-Zg/s1600/13.12.11%2Bplastic%2Bafval%2Bop%2Bde%2Bweg%2B008.JPG"/>
          <p:cNvPicPr>
            <a:picLocks noChangeAspect="1" noChangeArrowheads="1"/>
          </p:cNvPicPr>
          <p:nvPr/>
        </p:nvPicPr>
        <p:blipFill>
          <a:blip r:embed="rId3" cstate="print"/>
          <a:srcRect/>
          <a:stretch>
            <a:fillRect/>
          </a:stretch>
        </p:blipFill>
        <p:spPr bwMode="auto">
          <a:xfrm>
            <a:off x="-1158875" y="0"/>
            <a:ext cx="10302875" cy="6858000"/>
          </a:xfrm>
          <a:prstGeom prst="rect">
            <a:avLst/>
          </a:prstGeom>
          <a:noFill/>
          <a:ln w="9525">
            <a:noFill/>
            <a:miter lim="800000"/>
            <a:headEnd/>
            <a:tailEnd/>
          </a:ln>
        </p:spPr>
      </p:pic>
      <p:sp>
        <p:nvSpPr>
          <p:cNvPr id="6147" name="Rectangle 2"/>
          <p:cNvSpPr>
            <a:spLocks noChangeArrowheads="1"/>
          </p:cNvSpPr>
          <p:nvPr/>
        </p:nvSpPr>
        <p:spPr bwMode="auto">
          <a:xfrm>
            <a:off x="0" y="188913"/>
            <a:ext cx="9144000" cy="936625"/>
          </a:xfrm>
          <a:prstGeom prst="rect">
            <a:avLst/>
          </a:prstGeom>
          <a:solidFill>
            <a:srgbClr val="AF67FF">
              <a:alpha val="79999"/>
            </a:srgbClr>
          </a:solidFill>
          <a:ln w="9525">
            <a:noFill/>
            <a:miter lim="800000"/>
            <a:headEnd/>
            <a:tailEnd/>
          </a:ln>
        </p:spPr>
        <p:txBody>
          <a:bodyPr wrap="none" anchor="ctr"/>
          <a:lstStyle/>
          <a:p>
            <a:endParaRPr lang="nl-NL"/>
          </a:p>
        </p:txBody>
      </p:sp>
      <p:sp>
        <p:nvSpPr>
          <p:cNvPr id="6148"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De parkeerplaats</a:t>
            </a:r>
            <a:endParaRPr lang="nl-NL" sz="1600" b="1">
              <a:solidFill>
                <a:schemeClr val="bg1"/>
              </a:solidFill>
              <a:latin typeface="Calibri" pitchFamily="34" charset="0"/>
            </a:endParaRPr>
          </a:p>
        </p:txBody>
      </p:sp>
      <p:pic>
        <p:nvPicPr>
          <p:cNvPr id="6149" name="Picture 10" descr="http://www.tln.nl/media/nieuwsfoto_s/rob-met-onderwegbord-parkeerplaats_klein.jpg"/>
          <p:cNvPicPr>
            <a:picLocks noChangeAspect="1" noChangeArrowheads="1"/>
          </p:cNvPicPr>
          <p:nvPr/>
        </p:nvPicPr>
        <p:blipFill>
          <a:blip r:embed="rId4" cstate="print"/>
          <a:srcRect/>
          <a:stretch>
            <a:fillRect/>
          </a:stretch>
        </p:blipFill>
        <p:spPr bwMode="auto">
          <a:xfrm>
            <a:off x="0" y="2214563"/>
            <a:ext cx="3357563" cy="2309812"/>
          </a:xfrm>
          <a:prstGeom prst="rect">
            <a:avLst/>
          </a:prstGeom>
          <a:noFill/>
          <a:ln w="9525">
            <a:noFill/>
            <a:miter lim="800000"/>
            <a:headEnd/>
            <a:tailEnd/>
          </a:ln>
        </p:spPr>
      </p:pic>
      <p:sp>
        <p:nvSpPr>
          <p:cNvPr id="11" name="Rectangle 7"/>
          <p:cNvSpPr>
            <a:spLocks noChangeArrowheads="1"/>
          </p:cNvSpPr>
          <p:nvPr/>
        </p:nvSpPr>
        <p:spPr bwMode="auto">
          <a:xfrm>
            <a:off x="0" y="6048375"/>
            <a:ext cx="9144000" cy="80962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hlinkClick r:id="rId5"/>
              </a:rPr>
              <a:t>Minimal </a:t>
            </a:r>
            <a:r>
              <a:rPr lang="nl-NL" sz="1200" dirty="0" err="1">
                <a:solidFill>
                  <a:schemeClr val="tx1"/>
                </a:solidFill>
                <a:hlinkClick r:id="rId5"/>
              </a:rPr>
              <a:t>Social</a:t>
            </a:r>
            <a:r>
              <a:rPr lang="nl-NL" sz="1200" dirty="0">
                <a:solidFill>
                  <a:schemeClr val="tx1"/>
                </a:solidFill>
                <a:hlinkClick r:id="rId5"/>
              </a:rPr>
              <a:t> Cues in the Dictator Game, </a:t>
            </a:r>
            <a:r>
              <a:rPr lang="nl-NL" sz="1200" dirty="0" err="1">
                <a:solidFill>
                  <a:schemeClr val="tx1"/>
                </a:solidFill>
                <a:hlinkClick r:id="rId5"/>
              </a:rPr>
              <a:t>Rigdon</a:t>
            </a:r>
            <a:r>
              <a:rPr lang="nl-NL" sz="1200" dirty="0">
                <a:solidFill>
                  <a:schemeClr val="tx1"/>
                </a:solidFill>
                <a:hlinkClick r:id="rId5"/>
              </a:rPr>
              <a:t>, </a:t>
            </a:r>
            <a:r>
              <a:rPr lang="nl-NL" sz="1200" dirty="0" err="1">
                <a:solidFill>
                  <a:schemeClr val="tx1"/>
                </a:solidFill>
                <a:hlinkClick r:id="rId5"/>
              </a:rPr>
              <a:t>Ishii</a:t>
            </a:r>
            <a:r>
              <a:rPr lang="nl-NL" sz="1200" dirty="0">
                <a:solidFill>
                  <a:schemeClr val="tx1"/>
                </a:solidFill>
                <a:hlinkClick r:id="rId5"/>
              </a:rPr>
              <a:t>, </a:t>
            </a:r>
            <a:r>
              <a:rPr lang="nl-NL" sz="1200" dirty="0" err="1">
                <a:solidFill>
                  <a:schemeClr val="tx1"/>
                </a:solidFill>
                <a:hlinkClick r:id="rId5"/>
              </a:rPr>
              <a:t>Watabe</a:t>
            </a:r>
            <a:r>
              <a:rPr lang="nl-NL" sz="1200" dirty="0">
                <a:solidFill>
                  <a:schemeClr val="tx1"/>
                </a:solidFill>
                <a:hlinkClick r:id="rId5"/>
              </a:rPr>
              <a:t> en </a:t>
            </a:r>
            <a:r>
              <a:rPr lang="nl-NL" sz="1200" dirty="0" err="1">
                <a:solidFill>
                  <a:schemeClr val="tx1"/>
                </a:solidFill>
                <a:hlinkClick r:id="rId5"/>
              </a:rPr>
              <a:t>Kitayama</a:t>
            </a:r>
            <a:r>
              <a:rPr lang="nl-NL" sz="1200" dirty="0">
                <a:solidFill>
                  <a:schemeClr val="tx1"/>
                </a:solidFill>
                <a:hlinkClick r:id="rId5"/>
              </a:rPr>
              <a:t>, 2009</a:t>
            </a:r>
            <a:endParaRPr lang="nl-NL" sz="1200" dirty="0">
              <a:solidFill>
                <a:schemeClr val="tx1"/>
              </a:solidFill>
            </a:endParaRPr>
          </a:p>
        </p:txBody>
      </p:sp>
      <p:sp>
        <p:nvSpPr>
          <p:cNvPr id="6151" name="Rectangle 7"/>
          <p:cNvSpPr>
            <a:spLocks noChangeArrowheads="1"/>
          </p:cNvSpPr>
          <p:nvPr/>
        </p:nvSpPr>
        <p:spPr bwMode="auto">
          <a:xfrm>
            <a:off x="4603750" y="2027238"/>
            <a:ext cx="4540250" cy="2908300"/>
          </a:xfrm>
          <a:prstGeom prst="rect">
            <a:avLst/>
          </a:prstGeom>
          <a:solidFill>
            <a:srgbClr val="AF67FF">
              <a:alpha val="79999"/>
            </a:srgbClr>
          </a:solidFill>
          <a:ln w="9525">
            <a:noFill/>
            <a:miter lim="800000"/>
            <a:headEnd/>
            <a:tailEnd/>
          </a:ln>
        </p:spPr>
        <p:txBody>
          <a:bodyPr anchor="ctr"/>
          <a:lstStyle/>
          <a:p>
            <a:pPr marL="342900" indent="-342900"/>
            <a:endParaRPr lang="nl-NL">
              <a:solidFill>
                <a:schemeClr val="bg1"/>
              </a:solidFill>
            </a:endParaRPr>
          </a:p>
          <a:p>
            <a:pPr marL="342900" indent="-342900"/>
            <a:r>
              <a:rPr lang="nl-NL">
                <a:solidFill>
                  <a:schemeClr val="bg1"/>
                </a:solidFill>
              </a:rPr>
              <a:t>Anonieme ruimte:</a:t>
            </a:r>
          </a:p>
          <a:p>
            <a:pPr marL="342900" indent="-342900">
              <a:buFont typeface="Arial" charset="0"/>
              <a:buChar char="•"/>
            </a:pPr>
            <a:r>
              <a:rPr lang="nl-NL">
                <a:solidFill>
                  <a:schemeClr val="bg1"/>
                </a:solidFill>
              </a:rPr>
              <a:t>Weinig mensen</a:t>
            </a:r>
          </a:p>
          <a:p>
            <a:pPr marL="342900" indent="-342900">
              <a:buFont typeface="Arial" charset="0"/>
              <a:buChar char="•"/>
            </a:pPr>
            <a:r>
              <a:rPr lang="nl-NL">
                <a:solidFill>
                  <a:schemeClr val="bg1"/>
                </a:solidFill>
              </a:rPr>
              <a:t>Grote vlakten</a:t>
            </a:r>
          </a:p>
          <a:p>
            <a:pPr marL="342900" indent="-342900">
              <a:buFont typeface="Arial" charset="0"/>
              <a:buChar char="•"/>
            </a:pPr>
            <a:r>
              <a:rPr lang="nl-NL">
                <a:solidFill>
                  <a:schemeClr val="bg1"/>
                </a:solidFill>
              </a:rPr>
              <a:t>Sensorische deprivatie</a:t>
            </a:r>
          </a:p>
          <a:p>
            <a:pPr marL="342900" indent="-342900">
              <a:buFont typeface="Arial" charset="0"/>
              <a:buChar char="•"/>
            </a:pPr>
            <a:r>
              <a:rPr lang="nl-NL">
                <a:solidFill>
                  <a:schemeClr val="bg1"/>
                </a:solidFill>
              </a:rPr>
              <a:t>Descriptieve norm</a:t>
            </a:r>
          </a:p>
          <a:p>
            <a:pPr marL="342900" indent="-342900">
              <a:buFont typeface="Arial" charset="0"/>
              <a:buChar char="•"/>
            </a:pPr>
            <a:r>
              <a:rPr lang="nl-NL">
                <a:solidFill>
                  <a:schemeClr val="bg1"/>
                </a:solidFill>
              </a:rPr>
              <a:t>Doorgangsgebied </a:t>
            </a:r>
          </a:p>
          <a:p>
            <a:pPr marL="342900" indent="-342900"/>
            <a:endParaRPr lang="nl-NL">
              <a:solidFill>
                <a:schemeClr val="bg1"/>
              </a:solidFill>
            </a:endParaRPr>
          </a:p>
          <a:p>
            <a:pPr marL="342900" indent="-342900"/>
            <a:r>
              <a:rPr lang="nl-NL">
                <a:solidFill>
                  <a:schemeClr val="bg1"/>
                </a:solidFill>
              </a:rPr>
              <a:t>Bij wegen speelt de snelheid een belangrijke rol </a:t>
            </a:r>
          </a:p>
        </p:txBody>
      </p:sp>
      <p:pic>
        <p:nvPicPr>
          <p:cNvPr id="6152" name="Picture 9" descr="C:\Users\NL14602\Documents\_sorteren Plaatjes=video\RHDHV-logo-download.jpg"/>
          <p:cNvPicPr>
            <a:picLocks noChangeAspect="1" noChangeArrowheads="1"/>
          </p:cNvPicPr>
          <p:nvPr/>
        </p:nvPicPr>
        <p:blipFill>
          <a:blip r:embed="rId6" cstate="print"/>
          <a:srcRect/>
          <a:stretch>
            <a:fillRect/>
          </a:stretch>
        </p:blipFill>
        <p:spPr bwMode="auto">
          <a:xfrm>
            <a:off x="7546554" y="6085379"/>
            <a:ext cx="1597446" cy="772621"/>
          </a:xfrm>
          <a:prstGeom prst="rect">
            <a:avLst/>
          </a:prstGeom>
          <a:noFill/>
          <a:ln w="9525">
            <a:noFill/>
            <a:miter lim="800000"/>
            <a:headEnd/>
            <a:tailEnd/>
          </a:ln>
        </p:spPr>
      </p:pic>
      <p:sp>
        <p:nvSpPr>
          <p:cNvPr id="12"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lgn="ctr">
              <a:defRPr/>
            </a:pPr>
            <a:r>
              <a:rPr lang="nl-NL" sz="1400" b="1" dirty="0">
                <a:solidFill>
                  <a:srgbClr val="AF67FF"/>
                </a:solidFill>
              </a:rPr>
              <a:t>“De ruimte is niet van mij – dus de zorg is niet voor mij”</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http://vanderpol-consulting.nl/unisono/fotos/stopa_nov200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0179"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50180"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Gedragsbeïnvloeding - belonen</a:t>
            </a:r>
            <a:endParaRPr lang="nl-NL" sz="1600" b="1">
              <a:solidFill>
                <a:schemeClr val="bg1"/>
              </a:solidFill>
              <a:latin typeface="Calibri" pitchFamily="34" charset="0"/>
            </a:endParaRPr>
          </a:p>
        </p:txBody>
      </p:sp>
      <p:sp>
        <p:nvSpPr>
          <p:cNvPr id="6" name="Rectangle 7"/>
          <p:cNvSpPr>
            <a:spLocks noChangeArrowheads="1"/>
          </p:cNvSpPr>
          <p:nvPr/>
        </p:nvSpPr>
        <p:spPr bwMode="auto">
          <a:xfrm>
            <a:off x="4572000" y="2301875"/>
            <a:ext cx="4572000" cy="3405188"/>
          </a:xfrm>
          <a:prstGeom prst="rect">
            <a:avLst/>
          </a:prstGeom>
          <a:solidFill>
            <a:srgbClr val="FF0066">
              <a:alpha val="79999"/>
            </a:srgbClr>
          </a:solidFill>
          <a:ln w="9525">
            <a:noFill/>
            <a:miter lim="800000"/>
            <a:headEnd/>
            <a:tailEnd/>
          </a:ln>
        </p:spPr>
        <p:txBody>
          <a:bodyPr anchor="ctr"/>
          <a:lstStyle/>
          <a:p>
            <a:pPr indent="-342900">
              <a:defRPr/>
            </a:pPr>
            <a:r>
              <a:rPr lang="nl-NL" dirty="0">
                <a:solidFill>
                  <a:srgbClr val="FFFFFF"/>
                </a:solidFill>
              </a:rPr>
              <a:t>Belonen: van een intrinsieke naar een extrinsieke motivatie – en dat blijft zo</a:t>
            </a:r>
          </a:p>
          <a:p>
            <a:pPr indent="-342900">
              <a:defRPr/>
            </a:pPr>
            <a:endParaRPr lang="nl-NL" dirty="0">
              <a:solidFill>
                <a:srgbClr val="FFFFFF"/>
              </a:solidFill>
            </a:endParaRPr>
          </a:p>
          <a:p>
            <a:pPr indent="-342900">
              <a:defRPr/>
            </a:pPr>
            <a:r>
              <a:rPr lang="nl-NL" dirty="0">
                <a:solidFill>
                  <a:srgbClr val="FFFFFF"/>
                </a:solidFill>
              </a:rPr>
              <a:t>Pas op voor </a:t>
            </a:r>
            <a:r>
              <a:rPr lang="nl-NL" b="1" dirty="0" err="1">
                <a:solidFill>
                  <a:srgbClr val="FFFF00"/>
                </a:solidFill>
              </a:rPr>
              <a:t>crowding</a:t>
            </a:r>
            <a:r>
              <a:rPr lang="nl-NL" b="1" dirty="0">
                <a:solidFill>
                  <a:srgbClr val="FFFF00"/>
                </a:solidFill>
              </a:rPr>
              <a:t> out</a:t>
            </a:r>
            <a:r>
              <a:rPr lang="nl-NL" dirty="0">
                <a:solidFill>
                  <a:srgbClr val="FFFFFF"/>
                </a:solidFill>
              </a:rPr>
              <a:t>: door beloning minder geneigd zijn tot gewenst gedrag – afhankelijk van de hoogte van de beloning</a:t>
            </a:r>
          </a:p>
          <a:p>
            <a:pPr indent="-342900">
              <a:defRPr/>
            </a:pPr>
            <a:endParaRPr lang="nl-NL" dirty="0">
              <a:solidFill>
                <a:srgbClr val="FFFFFF"/>
              </a:solidFill>
            </a:endParaRPr>
          </a:p>
          <a:p>
            <a:pPr indent="-342900">
              <a:defRPr/>
            </a:pPr>
            <a:r>
              <a:rPr lang="nl-NL" dirty="0">
                <a:solidFill>
                  <a:srgbClr val="FFFFFF"/>
                </a:solidFill>
              </a:rPr>
              <a:t>Kleine en onopvallende reminders die te maken hebben met geld, kunnen al voldoende zijn om sociale normen te deactiveren</a:t>
            </a:r>
          </a:p>
          <a:p>
            <a:pPr marL="342900" indent="-342900">
              <a:defRPr/>
            </a:pPr>
            <a:endParaRPr lang="nl-NL" dirty="0">
              <a:solidFill>
                <a:srgbClr val="FFFFFF"/>
              </a:solidFill>
            </a:endParaRPr>
          </a:p>
        </p:txBody>
      </p:sp>
      <p:sp>
        <p:nvSpPr>
          <p:cNvPr id="8" name="Rectangle 7"/>
          <p:cNvSpPr>
            <a:spLocks noChangeArrowheads="1"/>
          </p:cNvSpPr>
          <p:nvPr/>
        </p:nvSpPr>
        <p:spPr bwMode="auto">
          <a:xfrm>
            <a:off x="0" y="6015038"/>
            <a:ext cx="9144000" cy="842962"/>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 </a:t>
            </a:r>
          </a:p>
          <a:p>
            <a:pPr marL="342900" indent="-342900">
              <a:defRPr/>
            </a:pPr>
            <a:r>
              <a:rPr lang="nl-NL" sz="1200" dirty="0" err="1">
                <a:solidFill>
                  <a:schemeClr val="tx1"/>
                </a:solidFill>
              </a:rPr>
              <a:t>Gneezy</a:t>
            </a:r>
            <a:r>
              <a:rPr lang="nl-NL" sz="1200" dirty="0">
                <a:solidFill>
                  <a:schemeClr val="tx1"/>
                </a:solidFill>
              </a:rPr>
              <a:t> en </a:t>
            </a:r>
            <a:r>
              <a:rPr lang="nl-NL" sz="1200" dirty="0" err="1">
                <a:solidFill>
                  <a:schemeClr val="tx1"/>
                </a:solidFill>
              </a:rPr>
              <a:t>Rustichini</a:t>
            </a:r>
            <a:r>
              <a:rPr lang="nl-NL" sz="1200" dirty="0">
                <a:solidFill>
                  <a:schemeClr val="tx1"/>
                </a:solidFill>
              </a:rPr>
              <a:t>, 2001 (</a:t>
            </a:r>
            <a:r>
              <a:rPr lang="nl-NL" sz="1200" dirty="0" err="1">
                <a:solidFill>
                  <a:schemeClr val="tx1"/>
                </a:solidFill>
              </a:rPr>
              <a:t>crowding</a:t>
            </a:r>
            <a:r>
              <a:rPr lang="nl-NL" sz="1200" dirty="0">
                <a:solidFill>
                  <a:schemeClr val="tx1"/>
                </a:solidFill>
              </a:rPr>
              <a:t> out)</a:t>
            </a:r>
          </a:p>
          <a:p>
            <a:pPr marL="342900" indent="-342900">
              <a:defRPr/>
            </a:pPr>
            <a:r>
              <a:rPr lang="nl-NL" sz="1200" dirty="0" err="1">
                <a:solidFill>
                  <a:schemeClr val="tx1"/>
                </a:solidFill>
              </a:rPr>
              <a:t>Vohs</a:t>
            </a:r>
            <a:r>
              <a:rPr lang="nl-NL" sz="1200" dirty="0">
                <a:solidFill>
                  <a:schemeClr val="tx1"/>
                </a:solidFill>
              </a:rPr>
              <a:t>, </a:t>
            </a:r>
            <a:r>
              <a:rPr lang="nl-NL" sz="1200" dirty="0" err="1">
                <a:solidFill>
                  <a:schemeClr val="tx1"/>
                </a:solidFill>
              </a:rPr>
              <a:t>Mead</a:t>
            </a:r>
            <a:r>
              <a:rPr lang="nl-NL" sz="1200" dirty="0">
                <a:solidFill>
                  <a:schemeClr val="tx1"/>
                </a:solidFill>
              </a:rPr>
              <a:t> en </a:t>
            </a:r>
            <a:r>
              <a:rPr lang="nl-NL" sz="1200" dirty="0" err="1">
                <a:solidFill>
                  <a:schemeClr val="tx1"/>
                </a:solidFill>
              </a:rPr>
              <a:t>Goode</a:t>
            </a:r>
            <a:r>
              <a:rPr lang="nl-NL" sz="1200" dirty="0">
                <a:solidFill>
                  <a:schemeClr val="tx1"/>
                </a:solidFill>
              </a:rPr>
              <a:t>, 2008 (experimenten </a:t>
            </a:r>
            <a:r>
              <a:rPr lang="nl-NL" sz="1200" dirty="0" err="1">
                <a:solidFill>
                  <a:schemeClr val="tx1"/>
                </a:solidFill>
              </a:rPr>
              <a:t>crowding</a:t>
            </a:r>
            <a:r>
              <a:rPr lang="nl-NL" sz="1200" dirty="0">
                <a:solidFill>
                  <a:schemeClr val="tx1"/>
                </a:solidFill>
              </a:rPr>
              <a:t> out)</a:t>
            </a:r>
          </a:p>
        </p:txBody>
      </p:sp>
      <p:pic>
        <p:nvPicPr>
          <p:cNvPr id="9" name="Picture 8"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Belonen</a:t>
            </a:r>
            <a:r>
              <a:rPr lang="en-US" sz="1400" b="1" dirty="0">
                <a:solidFill>
                  <a:srgbClr val="FF0066"/>
                </a:solidFill>
              </a:rPr>
              <a:t> </a:t>
            </a:r>
            <a:r>
              <a:rPr lang="en-US" sz="1400" b="1" dirty="0" err="1">
                <a:solidFill>
                  <a:srgbClr val="FF0066"/>
                </a:solidFill>
              </a:rPr>
              <a:t>kan</a:t>
            </a:r>
            <a:r>
              <a:rPr lang="en-US" sz="1400" b="1" dirty="0">
                <a:solidFill>
                  <a:srgbClr val="FF0066"/>
                </a:solidFill>
              </a:rPr>
              <a:t> </a:t>
            </a:r>
            <a:r>
              <a:rPr lang="en-US" sz="1400" b="1" dirty="0" err="1">
                <a:solidFill>
                  <a:srgbClr val="FF0066"/>
                </a:solidFill>
              </a:rPr>
              <a:t>mensen</a:t>
            </a:r>
            <a:r>
              <a:rPr lang="en-US" sz="1400" b="1" dirty="0">
                <a:solidFill>
                  <a:srgbClr val="FF0066"/>
                </a:solidFill>
              </a:rPr>
              <a:t> het </a:t>
            </a:r>
            <a:r>
              <a:rPr lang="en-US" sz="1400" b="1" dirty="0" err="1">
                <a:solidFill>
                  <a:srgbClr val="FF0066"/>
                </a:solidFill>
              </a:rPr>
              <a:t>gewenste</a:t>
            </a:r>
            <a:r>
              <a:rPr lang="en-US" sz="1400" b="1" dirty="0">
                <a:solidFill>
                  <a:srgbClr val="FF0066"/>
                </a:solidFill>
              </a:rPr>
              <a:t> </a:t>
            </a:r>
            <a:r>
              <a:rPr lang="en-US" sz="1400" b="1" dirty="0" err="1">
                <a:solidFill>
                  <a:srgbClr val="FF0066"/>
                </a:solidFill>
              </a:rPr>
              <a:t>gedrag</a:t>
            </a:r>
            <a:r>
              <a:rPr lang="en-US" sz="1400" b="1" dirty="0">
                <a:solidFill>
                  <a:srgbClr val="FF0066"/>
                </a:solidFill>
              </a:rPr>
              <a:t> </a:t>
            </a:r>
            <a:r>
              <a:rPr lang="en-US" sz="1400" b="1" dirty="0" err="1">
                <a:solidFill>
                  <a:srgbClr val="FF0066"/>
                </a:solidFill>
              </a:rPr>
              <a:t>laten</a:t>
            </a:r>
            <a:r>
              <a:rPr lang="en-US" sz="1400" b="1" dirty="0">
                <a:solidFill>
                  <a:srgbClr val="FF0066"/>
                </a:solidFill>
              </a:rPr>
              <a:t> </a:t>
            </a:r>
            <a:r>
              <a:rPr lang="en-US" sz="1400" b="1" dirty="0" err="1">
                <a:solidFill>
                  <a:srgbClr val="FF0066"/>
                </a:solidFill>
              </a:rPr>
              <a:t>vertonen</a:t>
            </a:r>
            <a:endParaRPr lang="en-US" sz="1400" u="sng" dirty="0">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 descr="http://www.vuilraaptroep.nl/images/uitreiking1.jpg"/>
          <p:cNvPicPr>
            <a:picLocks noChangeAspect="1" noChangeArrowheads="1"/>
          </p:cNvPicPr>
          <p:nvPr/>
        </p:nvPicPr>
        <p:blipFill>
          <a:blip r:embed="rId3" cstate="print"/>
          <a:srcRect/>
          <a:stretch>
            <a:fillRect/>
          </a:stretch>
        </p:blipFill>
        <p:spPr bwMode="auto">
          <a:xfrm>
            <a:off x="914400" y="1217613"/>
            <a:ext cx="7200900" cy="5640387"/>
          </a:xfrm>
          <a:prstGeom prst="rect">
            <a:avLst/>
          </a:prstGeom>
          <a:noFill/>
          <a:ln w="9525">
            <a:noFill/>
            <a:miter lim="800000"/>
            <a:headEnd/>
            <a:tailEnd/>
          </a:ln>
        </p:spPr>
      </p:pic>
      <p:sp>
        <p:nvSpPr>
          <p:cNvPr id="51203"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51204"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Beloningssystemen</a:t>
            </a:r>
            <a:endParaRPr lang="nl-NL" sz="1600" b="1">
              <a:solidFill>
                <a:schemeClr val="bg1"/>
              </a:solidFill>
              <a:latin typeface="Calibri" pitchFamily="34" charset="0"/>
            </a:endParaRPr>
          </a:p>
        </p:txBody>
      </p:sp>
      <p:sp>
        <p:nvSpPr>
          <p:cNvPr id="51205" name="Rectangle 7"/>
          <p:cNvSpPr>
            <a:spLocks noChangeArrowheads="1"/>
          </p:cNvSpPr>
          <p:nvPr/>
        </p:nvSpPr>
        <p:spPr bwMode="auto">
          <a:xfrm>
            <a:off x="4572000" y="2544763"/>
            <a:ext cx="4572000" cy="2566987"/>
          </a:xfrm>
          <a:prstGeom prst="rect">
            <a:avLst/>
          </a:prstGeom>
          <a:solidFill>
            <a:srgbClr val="FF0066">
              <a:alpha val="79999"/>
            </a:srgbClr>
          </a:solidFill>
          <a:ln w="9525">
            <a:noFill/>
            <a:miter lim="800000"/>
            <a:headEnd/>
            <a:tailEnd/>
          </a:ln>
        </p:spPr>
        <p:txBody>
          <a:bodyPr anchor="ctr"/>
          <a:lstStyle/>
          <a:p>
            <a:pPr marL="342900" indent="-342900">
              <a:buFont typeface="Arial" charset="0"/>
              <a:buChar char="•"/>
            </a:pPr>
            <a:r>
              <a:rPr lang="nl-NL">
                <a:solidFill>
                  <a:srgbClr val="FFFFFF"/>
                </a:solidFill>
              </a:rPr>
              <a:t>Bestedingskortingen (supermarkt, school)</a:t>
            </a:r>
          </a:p>
          <a:p>
            <a:pPr marL="342900" indent="-342900">
              <a:buFont typeface="Arial" charset="0"/>
              <a:buChar char="•"/>
            </a:pPr>
            <a:r>
              <a:rPr lang="nl-NL">
                <a:solidFill>
                  <a:srgbClr val="FFFFFF"/>
                </a:solidFill>
              </a:rPr>
              <a:t>Brengstations</a:t>
            </a:r>
          </a:p>
          <a:p>
            <a:pPr marL="342900" indent="-342900">
              <a:buFont typeface="Arial" charset="0"/>
              <a:buChar char="•"/>
            </a:pPr>
            <a:r>
              <a:rPr lang="nl-NL">
                <a:solidFill>
                  <a:srgbClr val="FFFFFF"/>
                </a:solidFill>
              </a:rPr>
              <a:t>Inzamelen / opruimen door verenigingen – geldactie</a:t>
            </a:r>
          </a:p>
          <a:p>
            <a:pPr marL="342900" indent="-342900">
              <a:buFont typeface="Arial" charset="0"/>
              <a:buChar char="•"/>
            </a:pPr>
            <a:r>
              <a:rPr lang="nl-NL">
                <a:solidFill>
                  <a:srgbClr val="FFFFFF"/>
                </a:solidFill>
              </a:rPr>
              <a:t>Verkiezing: gulden klinker</a:t>
            </a:r>
          </a:p>
          <a:p>
            <a:pPr marL="342900" indent="-342900"/>
            <a:endParaRPr lang="nl-NL">
              <a:solidFill>
                <a:srgbClr val="FFFFFF"/>
              </a:solidFill>
            </a:endParaRPr>
          </a:p>
        </p:txBody>
      </p:sp>
      <p:sp>
        <p:nvSpPr>
          <p:cNvPr id="8" name="Rectangle 7"/>
          <p:cNvSpPr>
            <a:spLocks noChangeArrowheads="1"/>
          </p:cNvSpPr>
          <p:nvPr/>
        </p:nvSpPr>
        <p:spPr bwMode="auto">
          <a:xfrm>
            <a:off x="0" y="6115050"/>
            <a:ext cx="9144000" cy="74295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rPr>
              <a:t>Gemeente Schoon, E</a:t>
            </a:r>
            <a:r>
              <a:rPr lang="nl-NL" sz="1200" i="1" dirty="0">
                <a:solidFill>
                  <a:schemeClr val="tx1"/>
                </a:solidFill>
              </a:rPr>
              <a:t>en beloningsysteem tegen zwerfafval, </a:t>
            </a:r>
            <a:r>
              <a:rPr lang="nl-NL" sz="1200" dirty="0">
                <a:solidFill>
                  <a:schemeClr val="tx1"/>
                </a:solidFill>
              </a:rPr>
              <a:t> 2012 </a:t>
            </a:r>
          </a:p>
          <a:p>
            <a:pPr marL="342900" indent="-342900">
              <a:defRPr/>
            </a:pPr>
            <a:r>
              <a:rPr lang="nl-NL" sz="1200" dirty="0">
                <a:solidFill>
                  <a:schemeClr val="tx1"/>
                </a:solidFill>
              </a:rPr>
              <a:t> </a:t>
            </a:r>
          </a:p>
        </p:txBody>
      </p:sp>
      <p:pic>
        <p:nvPicPr>
          <p:cNvPr id="9" name="Picture 8"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Niet</a:t>
            </a:r>
            <a:r>
              <a:rPr lang="en-US" sz="1400" b="1" dirty="0">
                <a:solidFill>
                  <a:srgbClr val="FF0066"/>
                </a:solidFill>
              </a:rPr>
              <a:t> te </a:t>
            </a:r>
            <a:r>
              <a:rPr lang="en-US" sz="1400" b="1" dirty="0" err="1">
                <a:solidFill>
                  <a:srgbClr val="FF0066"/>
                </a:solidFill>
              </a:rPr>
              <a:t>veel</a:t>
            </a:r>
            <a:r>
              <a:rPr lang="en-US" sz="1400" b="1" dirty="0">
                <a:solidFill>
                  <a:srgbClr val="FF0066"/>
                </a:solidFill>
              </a:rPr>
              <a:t> </a:t>
            </a:r>
            <a:r>
              <a:rPr lang="en-US" sz="1400" b="1" dirty="0" err="1">
                <a:solidFill>
                  <a:srgbClr val="FF0066"/>
                </a:solidFill>
              </a:rPr>
              <a:t>belonen</a:t>
            </a:r>
            <a:r>
              <a:rPr lang="en-US" sz="1400" b="1" dirty="0">
                <a:solidFill>
                  <a:srgbClr val="FF0066"/>
                </a:solidFill>
              </a:rPr>
              <a:t>, </a:t>
            </a:r>
            <a:r>
              <a:rPr lang="en-US" sz="1400" b="1" dirty="0" err="1">
                <a:solidFill>
                  <a:srgbClr val="FF0066"/>
                </a:solidFill>
              </a:rPr>
              <a:t>maar</a:t>
            </a:r>
            <a:r>
              <a:rPr lang="en-US" sz="1400" b="1" dirty="0">
                <a:solidFill>
                  <a:srgbClr val="FF0066"/>
                </a:solidFill>
              </a:rPr>
              <a:t> </a:t>
            </a:r>
            <a:r>
              <a:rPr lang="en-US" sz="1400" b="1" dirty="0" err="1">
                <a:solidFill>
                  <a:srgbClr val="FF0066"/>
                </a:solidFill>
              </a:rPr>
              <a:t>ook</a:t>
            </a:r>
            <a:r>
              <a:rPr lang="en-US" sz="1400" b="1" dirty="0">
                <a:solidFill>
                  <a:srgbClr val="FF0066"/>
                </a:solidFill>
              </a:rPr>
              <a:t> </a:t>
            </a:r>
            <a:r>
              <a:rPr lang="en-US" sz="1400" b="1" dirty="0" err="1">
                <a:solidFill>
                  <a:srgbClr val="FF0066"/>
                </a:solidFill>
              </a:rPr>
              <a:t>niet</a:t>
            </a:r>
            <a:r>
              <a:rPr lang="en-US" sz="1400" b="1" dirty="0">
                <a:solidFill>
                  <a:srgbClr val="FF0066"/>
                </a:solidFill>
              </a:rPr>
              <a:t> te </a:t>
            </a:r>
            <a:r>
              <a:rPr lang="en-US" sz="1400" b="1" dirty="0" err="1">
                <a:solidFill>
                  <a:srgbClr val="FF0066"/>
                </a:solidFill>
              </a:rPr>
              <a:t>weinig</a:t>
            </a:r>
            <a:endParaRPr lang="en-US" sz="1400" u="sng" dirty="0">
              <a:solidFill>
                <a:schemeClr val="tx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52227"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Rijck - brengstation</a:t>
            </a:r>
            <a:endParaRPr lang="nl-NL" sz="1600" b="1">
              <a:solidFill>
                <a:schemeClr val="bg1"/>
              </a:solidFill>
              <a:latin typeface="Calibri" pitchFamily="34" charset="0"/>
            </a:endParaRPr>
          </a:p>
        </p:txBody>
      </p:sp>
      <p:pic>
        <p:nvPicPr>
          <p:cNvPr id="52228" name="Picture 8"/>
          <p:cNvPicPr>
            <a:picLocks noChangeAspect="1" noChangeArrowheads="1"/>
          </p:cNvPicPr>
          <p:nvPr/>
        </p:nvPicPr>
        <p:blipFill>
          <a:blip r:embed="rId3" cstate="print"/>
          <a:srcRect l="27600" t="19511" r="8600" b="4578"/>
          <a:stretch>
            <a:fillRect/>
          </a:stretch>
        </p:blipFill>
        <p:spPr bwMode="auto">
          <a:xfrm>
            <a:off x="901700" y="1538288"/>
            <a:ext cx="7226300" cy="4837112"/>
          </a:xfrm>
          <a:prstGeom prst="rect">
            <a:avLst/>
          </a:prstGeom>
          <a:noFill/>
          <a:ln w="9525">
            <a:noFill/>
            <a:miter lim="800000"/>
            <a:headEnd/>
            <a:tailEnd/>
          </a:ln>
        </p:spPr>
      </p:pic>
      <p:pic>
        <p:nvPicPr>
          <p:cNvPr id="52229" name="Picture 7" descr="http://www.telstar-online.nl/images/media/large/32032-20121002111644.jpg">
            <a:hlinkClick r:id="rId4"/>
          </p:cNvPr>
          <p:cNvPicPr>
            <a:picLocks noChangeAspect="1" noChangeArrowheads="1"/>
          </p:cNvPicPr>
          <p:nvPr/>
        </p:nvPicPr>
        <p:blipFill>
          <a:blip r:embed="rId5" cstate="print"/>
          <a:srcRect/>
          <a:stretch>
            <a:fillRect/>
          </a:stretch>
        </p:blipFill>
        <p:spPr bwMode="auto">
          <a:xfrm>
            <a:off x="0" y="1546225"/>
            <a:ext cx="6089650" cy="4541838"/>
          </a:xfrm>
          <a:prstGeom prst="rect">
            <a:avLst/>
          </a:prstGeom>
          <a:noFill/>
          <a:ln w="9525">
            <a:noFill/>
            <a:miter lim="800000"/>
            <a:headEnd/>
            <a:tailEnd/>
          </a:ln>
        </p:spPr>
      </p:pic>
      <p:sp>
        <p:nvSpPr>
          <p:cNvPr id="6" name="Rectangle 7"/>
          <p:cNvSpPr>
            <a:spLocks noChangeArrowheads="1"/>
          </p:cNvSpPr>
          <p:nvPr/>
        </p:nvSpPr>
        <p:spPr bwMode="auto">
          <a:xfrm>
            <a:off x="4572000" y="2665413"/>
            <a:ext cx="4572000" cy="2711450"/>
          </a:xfrm>
          <a:prstGeom prst="rect">
            <a:avLst/>
          </a:prstGeom>
          <a:solidFill>
            <a:srgbClr val="FF0066">
              <a:alpha val="79999"/>
            </a:srgbClr>
          </a:solidFill>
          <a:ln w="9525">
            <a:noFill/>
            <a:miter lim="800000"/>
            <a:headEnd/>
            <a:tailEnd/>
          </a:ln>
        </p:spPr>
        <p:txBody>
          <a:bodyPr anchor="ctr"/>
          <a:lstStyle/>
          <a:p>
            <a:pPr marL="342900" indent="-342900">
              <a:defRPr/>
            </a:pPr>
            <a:endParaRPr lang="nl-NL" dirty="0">
              <a:solidFill>
                <a:srgbClr val="FFFFFF"/>
              </a:solidFill>
            </a:endParaRPr>
          </a:p>
          <a:p>
            <a:pPr indent="-342900">
              <a:defRPr/>
            </a:pPr>
            <a:r>
              <a:rPr lang="nl-NL" dirty="0">
                <a:solidFill>
                  <a:srgbClr val="FFFFFF"/>
                </a:solidFill>
              </a:rPr>
              <a:t>Afval = grondstof = geld = belonen voor gewenst gedrag (scheiden en brengen).</a:t>
            </a:r>
          </a:p>
          <a:p>
            <a:pPr indent="-342900">
              <a:defRPr/>
            </a:pPr>
            <a:endParaRPr lang="nl-NL" dirty="0">
              <a:solidFill>
                <a:srgbClr val="FFFFFF"/>
              </a:solidFill>
            </a:endParaRPr>
          </a:p>
          <a:p>
            <a:pPr indent="-342900">
              <a:defRPr/>
            </a:pPr>
            <a:r>
              <a:rPr lang="nl-NL" dirty="0">
                <a:solidFill>
                  <a:srgbClr val="FFFF00"/>
                </a:solidFill>
              </a:rPr>
              <a:t>Loss aversie</a:t>
            </a:r>
            <a:r>
              <a:rPr lang="nl-NL" dirty="0">
                <a:solidFill>
                  <a:srgbClr val="FFFFFF"/>
                </a:solidFill>
              </a:rPr>
              <a:t>: geef mensen het gevoel dat ze iets verliezen als ze verkeerd gedrag vertonen</a:t>
            </a:r>
          </a:p>
          <a:p>
            <a:pPr indent="-342900">
              <a:defRPr/>
            </a:pPr>
            <a:endParaRPr lang="nl-NL" dirty="0">
              <a:solidFill>
                <a:srgbClr val="FFFFFF"/>
              </a:solidFill>
            </a:endParaRPr>
          </a:p>
          <a:p>
            <a:pPr indent="-342900">
              <a:defRPr/>
            </a:pPr>
            <a:r>
              <a:rPr lang="nl-NL" dirty="0">
                <a:solidFill>
                  <a:srgbClr val="FFFFFF"/>
                </a:solidFill>
              </a:rPr>
              <a:t>Omgekeerde afvalinzameling</a:t>
            </a:r>
          </a:p>
        </p:txBody>
      </p:sp>
      <p:sp>
        <p:nvSpPr>
          <p:cNvPr id="9" name="Rectangle 8"/>
          <p:cNvSpPr>
            <a:spLocks noChangeArrowheads="1"/>
          </p:cNvSpPr>
          <p:nvPr/>
        </p:nvSpPr>
        <p:spPr bwMode="auto">
          <a:xfrm>
            <a:off x="0" y="5938838"/>
            <a:ext cx="9144000" cy="919162"/>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err="1">
                <a:solidFill>
                  <a:schemeClr val="tx1"/>
                </a:solidFill>
              </a:rPr>
              <a:t>Tversky</a:t>
            </a:r>
            <a:r>
              <a:rPr lang="nl-NL" sz="1200" dirty="0">
                <a:solidFill>
                  <a:schemeClr val="tx1"/>
                </a:solidFill>
              </a:rPr>
              <a:t> en </a:t>
            </a:r>
            <a:r>
              <a:rPr lang="nl-NL" sz="1200" dirty="0" err="1">
                <a:solidFill>
                  <a:schemeClr val="tx1"/>
                </a:solidFill>
              </a:rPr>
              <a:t>Kahneman</a:t>
            </a:r>
            <a:r>
              <a:rPr lang="nl-NL" sz="1200" dirty="0">
                <a:solidFill>
                  <a:schemeClr val="tx1"/>
                </a:solidFill>
              </a:rPr>
              <a:t>, </a:t>
            </a:r>
            <a:r>
              <a:rPr lang="nl-NL" sz="1200" i="1" dirty="0">
                <a:solidFill>
                  <a:schemeClr val="tx1"/>
                </a:solidFill>
              </a:rPr>
              <a:t>Prospect </a:t>
            </a:r>
            <a:r>
              <a:rPr lang="nl-NL" sz="1200" i="1" dirty="0" err="1">
                <a:solidFill>
                  <a:schemeClr val="tx1"/>
                </a:solidFill>
              </a:rPr>
              <a:t>Theory</a:t>
            </a:r>
            <a:r>
              <a:rPr lang="nl-NL" sz="1200" i="1" dirty="0">
                <a:solidFill>
                  <a:schemeClr val="tx1"/>
                </a:solidFill>
              </a:rPr>
              <a:t>, </a:t>
            </a:r>
            <a:r>
              <a:rPr lang="nl-NL" sz="1200" dirty="0">
                <a:solidFill>
                  <a:schemeClr val="tx1"/>
                </a:solidFill>
              </a:rPr>
              <a:t> 1979 (verliesaversie)</a:t>
            </a:r>
          </a:p>
          <a:p>
            <a:pPr marL="342900" indent="-342900">
              <a:defRPr/>
            </a:pPr>
            <a:r>
              <a:rPr lang="nl-NL" sz="1200" dirty="0">
                <a:solidFill>
                  <a:schemeClr val="tx1"/>
                </a:solidFill>
                <a:hlinkClick r:id="rId6"/>
              </a:rPr>
              <a:t>http://www.ryck.nl/</a:t>
            </a:r>
            <a:endParaRPr lang="nl-NL" sz="1200" dirty="0">
              <a:solidFill>
                <a:schemeClr val="tx1"/>
              </a:solidFill>
            </a:endParaRPr>
          </a:p>
          <a:p>
            <a:pPr marL="342900" indent="-342900">
              <a:defRPr/>
            </a:pPr>
            <a:r>
              <a:rPr lang="nl-NL" sz="1200" dirty="0">
                <a:solidFill>
                  <a:schemeClr val="tx1"/>
                </a:solidFill>
              </a:rPr>
              <a:t> </a:t>
            </a:r>
          </a:p>
        </p:txBody>
      </p:sp>
      <p:pic>
        <p:nvPicPr>
          <p:cNvPr id="10" name="Picture 9" descr="C:\Users\NL14602\Documents\_sorteren Plaatjes=video\RHDHV-logo-download.jpg"/>
          <p:cNvPicPr>
            <a:picLocks noChangeAspect="1" noChangeArrowheads="1"/>
          </p:cNvPicPr>
          <p:nvPr/>
        </p:nvPicPr>
        <p:blipFill>
          <a:blip r:embed="rId7" cstate="print"/>
          <a:stretch>
            <a:fillRect/>
          </a:stretch>
        </p:blipFill>
        <p:spPr bwMode="auto">
          <a:xfrm>
            <a:off x="7696164" y="6156960"/>
            <a:ext cx="1447836" cy="701040"/>
          </a:xfrm>
          <a:prstGeom prst="rect">
            <a:avLst/>
          </a:prstGeom>
          <a:noFill/>
          <a:ln>
            <a:noFill/>
          </a:ln>
          <a:effectLst>
            <a:softEdge rad="31750"/>
          </a:effectLst>
        </p:spPr>
      </p:pic>
      <p:sp>
        <p:nvSpPr>
          <p:cNvPr id="11"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Afval</a:t>
            </a:r>
            <a:r>
              <a:rPr lang="en-US" sz="1400" b="1" dirty="0">
                <a:solidFill>
                  <a:srgbClr val="FF0066"/>
                </a:solidFill>
              </a:rPr>
              <a:t> is </a:t>
            </a:r>
            <a:r>
              <a:rPr lang="en-US" sz="1400" b="1" dirty="0" err="1">
                <a:solidFill>
                  <a:srgbClr val="FF0066"/>
                </a:solidFill>
              </a:rPr>
              <a:t>grondstof</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Vuilnisbak voetbal"/>
          <p:cNvPicPr>
            <a:picLocks noChangeAspect="1" noChangeArrowheads="1"/>
          </p:cNvPicPr>
          <p:nvPr/>
        </p:nvPicPr>
        <p:blipFill>
          <a:blip r:embed="rId3" cstate="print"/>
          <a:srcRect/>
          <a:stretch>
            <a:fillRect/>
          </a:stretch>
        </p:blipFill>
        <p:spPr bwMode="auto">
          <a:xfrm>
            <a:off x="-311150" y="1828800"/>
            <a:ext cx="9609138" cy="4296578"/>
          </a:xfrm>
          <a:prstGeom prst="rect">
            <a:avLst/>
          </a:prstGeom>
          <a:noFill/>
          <a:ln w="9525">
            <a:noFill/>
            <a:miter lim="800000"/>
            <a:headEnd/>
            <a:tailEnd/>
          </a:ln>
        </p:spPr>
      </p:pic>
      <p:sp>
        <p:nvSpPr>
          <p:cNvPr id="53251"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53252"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Gedragsbeïnvloeding - voorlichting</a:t>
            </a:r>
            <a:endParaRPr lang="nl-NL" sz="1600" b="1">
              <a:solidFill>
                <a:schemeClr val="bg1"/>
              </a:solidFill>
              <a:latin typeface="Calibri" pitchFamily="34" charset="0"/>
            </a:endParaRPr>
          </a:p>
        </p:txBody>
      </p:sp>
      <p:sp>
        <p:nvSpPr>
          <p:cNvPr id="53253" name="Rectangle 7"/>
          <p:cNvSpPr>
            <a:spLocks noChangeArrowheads="1"/>
          </p:cNvSpPr>
          <p:nvPr/>
        </p:nvSpPr>
        <p:spPr bwMode="auto">
          <a:xfrm>
            <a:off x="4572000" y="1938970"/>
            <a:ext cx="4572000" cy="4065224"/>
          </a:xfrm>
          <a:prstGeom prst="rect">
            <a:avLst/>
          </a:prstGeom>
          <a:solidFill>
            <a:srgbClr val="FF0066">
              <a:alpha val="79999"/>
            </a:srgbClr>
          </a:solidFill>
          <a:ln w="9525">
            <a:noFill/>
            <a:miter lim="800000"/>
            <a:headEnd/>
            <a:tailEnd/>
          </a:ln>
        </p:spPr>
        <p:txBody>
          <a:bodyPr anchor="ctr"/>
          <a:lstStyle/>
          <a:p>
            <a:pPr indent="-342900"/>
            <a:r>
              <a:rPr lang="nl-NL" dirty="0">
                <a:solidFill>
                  <a:srgbClr val="FFFFFF"/>
                </a:solidFill>
              </a:rPr>
              <a:t>Waneer een bepaald gedrag een gewoonte is, heeft voorlichting er betrekkelijk weinig vat op door gebrek aan persoonlijke relevantie</a:t>
            </a:r>
          </a:p>
          <a:p>
            <a:pPr indent="-342900"/>
            <a:endParaRPr lang="nl-NL" dirty="0">
              <a:solidFill>
                <a:srgbClr val="FFFFFF"/>
              </a:solidFill>
            </a:endParaRPr>
          </a:p>
          <a:p>
            <a:pPr indent="-342900"/>
            <a:r>
              <a:rPr lang="nl-NL" dirty="0">
                <a:solidFill>
                  <a:srgbClr val="FFFFFF"/>
                </a:solidFill>
              </a:rPr>
              <a:t>Mensen moeten eerst bewust worden van het automatische gedrag (gebruik een </a:t>
            </a:r>
            <a:r>
              <a:rPr lang="nl-NL" dirty="0" err="1">
                <a:solidFill>
                  <a:srgbClr val="FFFFFF"/>
                </a:solidFill>
              </a:rPr>
              <a:t>teachable</a:t>
            </a:r>
            <a:r>
              <a:rPr lang="nl-NL" dirty="0">
                <a:solidFill>
                  <a:srgbClr val="FFFFFF"/>
                </a:solidFill>
              </a:rPr>
              <a:t> moment)</a:t>
            </a:r>
          </a:p>
          <a:p>
            <a:pPr indent="-342900"/>
            <a:endParaRPr lang="nl-NL" dirty="0">
              <a:solidFill>
                <a:srgbClr val="FFFFFF"/>
              </a:solidFill>
            </a:endParaRPr>
          </a:p>
          <a:p>
            <a:pPr indent="-342900"/>
            <a:r>
              <a:rPr lang="nl-NL" dirty="0">
                <a:solidFill>
                  <a:srgbClr val="FFFFFF"/>
                </a:solidFill>
              </a:rPr>
              <a:t>Betekenis toekennen die aansluit bij de doelgroep (emoties inzetten)</a:t>
            </a:r>
          </a:p>
          <a:p>
            <a:pPr indent="-342900"/>
            <a:endParaRPr lang="nl-NL" dirty="0">
              <a:solidFill>
                <a:srgbClr val="FFFFFF"/>
              </a:solidFill>
            </a:endParaRPr>
          </a:p>
          <a:p>
            <a:pPr indent="-342900"/>
            <a:r>
              <a:rPr lang="nl-NL" dirty="0">
                <a:solidFill>
                  <a:srgbClr val="FFFFFF"/>
                </a:solidFill>
              </a:rPr>
              <a:t>Glossy vormgegeven teksten associëren mensen met reclame</a:t>
            </a:r>
            <a:endParaRPr lang="nl-NL" sz="2000" dirty="0">
              <a:solidFill>
                <a:srgbClr val="FFFFFF"/>
              </a:solidFill>
            </a:endParaRPr>
          </a:p>
        </p:txBody>
      </p:sp>
      <p:pic>
        <p:nvPicPr>
          <p:cNvPr id="53254" name="Picture 6" descr="Rob geus -Een schoon strand geeft je een goed gevoel"/>
          <p:cNvPicPr>
            <a:picLocks noChangeAspect="1" noChangeArrowheads="1"/>
          </p:cNvPicPr>
          <p:nvPr/>
        </p:nvPicPr>
        <p:blipFill>
          <a:blip r:embed="rId4" cstate="print"/>
          <a:srcRect/>
          <a:stretch>
            <a:fillRect/>
          </a:stretch>
        </p:blipFill>
        <p:spPr bwMode="auto">
          <a:xfrm>
            <a:off x="0" y="4098772"/>
            <a:ext cx="2771776" cy="4084638"/>
          </a:xfrm>
          <a:prstGeom prst="rect">
            <a:avLst/>
          </a:prstGeom>
          <a:noFill/>
          <a:ln w="9525">
            <a:noFill/>
            <a:miter lim="800000"/>
            <a:headEnd/>
            <a:tailEnd/>
          </a:ln>
        </p:spPr>
      </p:pic>
      <p:sp>
        <p:nvSpPr>
          <p:cNvPr id="8" name="Rectangle 7"/>
          <p:cNvSpPr>
            <a:spLocks noChangeArrowheads="1"/>
          </p:cNvSpPr>
          <p:nvPr/>
        </p:nvSpPr>
        <p:spPr bwMode="auto">
          <a:xfrm>
            <a:off x="0" y="6191481"/>
            <a:ext cx="9144000" cy="66652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err="1">
                <a:solidFill>
                  <a:schemeClr val="tx1"/>
                </a:solidFill>
              </a:rPr>
              <a:t>Havinghurst</a:t>
            </a:r>
            <a:r>
              <a:rPr lang="nl-NL" sz="1200" dirty="0">
                <a:solidFill>
                  <a:schemeClr val="tx1"/>
                </a:solidFill>
              </a:rPr>
              <a:t>, 1952</a:t>
            </a:r>
          </a:p>
          <a:p>
            <a:pPr marL="342900" indent="-342900">
              <a:defRPr/>
            </a:pPr>
            <a:r>
              <a:rPr lang="nl-NL" sz="1200" dirty="0" err="1">
                <a:solidFill>
                  <a:schemeClr val="tx1"/>
                </a:solidFill>
              </a:rPr>
              <a:t>Cialdini</a:t>
            </a:r>
            <a:r>
              <a:rPr lang="nl-NL" sz="1200" dirty="0">
                <a:solidFill>
                  <a:schemeClr val="tx1"/>
                </a:solidFill>
              </a:rPr>
              <a:t>, 2003</a:t>
            </a:r>
          </a:p>
        </p:txBody>
      </p:sp>
      <p:pic>
        <p:nvPicPr>
          <p:cNvPr id="9" name="Picture 8"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3982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Voorlichting</a:t>
            </a:r>
            <a:r>
              <a:rPr lang="en-US" sz="1400" b="1" dirty="0">
                <a:solidFill>
                  <a:srgbClr val="FF0066"/>
                </a:solidFill>
              </a:rPr>
              <a:t> </a:t>
            </a:r>
            <a:r>
              <a:rPr lang="en-US" sz="1400" b="1" dirty="0" err="1">
                <a:solidFill>
                  <a:srgbClr val="FF0066"/>
                </a:solidFill>
              </a:rPr>
              <a:t>kan</a:t>
            </a:r>
            <a:r>
              <a:rPr lang="en-US" sz="1400" b="1" dirty="0">
                <a:solidFill>
                  <a:srgbClr val="FF0066"/>
                </a:solidFill>
              </a:rPr>
              <a:t> </a:t>
            </a:r>
            <a:r>
              <a:rPr lang="en-US" sz="1400" b="1" dirty="0" err="1">
                <a:solidFill>
                  <a:srgbClr val="FF0066"/>
                </a:solidFill>
              </a:rPr>
              <a:t>effectief</a:t>
            </a:r>
            <a:r>
              <a:rPr lang="en-US" sz="1400" b="1" dirty="0">
                <a:solidFill>
                  <a:srgbClr val="FF0066"/>
                </a:solidFill>
              </a:rPr>
              <a:t> </a:t>
            </a:r>
            <a:r>
              <a:rPr lang="en-US" sz="1400" b="1" dirty="0" err="1">
                <a:solidFill>
                  <a:srgbClr val="FF0066"/>
                </a:solidFill>
              </a:rPr>
              <a:t>zijn</a:t>
            </a:r>
            <a:r>
              <a:rPr lang="en-US" sz="1400" b="1" dirty="0">
                <a:solidFill>
                  <a:srgbClr val="FF0066"/>
                </a:solidFill>
              </a:rPr>
              <a:t>, </a:t>
            </a:r>
            <a:r>
              <a:rPr lang="en-US" sz="1400" b="1" dirty="0" err="1">
                <a:solidFill>
                  <a:srgbClr val="FF0066"/>
                </a:solidFill>
              </a:rPr>
              <a:t>mits</a:t>
            </a:r>
            <a:r>
              <a:rPr lang="en-US" sz="1400" b="1" dirty="0">
                <a:solidFill>
                  <a:srgbClr val="FF0066"/>
                </a:solidFill>
              </a:rPr>
              <a:t> </a:t>
            </a:r>
            <a:r>
              <a:rPr lang="en-US" sz="1400" b="1" dirty="0" err="1">
                <a:solidFill>
                  <a:srgbClr val="FF0066"/>
                </a:solidFill>
              </a:rPr>
              <a:t>goed</a:t>
            </a:r>
            <a:r>
              <a:rPr lang="en-US" sz="1400" b="1" dirty="0">
                <a:solidFill>
                  <a:srgbClr val="FF0066"/>
                </a:solidFill>
              </a:rPr>
              <a:t> </a:t>
            </a:r>
            <a:r>
              <a:rPr lang="en-US" sz="1400" b="1" dirty="0" err="1">
                <a:solidFill>
                  <a:srgbClr val="FF0066"/>
                </a:solidFill>
              </a:rPr>
              <a:t>toegepast</a:t>
            </a:r>
            <a:r>
              <a:rPr lang="en-US" sz="1400" b="1" dirty="0">
                <a:solidFill>
                  <a:srgbClr val="FF0066"/>
                </a:solidFill>
              </a:rPr>
              <a:t> en in </a:t>
            </a:r>
            <a:r>
              <a:rPr lang="en-US" sz="1400" b="1" dirty="0" err="1">
                <a:solidFill>
                  <a:srgbClr val="FF0066"/>
                </a:solidFill>
              </a:rPr>
              <a:t>combinatie</a:t>
            </a:r>
            <a:r>
              <a:rPr lang="en-US" sz="1400" b="1" dirty="0">
                <a:solidFill>
                  <a:srgbClr val="FF0066"/>
                </a:solidFill>
              </a:rPr>
              <a:t> met </a:t>
            </a:r>
            <a:r>
              <a:rPr lang="en-US" sz="1400" b="1" dirty="0" err="1">
                <a:solidFill>
                  <a:srgbClr val="FF0066"/>
                </a:solidFill>
              </a:rPr>
              <a:t>andere</a:t>
            </a:r>
            <a:r>
              <a:rPr lang="en-US" sz="1400" b="1" dirty="0">
                <a:solidFill>
                  <a:srgbClr val="FF0066"/>
                </a:solidFill>
              </a:rPr>
              <a:t> </a:t>
            </a:r>
            <a:r>
              <a:rPr lang="en-US" sz="1400" b="1" dirty="0" err="1">
                <a:solidFill>
                  <a:srgbClr val="FF0066"/>
                </a:solidFill>
              </a:rPr>
              <a:t>beïnvloeders</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ww.noordtopics.nl/_ni/schoonste-strand-2012.jpg"/>
          <p:cNvPicPr>
            <a:picLocks noChangeAspect="1" noChangeArrowheads="1"/>
          </p:cNvPicPr>
          <p:nvPr/>
        </p:nvPicPr>
        <p:blipFill>
          <a:blip r:embed="rId3" cstate="print"/>
          <a:srcRect/>
          <a:stretch>
            <a:fillRect/>
          </a:stretch>
        </p:blipFill>
        <p:spPr bwMode="auto">
          <a:xfrm>
            <a:off x="0" y="1204913"/>
            <a:ext cx="5216525" cy="5434012"/>
          </a:xfrm>
          <a:prstGeom prst="rect">
            <a:avLst/>
          </a:prstGeom>
          <a:noFill/>
          <a:ln w="9525">
            <a:noFill/>
            <a:miter lim="800000"/>
            <a:headEnd/>
            <a:tailEnd/>
          </a:ln>
        </p:spPr>
      </p:pic>
      <p:sp>
        <p:nvSpPr>
          <p:cNvPr id="63491"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63492"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De kracht van taal</a:t>
            </a:r>
            <a:endParaRPr lang="nl-NL" sz="1600" b="1">
              <a:solidFill>
                <a:schemeClr val="bg1"/>
              </a:solidFill>
              <a:latin typeface="Calibri" pitchFamily="34" charset="0"/>
            </a:endParaRPr>
          </a:p>
        </p:txBody>
      </p:sp>
      <p:sp>
        <p:nvSpPr>
          <p:cNvPr id="63493" name="Rectangle 7"/>
          <p:cNvSpPr>
            <a:spLocks noChangeArrowheads="1"/>
          </p:cNvSpPr>
          <p:nvPr/>
        </p:nvSpPr>
        <p:spPr bwMode="auto">
          <a:xfrm>
            <a:off x="4572000" y="2247900"/>
            <a:ext cx="4572000" cy="3051175"/>
          </a:xfrm>
          <a:prstGeom prst="rect">
            <a:avLst/>
          </a:prstGeom>
          <a:solidFill>
            <a:srgbClr val="FF0066">
              <a:alpha val="79999"/>
            </a:srgbClr>
          </a:solidFill>
          <a:ln w="9525">
            <a:noFill/>
            <a:miter lim="800000"/>
            <a:headEnd/>
            <a:tailEnd/>
          </a:ln>
        </p:spPr>
        <p:txBody>
          <a:bodyPr anchor="ctr"/>
          <a:lstStyle/>
          <a:p>
            <a:pPr indent="-342900"/>
            <a:r>
              <a:rPr lang="nl-NL">
                <a:solidFill>
                  <a:srgbClr val="FFFFFF"/>
                </a:solidFill>
              </a:rPr>
              <a:t>Framing: de wijze van formuleren en de keuze van positieve associatieve woorden</a:t>
            </a:r>
          </a:p>
          <a:p>
            <a:pPr indent="-342900"/>
            <a:endParaRPr lang="nl-NL">
              <a:solidFill>
                <a:srgbClr val="FFFFFF"/>
              </a:solidFill>
            </a:endParaRPr>
          </a:p>
          <a:p>
            <a:pPr indent="-342900"/>
            <a:r>
              <a:rPr lang="nl-NL">
                <a:solidFill>
                  <a:srgbClr val="FFFFFF"/>
                </a:solidFill>
              </a:rPr>
              <a:t>Let op enquêtes en schouwen: waar richt je de aandacht op?</a:t>
            </a:r>
          </a:p>
          <a:p>
            <a:pPr indent="-342900"/>
            <a:endParaRPr lang="nl-NL">
              <a:solidFill>
                <a:srgbClr val="FFFFFF"/>
              </a:solidFill>
            </a:endParaRPr>
          </a:p>
          <a:p>
            <a:pPr indent="-342900"/>
            <a:r>
              <a:rPr lang="nl-NL">
                <a:solidFill>
                  <a:srgbClr val="FFFFFF"/>
                </a:solidFill>
              </a:rPr>
              <a:t>Verschaf geen irrelevante informatie</a:t>
            </a:r>
          </a:p>
          <a:p>
            <a:pPr indent="-342900"/>
            <a:r>
              <a:rPr lang="nl-NL">
                <a:solidFill>
                  <a:srgbClr val="FFFFFF"/>
                </a:solidFill>
              </a:rPr>
              <a:t>‘Levendig en concreet’, wint het van ‘droog en abstract’</a:t>
            </a:r>
          </a:p>
          <a:p>
            <a:pPr indent="-342900"/>
            <a:endParaRPr lang="nl-NL">
              <a:solidFill>
                <a:srgbClr val="FFFFFF"/>
              </a:solidFill>
            </a:endParaRPr>
          </a:p>
          <a:p>
            <a:pPr indent="-342900"/>
            <a:r>
              <a:rPr lang="nl-NL">
                <a:solidFill>
                  <a:srgbClr val="FFFFFF"/>
                </a:solidFill>
              </a:rPr>
              <a:t>Communiceren èn doen!</a:t>
            </a:r>
          </a:p>
        </p:txBody>
      </p:sp>
      <p:sp>
        <p:nvSpPr>
          <p:cNvPr id="8" name="Rectangle 7"/>
          <p:cNvSpPr>
            <a:spLocks noChangeArrowheads="1"/>
          </p:cNvSpPr>
          <p:nvPr/>
        </p:nvSpPr>
        <p:spPr bwMode="auto">
          <a:xfrm>
            <a:off x="0" y="5707063"/>
            <a:ext cx="9144000" cy="1150937"/>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rPr>
              <a:t>Taylor en </a:t>
            </a:r>
            <a:r>
              <a:rPr lang="nl-NL" sz="1200" dirty="0" err="1">
                <a:solidFill>
                  <a:schemeClr val="tx1"/>
                </a:solidFill>
              </a:rPr>
              <a:t>Fiske</a:t>
            </a:r>
            <a:r>
              <a:rPr lang="nl-NL" sz="1200" dirty="0">
                <a:solidFill>
                  <a:schemeClr val="tx1"/>
                </a:solidFill>
              </a:rPr>
              <a:t> 2007:186 (levendig en concreet)</a:t>
            </a:r>
          </a:p>
          <a:p>
            <a:pPr marL="342900" indent="-342900">
              <a:defRPr/>
            </a:pPr>
            <a:r>
              <a:rPr lang="nl-NL" sz="1200" dirty="0" err="1">
                <a:solidFill>
                  <a:schemeClr val="tx1"/>
                </a:solidFill>
              </a:rPr>
              <a:t>Sniderman</a:t>
            </a:r>
            <a:r>
              <a:rPr lang="nl-NL" sz="1200" dirty="0">
                <a:solidFill>
                  <a:schemeClr val="tx1"/>
                </a:solidFill>
              </a:rPr>
              <a:t> en Theriault 2004:161 (</a:t>
            </a:r>
            <a:r>
              <a:rPr lang="nl-NL" sz="1200" dirty="0" err="1">
                <a:solidFill>
                  <a:schemeClr val="tx1"/>
                </a:solidFill>
              </a:rPr>
              <a:t>framing</a:t>
            </a:r>
            <a:r>
              <a:rPr lang="nl-NL" sz="1200" dirty="0">
                <a:solidFill>
                  <a:schemeClr val="tx1"/>
                </a:solidFill>
              </a:rPr>
              <a:t>)</a:t>
            </a:r>
          </a:p>
          <a:p>
            <a:pPr marL="342900" indent="-342900">
              <a:defRPr/>
            </a:pPr>
            <a:r>
              <a:rPr lang="nl-NL" sz="1200" dirty="0" err="1">
                <a:solidFill>
                  <a:schemeClr val="tx1"/>
                </a:solidFill>
              </a:rPr>
              <a:t>Bornstein</a:t>
            </a:r>
            <a:r>
              <a:rPr lang="nl-NL" sz="1200" dirty="0">
                <a:solidFill>
                  <a:schemeClr val="tx1"/>
                </a:solidFill>
              </a:rPr>
              <a:t> (1989), </a:t>
            </a:r>
            <a:r>
              <a:rPr lang="nl-NL" sz="1200" i="1" dirty="0" err="1">
                <a:solidFill>
                  <a:schemeClr val="tx1"/>
                </a:solidFill>
              </a:rPr>
              <a:t>Mere</a:t>
            </a:r>
            <a:r>
              <a:rPr lang="nl-NL" sz="1200" i="1" dirty="0">
                <a:solidFill>
                  <a:schemeClr val="tx1"/>
                </a:solidFill>
              </a:rPr>
              <a:t> </a:t>
            </a:r>
            <a:r>
              <a:rPr lang="nl-NL" sz="1200" i="1" dirty="0" err="1">
                <a:solidFill>
                  <a:schemeClr val="tx1"/>
                </a:solidFill>
              </a:rPr>
              <a:t>exposure</a:t>
            </a:r>
            <a:r>
              <a:rPr lang="nl-NL" sz="1200" i="1" dirty="0">
                <a:solidFill>
                  <a:schemeClr val="tx1"/>
                </a:solidFill>
              </a:rPr>
              <a:t> effect</a:t>
            </a:r>
            <a:endParaRPr lang="nl-NL" sz="1200" dirty="0">
              <a:solidFill>
                <a:schemeClr val="tx1"/>
              </a:solidFill>
            </a:endParaRPr>
          </a:p>
          <a:p>
            <a:pPr marL="342900" indent="-342900">
              <a:defRPr/>
            </a:pPr>
            <a:r>
              <a:rPr lang="nl-NL" sz="1200" dirty="0">
                <a:solidFill>
                  <a:schemeClr val="tx1"/>
                </a:solidFill>
              </a:rPr>
              <a:t>John </a:t>
            </a:r>
            <a:r>
              <a:rPr lang="nl-NL" sz="1200" dirty="0" err="1">
                <a:solidFill>
                  <a:schemeClr val="tx1"/>
                </a:solidFill>
              </a:rPr>
              <a:t>Bargh</a:t>
            </a:r>
            <a:r>
              <a:rPr lang="nl-NL" sz="1200" dirty="0">
                <a:solidFill>
                  <a:schemeClr val="tx1"/>
                </a:solidFill>
              </a:rPr>
              <a:t>  (attitudes d.m.v. taal beïnvloeden)</a:t>
            </a:r>
          </a:p>
        </p:txBody>
      </p:sp>
      <p:pic>
        <p:nvPicPr>
          <p:cNvPr id="9" name="Picture 8"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a:solidFill>
                  <a:srgbClr val="FF0066"/>
                </a:solidFill>
              </a:rPr>
              <a:t>Met </a:t>
            </a:r>
            <a:r>
              <a:rPr lang="en-US" sz="1400" b="1" dirty="0" err="1">
                <a:solidFill>
                  <a:srgbClr val="FF0066"/>
                </a:solidFill>
              </a:rPr>
              <a:t>taal</a:t>
            </a:r>
            <a:r>
              <a:rPr lang="en-US" sz="1400" b="1" dirty="0">
                <a:solidFill>
                  <a:srgbClr val="FF0066"/>
                </a:solidFill>
              </a:rPr>
              <a:t> kun je de </a:t>
            </a:r>
            <a:r>
              <a:rPr lang="en-US" sz="1400" b="1" dirty="0" err="1">
                <a:solidFill>
                  <a:srgbClr val="FF0066"/>
                </a:solidFill>
              </a:rPr>
              <a:t>aandacht</a:t>
            </a:r>
            <a:r>
              <a:rPr lang="en-US" sz="1400" b="1" dirty="0">
                <a:solidFill>
                  <a:srgbClr val="FF0066"/>
                </a:solidFill>
              </a:rPr>
              <a:t> </a:t>
            </a:r>
            <a:r>
              <a:rPr lang="en-US" sz="1400" b="1" dirty="0" err="1">
                <a:solidFill>
                  <a:srgbClr val="FF0066"/>
                </a:solidFill>
              </a:rPr>
              <a:t>richten</a:t>
            </a:r>
            <a:r>
              <a:rPr lang="en-US" sz="1400" b="1" dirty="0">
                <a:solidFill>
                  <a:srgbClr val="FF0066"/>
                </a:solidFill>
              </a:rPr>
              <a:t> en op </a:t>
            </a:r>
            <a:r>
              <a:rPr lang="en-US" sz="1400" b="1" dirty="0" err="1">
                <a:solidFill>
                  <a:srgbClr val="FF0066"/>
                </a:solidFill>
              </a:rPr>
              <a:t>een</a:t>
            </a:r>
            <a:r>
              <a:rPr lang="en-US" sz="1400" b="1" dirty="0">
                <a:solidFill>
                  <a:srgbClr val="FF0066"/>
                </a:solidFill>
              </a:rPr>
              <a:t> </a:t>
            </a:r>
            <a:r>
              <a:rPr lang="en-US" sz="1400" b="1" dirty="0" err="1">
                <a:solidFill>
                  <a:srgbClr val="FF0066"/>
                </a:solidFill>
              </a:rPr>
              <a:t>onbewust</a:t>
            </a:r>
            <a:r>
              <a:rPr lang="en-US" sz="1400" b="1" dirty="0">
                <a:solidFill>
                  <a:srgbClr val="FF0066"/>
                </a:solidFill>
              </a:rPr>
              <a:t> </a:t>
            </a:r>
            <a:r>
              <a:rPr lang="en-US" sz="1400" b="1" dirty="0" err="1">
                <a:solidFill>
                  <a:srgbClr val="FF0066"/>
                </a:solidFill>
              </a:rPr>
              <a:t>niveau</a:t>
            </a:r>
            <a:r>
              <a:rPr lang="en-US" sz="1400" b="1" dirty="0">
                <a:solidFill>
                  <a:srgbClr val="FF0066"/>
                </a:solidFill>
              </a:rPr>
              <a:t> het </a:t>
            </a:r>
            <a:r>
              <a:rPr lang="en-US" sz="1400" b="1" dirty="0" err="1">
                <a:solidFill>
                  <a:srgbClr val="FF0066"/>
                </a:solidFill>
              </a:rPr>
              <a:t>gedrag</a:t>
            </a:r>
            <a:r>
              <a:rPr lang="en-US" sz="1400" b="1" dirty="0">
                <a:solidFill>
                  <a:srgbClr val="FF0066"/>
                </a:solidFill>
              </a:rPr>
              <a:t> </a:t>
            </a:r>
            <a:r>
              <a:rPr lang="en-US" sz="1400" b="1" dirty="0" err="1">
                <a:solidFill>
                  <a:srgbClr val="FF0066"/>
                </a:solidFill>
              </a:rPr>
              <a:t>beïnvloeden</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8"/>
          <p:cNvPicPr>
            <a:picLocks noChangeAspect="1" noChangeArrowheads="1"/>
          </p:cNvPicPr>
          <p:nvPr/>
        </p:nvPicPr>
        <p:blipFill>
          <a:blip r:embed="rId3" cstate="print"/>
          <a:srcRect/>
          <a:stretch>
            <a:fillRect/>
          </a:stretch>
        </p:blipFill>
        <p:spPr bwMode="auto">
          <a:xfrm>
            <a:off x="0" y="1120775"/>
            <a:ext cx="4799013" cy="5737225"/>
          </a:xfrm>
          <a:prstGeom prst="rect">
            <a:avLst/>
          </a:prstGeom>
          <a:noFill/>
          <a:ln w="9525">
            <a:noFill/>
            <a:miter lim="800000"/>
            <a:headEnd/>
            <a:tailEnd/>
          </a:ln>
        </p:spPr>
      </p:pic>
      <p:sp>
        <p:nvSpPr>
          <p:cNvPr id="64515"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64516"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dirty="0" smtClean="0">
                <a:solidFill>
                  <a:schemeClr val="bg1"/>
                </a:solidFill>
                <a:latin typeface="Calibri" pitchFamily="34" charset="0"/>
              </a:rPr>
              <a:t>De kracht van taal</a:t>
            </a:r>
            <a:endParaRPr lang="nl-NL" sz="1600" b="1" dirty="0">
              <a:solidFill>
                <a:schemeClr val="bg1"/>
              </a:solidFill>
              <a:latin typeface="Calibri" pitchFamily="34" charset="0"/>
            </a:endParaRPr>
          </a:p>
        </p:txBody>
      </p:sp>
      <p:sp>
        <p:nvSpPr>
          <p:cNvPr id="64517" name="Rectangle 7"/>
          <p:cNvSpPr>
            <a:spLocks noChangeArrowheads="1"/>
          </p:cNvSpPr>
          <p:nvPr/>
        </p:nvSpPr>
        <p:spPr bwMode="auto">
          <a:xfrm>
            <a:off x="4572000" y="2049732"/>
            <a:ext cx="4572000" cy="3194298"/>
          </a:xfrm>
          <a:prstGeom prst="rect">
            <a:avLst/>
          </a:prstGeom>
          <a:solidFill>
            <a:srgbClr val="FF0066">
              <a:alpha val="79999"/>
            </a:srgbClr>
          </a:solidFill>
          <a:ln w="9525">
            <a:noFill/>
            <a:miter lim="800000"/>
            <a:headEnd/>
            <a:tailEnd/>
          </a:ln>
        </p:spPr>
        <p:txBody>
          <a:bodyPr anchor="ctr"/>
          <a:lstStyle/>
          <a:p>
            <a:pPr indent="-342900"/>
            <a:r>
              <a:rPr lang="nl-NL" dirty="0">
                <a:solidFill>
                  <a:srgbClr val="FFFFFF"/>
                </a:solidFill>
              </a:rPr>
              <a:t>Verschillende groepen mensen hebben verschillende manieren van communiceren</a:t>
            </a:r>
            <a:r>
              <a:rPr lang="nl-NL" dirty="0" smtClean="0">
                <a:solidFill>
                  <a:srgbClr val="FFFFFF"/>
                </a:solidFill>
              </a:rPr>
              <a:t>.</a:t>
            </a:r>
          </a:p>
          <a:p>
            <a:pPr indent="-342900"/>
            <a:endParaRPr lang="nl-NL" dirty="0" smtClean="0">
              <a:solidFill>
                <a:srgbClr val="FFFFFF"/>
              </a:solidFill>
            </a:endParaRPr>
          </a:p>
          <a:p>
            <a:pPr indent="-342900"/>
            <a:r>
              <a:rPr lang="nl-NL" dirty="0" smtClean="0">
                <a:solidFill>
                  <a:srgbClr val="FFFFFF"/>
                </a:solidFill>
              </a:rPr>
              <a:t>Gemeenten gebruiken platgetreden paden om bewoners te bereiken.</a:t>
            </a:r>
          </a:p>
          <a:p>
            <a:pPr indent="-342900"/>
            <a:endParaRPr lang="nl-NL" dirty="0" smtClean="0">
              <a:solidFill>
                <a:srgbClr val="FFFFFF"/>
              </a:solidFill>
            </a:endParaRPr>
          </a:p>
          <a:p>
            <a:pPr indent="-342900"/>
            <a:r>
              <a:rPr lang="nl-NL" dirty="0" smtClean="0">
                <a:solidFill>
                  <a:srgbClr val="FFFFFF"/>
                </a:solidFill>
              </a:rPr>
              <a:t>Gemeenten zijn ondervertegenwoordigd op </a:t>
            </a:r>
            <a:r>
              <a:rPr lang="nl-NL" dirty="0" err="1" smtClean="0">
                <a:solidFill>
                  <a:srgbClr val="FFFFFF"/>
                </a:solidFill>
              </a:rPr>
              <a:t>social</a:t>
            </a:r>
            <a:r>
              <a:rPr lang="nl-NL" dirty="0" smtClean="0">
                <a:solidFill>
                  <a:srgbClr val="FFFFFF"/>
                </a:solidFill>
              </a:rPr>
              <a:t> media. </a:t>
            </a:r>
          </a:p>
          <a:p>
            <a:pPr indent="-342900"/>
            <a:endParaRPr lang="nl-NL" dirty="0">
              <a:solidFill>
                <a:srgbClr val="FFFFFF"/>
              </a:solidFill>
            </a:endParaRPr>
          </a:p>
        </p:txBody>
      </p:sp>
      <p:pic>
        <p:nvPicPr>
          <p:cNvPr id="64518" name="Picture 8" descr="http://www.retailwiki.nl/wiki02/images/Haagseharry.gif">
            <a:hlinkClick r:id="rId4"/>
          </p:cNvPr>
          <p:cNvPicPr>
            <a:picLocks noChangeAspect="1" noChangeArrowheads="1"/>
          </p:cNvPicPr>
          <p:nvPr/>
        </p:nvPicPr>
        <p:blipFill>
          <a:blip r:embed="rId5" cstate="print"/>
          <a:srcRect/>
          <a:stretch>
            <a:fillRect/>
          </a:stretch>
        </p:blipFill>
        <p:spPr bwMode="auto">
          <a:xfrm>
            <a:off x="6925039" y="0"/>
            <a:ext cx="2006600" cy="1371600"/>
          </a:xfrm>
          <a:prstGeom prst="rect">
            <a:avLst/>
          </a:prstGeom>
          <a:noFill/>
          <a:ln w="9525">
            <a:noFill/>
            <a:miter lim="800000"/>
            <a:headEnd/>
            <a:tailEnd/>
          </a:ln>
        </p:spPr>
      </p:pic>
      <p:sp>
        <p:nvSpPr>
          <p:cNvPr id="8" name="Rectangle 7"/>
          <p:cNvSpPr>
            <a:spLocks noChangeArrowheads="1"/>
          </p:cNvSpPr>
          <p:nvPr/>
        </p:nvSpPr>
        <p:spPr bwMode="auto">
          <a:xfrm>
            <a:off x="0" y="6059488"/>
            <a:ext cx="9144000" cy="798512"/>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rPr>
              <a:t>New </a:t>
            </a:r>
            <a:r>
              <a:rPr lang="nl-NL" sz="1200" dirty="0" err="1">
                <a:solidFill>
                  <a:schemeClr val="tx1"/>
                </a:solidFill>
              </a:rPr>
              <a:t>rules</a:t>
            </a:r>
            <a:r>
              <a:rPr lang="nl-NL" sz="1200" dirty="0">
                <a:solidFill>
                  <a:schemeClr val="tx1"/>
                </a:solidFill>
              </a:rPr>
              <a:t>, </a:t>
            </a:r>
            <a:r>
              <a:rPr lang="nl-NL" sz="1200" dirty="0" err="1">
                <a:solidFill>
                  <a:schemeClr val="tx1"/>
                </a:solidFill>
              </a:rPr>
              <a:t>new</a:t>
            </a:r>
            <a:r>
              <a:rPr lang="nl-NL" sz="1200" dirty="0">
                <a:solidFill>
                  <a:schemeClr val="tx1"/>
                </a:solidFill>
              </a:rPr>
              <a:t> game </a:t>
            </a:r>
            <a:r>
              <a:rPr lang="nl-NL" sz="1200" dirty="0">
                <a:solidFill>
                  <a:schemeClr val="tx1"/>
                </a:solidFill>
                <a:hlinkClick r:id="rId6"/>
              </a:rPr>
              <a:t>http://</a:t>
            </a:r>
            <a:r>
              <a:rPr lang="nl-NL" sz="1200" dirty="0" smtClean="0">
                <a:solidFill>
                  <a:schemeClr val="tx1"/>
                </a:solidFill>
                <a:hlinkClick r:id="rId6"/>
              </a:rPr>
              <a:t>www.futerra.co.uk/downloads/NewRules_NewGame.pdf</a:t>
            </a:r>
            <a:endParaRPr lang="nl-NL" sz="1200" dirty="0" smtClean="0">
              <a:solidFill>
                <a:schemeClr val="tx1"/>
              </a:solidFill>
            </a:endParaRPr>
          </a:p>
          <a:p>
            <a:pPr marL="342900" indent="-342900">
              <a:defRPr/>
            </a:pPr>
            <a:r>
              <a:rPr lang="nl-NL" sz="1200" dirty="0" smtClean="0">
                <a:solidFill>
                  <a:schemeClr val="tx1"/>
                </a:solidFill>
                <a:hlinkClick r:id="rId7"/>
              </a:rPr>
              <a:t> http://www.socialmediameetlat.nl/pdf/sociaalkapitaal.pdf</a:t>
            </a:r>
            <a:endParaRPr lang="nl-NL" sz="1200" dirty="0">
              <a:solidFill>
                <a:schemeClr val="tx1"/>
              </a:solidFill>
            </a:endParaRPr>
          </a:p>
        </p:txBody>
      </p:sp>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nchor="ctr"/>
          <a:lstStyle/>
          <a:p>
            <a:pPr algn="ctr">
              <a:defRPr/>
            </a:pPr>
            <a:r>
              <a:rPr lang="en-US" sz="1400" b="1" dirty="0" err="1">
                <a:solidFill>
                  <a:srgbClr val="FF0066"/>
                </a:solidFill>
              </a:rPr>
              <a:t>Wil</a:t>
            </a:r>
            <a:r>
              <a:rPr lang="en-US" sz="1400" b="1" dirty="0">
                <a:solidFill>
                  <a:srgbClr val="FF0066"/>
                </a:solidFill>
              </a:rPr>
              <a:t> je </a:t>
            </a:r>
            <a:r>
              <a:rPr lang="en-US" sz="1400" b="1" dirty="0" err="1">
                <a:solidFill>
                  <a:srgbClr val="FF0066"/>
                </a:solidFill>
              </a:rPr>
              <a:t>mensen</a:t>
            </a:r>
            <a:r>
              <a:rPr lang="en-US" sz="1400" b="1" dirty="0">
                <a:solidFill>
                  <a:srgbClr val="FF0066"/>
                </a:solidFill>
              </a:rPr>
              <a:t> </a:t>
            </a:r>
            <a:r>
              <a:rPr lang="en-US" sz="1400" b="1" dirty="0" err="1">
                <a:solidFill>
                  <a:srgbClr val="FF0066"/>
                </a:solidFill>
              </a:rPr>
              <a:t>bereiken</a:t>
            </a:r>
            <a:r>
              <a:rPr lang="en-US" sz="1400" b="1" dirty="0">
                <a:solidFill>
                  <a:srgbClr val="FF0066"/>
                </a:solidFill>
              </a:rPr>
              <a:t>, </a:t>
            </a:r>
            <a:r>
              <a:rPr lang="en-US" sz="1400" b="1" dirty="0" err="1">
                <a:solidFill>
                  <a:srgbClr val="FF0066"/>
                </a:solidFill>
              </a:rPr>
              <a:t>dan</a:t>
            </a:r>
            <a:r>
              <a:rPr lang="en-US" sz="1400" b="1" dirty="0">
                <a:solidFill>
                  <a:srgbClr val="FF0066"/>
                </a:solidFill>
              </a:rPr>
              <a:t> </a:t>
            </a:r>
            <a:r>
              <a:rPr lang="en-US" sz="1400" b="1" dirty="0" err="1">
                <a:solidFill>
                  <a:srgbClr val="FF0066"/>
                </a:solidFill>
              </a:rPr>
              <a:t>moet</a:t>
            </a:r>
            <a:r>
              <a:rPr lang="en-US" sz="1400" b="1" dirty="0">
                <a:solidFill>
                  <a:srgbClr val="FF0066"/>
                </a:solidFill>
              </a:rPr>
              <a:t> je </a:t>
            </a:r>
            <a:r>
              <a:rPr lang="en-US" sz="1400" b="1" dirty="0" err="1">
                <a:solidFill>
                  <a:srgbClr val="FF0066"/>
                </a:solidFill>
              </a:rPr>
              <a:t>ze</a:t>
            </a:r>
            <a:r>
              <a:rPr lang="en-US" sz="1400" b="1" dirty="0">
                <a:solidFill>
                  <a:srgbClr val="FF0066"/>
                </a:solidFill>
              </a:rPr>
              <a:t> in </a:t>
            </a:r>
            <a:r>
              <a:rPr lang="en-US" sz="1400" b="1" dirty="0" err="1">
                <a:solidFill>
                  <a:srgbClr val="FF0066"/>
                </a:solidFill>
              </a:rPr>
              <a:t>hun</a:t>
            </a:r>
            <a:r>
              <a:rPr lang="en-US" sz="1400" b="1" dirty="0">
                <a:solidFill>
                  <a:srgbClr val="FF0066"/>
                </a:solidFill>
              </a:rPr>
              <a:t> </a:t>
            </a:r>
            <a:r>
              <a:rPr lang="en-US" sz="1400" b="1" dirty="0" err="1">
                <a:solidFill>
                  <a:srgbClr val="FF0066"/>
                </a:solidFill>
              </a:rPr>
              <a:t>eigen</a:t>
            </a:r>
            <a:r>
              <a:rPr lang="en-US" sz="1400" b="1" dirty="0">
                <a:solidFill>
                  <a:srgbClr val="FF0066"/>
                </a:solidFill>
              </a:rPr>
              <a:t> </a:t>
            </a:r>
            <a:r>
              <a:rPr lang="en-US" sz="1400" b="1" dirty="0" err="1" smtClean="0">
                <a:solidFill>
                  <a:srgbClr val="FF0066"/>
                </a:solidFill>
              </a:rPr>
              <a:t>taal</a:t>
            </a:r>
            <a:r>
              <a:rPr lang="en-US" sz="1400" b="1" dirty="0" smtClean="0">
                <a:solidFill>
                  <a:srgbClr val="FF0066"/>
                </a:solidFill>
              </a:rPr>
              <a:t>, op </a:t>
            </a:r>
            <a:r>
              <a:rPr lang="en-US" sz="1400" b="1" dirty="0" err="1">
                <a:solidFill>
                  <a:srgbClr val="FF0066"/>
                </a:solidFill>
              </a:rPr>
              <a:t>hun</a:t>
            </a:r>
            <a:r>
              <a:rPr lang="en-US" sz="1400" b="1" dirty="0">
                <a:solidFill>
                  <a:srgbClr val="FF0066"/>
                </a:solidFill>
              </a:rPr>
              <a:t> </a:t>
            </a:r>
            <a:r>
              <a:rPr lang="en-US" sz="1400" b="1" dirty="0" err="1">
                <a:solidFill>
                  <a:srgbClr val="FF0066"/>
                </a:solidFill>
              </a:rPr>
              <a:t>eigen</a:t>
            </a:r>
            <a:r>
              <a:rPr lang="en-US" sz="1400" b="1" dirty="0">
                <a:solidFill>
                  <a:srgbClr val="FF0066"/>
                </a:solidFill>
              </a:rPr>
              <a:t> </a:t>
            </a:r>
            <a:r>
              <a:rPr lang="en-US" sz="1400" b="1" dirty="0" err="1">
                <a:solidFill>
                  <a:srgbClr val="FF0066"/>
                </a:solidFill>
              </a:rPr>
              <a:t>niveau</a:t>
            </a:r>
            <a:r>
              <a:rPr lang="en-US" sz="1400" b="1" dirty="0">
                <a:solidFill>
                  <a:srgbClr val="FF0066"/>
                </a:solidFill>
              </a:rPr>
              <a:t> </a:t>
            </a:r>
            <a:r>
              <a:rPr lang="en-US" sz="1400" b="1" dirty="0" smtClean="0">
                <a:solidFill>
                  <a:srgbClr val="FF0066"/>
                </a:solidFill>
              </a:rPr>
              <a:t>en via </a:t>
            </a:r>
            <a:r>
              <a:rPr lang="en-US" sz="1400" b="1" dirty="0" err="1" smtClean="0">
                <a:solidFill>
                  <a:srgbClr val="FF0066"/>
                </a:solidFill>
              </a:rPr>
              <a:t>hun</a:t>
            </a:r>
            <a:r>
              <a:rPr lang="en-US" sz="1400" b="1" dirty="0" smtClean="0">
                <a:solidFill>
                  <a:srgbClr val="FF0066"/>
                </a:solidFill>
              </a:rPr>
              <a:t> </a:t>
            </a:r>
            <a:r>
              <a:rPr lang="en-US" sz="1400" b="1" dirty="0" err="1" smtClean="0">
                <a:solidFill>
                  <a:srgbClr val="FF0066"/>
                </a:solidFill>
              </a:rPr>
              <a:t>eigen</a:t>
            </a:r>
            <a:r>
              <a:rPr lang="en-US" sz="1400" b="1" dirty="0" smtClean="0">
                <a:solidFill>
                  <a:srgbClr val="FF0066"/>
                </a:solidFill>
              </a:rPr>
              <a:t> </a:t>
            </a:r>
            <a:r>
              <a:rPr lang="en-US" sz="1400" b="1" dirty="0" err="1" smtClean="0">
                <a:solidFill>
                  <a:srgbClr val="FF0066"/>
                </a:solidFill>
              </a:rPr>
              <a:t>kanalen</a:t>
            </a:r>
            <a:r>
              <a:rPr lang="en-US" sz="1400" b="1" dirty="0" smtClean="0">
                <a:solidFill>
                  <a:srgbClr val="FF0066"/>
                </a:solidFill>
              </a:rPr>
              <a:t> </a:t>
            </a:r>
            <a:r>
              <a:rPr lang="en-US" sz="1400" b="1" dirty="0" err="1" smtClean="0">
                <a:solidFill>
                  <a:srgbClr val="FF0066"/>
                </a:solidFill>
              </a:rPr>
              <a:t>aanspreken</a:t>
            </a:r>
            <a:endParaRPr lang="en-US" sz="1400" b="1" dirty="0">
              <a:solidFill>
                <a:srgbClr val="FF0066"/>
              </a:solidFill>
            </a:endParaRPr>
          </a:p>
        </p:txBody>
      </p:sp>
      <p:pic>
        <p:nvPicPr>
          <p:cNvPr id="2050" name="Picture 2" descr="http://www.socialmediameetlat.nl/wp-content/uploads/2012/10/front-klein.png"/>
          <p:cNvPicPr>
            <a:picLocks noChangeAspect="1" noChangeArrowheads="1"/>
          </p:cNvPicPr>
          <p:nvPr/>
        </p:nvPicPr>
        <p:blipFill>
          <a:blip r:embed="rId8" cstate="print"/>
          <a:srcRect/>
          <a:stretch>
            <a:fillRect/>
          </a:stretch>
        </p:blipFill>
        <p:spPr bwMode="auto">
          <a:xfrm>
            <a:off x="6475316" y="4595067"/>
            <a:ext cx="1626135" cy="2439203"/>
          </a:xfrm>
          <a:prstGeom prst="rect">
            <a:avLst/>
          </a:prstGeom>
          <a:noFill/>
        </p:spPr>
      </p:pic>
      <p:pic>
        <p:nvPicPr>
          <p:cNvPr id="9" name="Picture 8" descr="C:\Users\NL14602\Documents\_sorteren Plaatjes=video\RHDHV-logo-download.jpg"/>
          <p:cNvPicPr>
            <a:picLocks noChangeAspect="1" noChangeArrowheads="1"/>
          </p:cNvPicPr>
          <p:nvPr/>
        </p:nvPicPr>
        <p:blipFill>
          <a:blip r:embed="rId9" cstate="print"/>
          <a:stretch>
            <a:fillRect/>
          </a:stretch>
        </p:blipFill>
        <p:spPr bwMode="auto">
          <a:xfrm>
            <a:off x="7696164" y="6156960"/>
            <a:ext cx="1447836" cy="701040"/>
          </a:xfrm>
          <a:prstGeom prst="rect">
            <a:avLst/>
          </a:prstGeom>
          <a:noFill/>
          <a:ln>
            <a:noFill/>
          </a:ln>
          <a:effectLst>
            <a:softEdge rad="3175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54275"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Social media - Gamification</a:t>
            </a:r>
            <a:endParaRPr lang="nl-NL" sz="1600" b="1">
              <a:solidFill>
                <a:schemeClr val="bg1"/>
              </a:solidFill>
              <a:latin typeface="Calibri" pitchFamily="34" charset="0"/>
            </a:endParaRPr>
          </a:p>
        </p:txBody>
      </p:sp>
      <p:sp>
        <p:nvSpPr>
          <p:cNvPr id="54276" name="Rectangle 7"/>
          <p:cNvSpPr>
            <a:spLocks noChangeArrowheads="1"/>
          </p:cNvSpPr>
          <p:nvPr/>
        </p:nvSpPr>
        <p:spPr bwMode="auto">
          <a:xfrm>
            <a:off x="4572000" y="1824038"/>
            <a:ext cx="4572000" cy="4032250"/>
          </a:xfrm>
          <a:prstGeom prst="rect">
            <a:avLst/>
          </a:prstGeom>
          <a:solidFill>
            <a:srgbClr val="FF0066">
              <a:alpha val="79999"/>
            </a:srgbClr>
          </a:solidFill>
          <a:ln w="9525">
            <a:noFill/>
            <a:miter lim="800000"/>
            <a:headEnd/>
            <a:tailEnd/>
          </a:ln>
        </p:spPr>
        <p:txBody>
          <a:bodyPr anchor="ctr"/>
          <a:lstStyle/>
          <a:p>
            <a:pPr indent="-342900"/>
            <a:r>
              <a:rPr lang="nl-NL" dirty="0">
                <a:solidFill>
                  <a:srgbClr val="FFFFFF"/>
                </a:solidFill>
              </a:rPr>
              <a:t>De penetratiegraad van </a:t>
            </a:r>
            <a:r>
              <a:rPr lang="nl-NL" dirty="0" err="1">
                <a:solidFill>
                  <a:srgbClr val="FFFFFF"/>
                </a:solidFill>
              </a:rPr>
              <a:t>social</a:t>
            </a:r>
            <a:r>
              <a:rPr lang="nl-NL" dirty="0">
                <a:solidFill>
                  <a:srgbClr val="FFFFFF"/>
                </a:solidFill>
              </a:rPr>
              <a:t> media Nederland is hoog. Veel </a:t>
            </a:r>
            <a:r>
              <a:rPr lang="nl-NL" dirty="0" err="1">
                <a:solidFill>
                  <a:srgbClr val="FFFFFF"/>
                </a:solidFill>
              </a:rPr>
              <a:t>getwitter</a:t>
            </a:r>
            <a:r>
              <a:rPr lang="nl-NL" dirty="0">
                <a:solidFill>
                  <a:srgbClr val="FFFFFF"/>
                </a:solidFill>
              </a:rPr>
              <a:t> – weinig impact. Veel successen zijn gebakken lucht.</a:t>
            </a:r>
          </a:p>
          <a:p>
            <a:pPr indent="-342900"/>
            <a:endParaRPr lang="nl-NL" dirty="0">
              <a:solidFill>
                <a:srgbClr val="FFFFFF"/>
              </a:solidFill>
            </a:endParaRPr>
          </a:p>
          <a:p>
            <a:pPr indent="-342900"/>
            <a:r>
              <a:rPr lang="nl-NL" dirty="0">
                <a:solidFill>
                  <a:srgbClr val="FFFFFF"/>
                </a:solidFill>
              </a:rPr>
              <a:t>De maatschappelijke tweedeling is ook bij </a:t>
            </a:r>
            <a:r>
              <a:rPr lang="nl-NL" dirty="0" err="1">
                <a:solidFill>
                  <a:srgbClr val="FFFFFF"/>
                </a:solidFill>
              </a:rPr>
              <a:t>social</a:t>
            </a:r>
            <a:r>
              <a:rPr lang="nl-NL" dirty="0">
                <a:solidFill>
                  <a:srgbClr val="FFFFFF"/>
                </a:solidFill>
              </a:rPr>
              <a:t> media terug te vinden. </a:t>
            </a:r>
          </a:p>
          <a:p>
            <a:pPr indent="-342900"/>
            <a:endParaRPr lang="nl-NL" dirty="0">
              <a:solidFill>
                <a:srgbClr val="FFFFFF"/>
              </a:solidFill>
            </a:endParaRPr>
          </a:p>
          <a:p>
            <a:pPr indent="-342900"/>
            <a:r>
              <a:rPr lang="nl-NL" dirty="0" err="1">
                <a:solidFill>
                  <a:srgbClr val="FFFFFF"/>
                </a:solidFill>
              </a:rPr>
              <a:t>Gamification</a:t>
            </a:r>
            <a:r>
              <a:rPr lang="nl-NL" dirty="0">
                <a:solidFill>
                  <a:srgbClr val="FFFFFF"/>
                </a:solidFill>
              </a:rPr>
              <a:t>:  d.m.v. een spelelement gewenst gedrag uitlokken.</a:t>
            </a:r>
          </a:p>
          <a:p>
            <a:pPr indent="-342900"/>
            <a:r>
              <a:rPr lang="nl-NL" dirty="0">
                <a:solidFill>
                  <a:srgbClr val="FFFFFF"/>
                </a:solidFill>
              </a:rPr>
              <a:t>Bijv. Buurtspekken – punten verzamelen door  ongewenst afval te melden.</a:t>
            </a:r>
          </a:p>
          <a:p>
            <a:pPr indent="-342900"/>
            <a:endParaRPr lang="nl-NL" dirty="0">
              <a:solidFill>
                <a:srgbClr val="FFFFFF"/>
              </a:solidFill>
            </a:endParaRPr>
          </a:p>
          <a:p>
            <a:pPr indent="-342900"/>
            <a:r>
              <a:rPr lang="nl-NL" dirty="0" err="1">
                <a:solidFill>
                  <a:srgbClr val="FFFFFF"/>
                </a:solidFill>
              </a:rPr>
              <a:t>App</a:t>
            </a:r>
            <a:r>
              <a:rPr lang="nl-NL" dirty="0">
                <a:solidFill>
                  <a:srgbClr val="FFFFFF"/>
                </a:solidFill>
              </a:rPr>
              <a:t> </a:t>
            </a:r>
            <a:r>
              <a:rPr lang="nl-NL" dirty="0" smtClean="0">
                <a:solidFill>
                  <a:srgbClr val="FFFFFF"/>
                </a:solidFill>
              </a:rPr>
              <a:t>– bevordert </a:t>
            </a:r>
            <a:r>
              <a:rPr lang="nl-NL" dirty="0">
                <a:solidFill>
                  <a:srgbClr val="FFFFFF"/>
                </a:solidFill>
              </a:rPr>
              <a:t>gemakzuchtig </a:t>
            </a:r>
            <a:r>
              <a:rPr lang="nl-NL" dirty="0" smtClean="0">
                <a:solidFill>
                  <a:srgbClr val="FFFFFF"/>
                </a:solidFill>
              </a:rPr>
              <a:t>gedrag </a:t>
            </a:r>
            <a:endParaRPr lang="nl-NL" dirty="0">
              <a:solidFill>
                <a:srgbClr val="FFFFFF"/>
              </a:solidFill>
            </a:endParaRPr>
          </a:p>
        </p:txBody>
      </p:sp>
      <p:pic>
        <p:nvPicPr>
          <p:cNvPr id="54277" name="Picture 16" descr="http://ts3.mm.bing.net/th?id=H.4884460999410390&amp;pid=1.7&amp;w=151&amp;h=149&amp;c=7&amp;rs=1"/>
          <p:cNvPicPr>
            <a:picLocks noChangeAspect="1" noChangeArrowheads="1"/>
          </p:cNvPicPr>
          <p:nvPr/>
        </p:nvPicPr>
        <p:blipFill>
          <a:blip r:embed="rId3" cstate="print"/>
          <a:srcRect/>
          <a:stretch>
            <a:fillRect/>
          </a:stretch>
        </p:blipFill>
        <p:spPr bwMode="auto">
          <a:xfrm>
            <a:off x="0" y="4795838"/>
            <a:ext cx="1438275" cy="1419225"/>
          </a:xfrm>
          <a:prstGeom prst="rect">
            <a:avLst/>
          </a:prstGeom>
          <a:noFill/>
          <a:ln w="9525">
            <a:noFill/>
            <a:miter lim="800000"/>
            <a:headEnd/>
            <a:tailEnd/>
          </a:ln>
        </p:spPr>
      </p:pic>
      <p:pic>
        <p:nvPicPr>
          <p:cNvPr id="54278" name="Picture 20" descr="http://madbello.nl/wp-content/uploads/2007/09/nu-jij-logo.gif">
            <a:hlinkClick r:id="rId4"/>
          </p:cNvPr>
          <p:cNvPicPr>
            <a:picLocks noChangeAspect="1" noChangeArrowheads="1"/>
          </p:cNvPicPr>
          <p:nvPr/>
        </p:nvPicPr>
        <p:blipFill>
          <a:blip r:embed="rId5" cstate="print"/>
          <a:srcRect/>
          <a:stretch>
            <a:fillRect/>
          </a:stretch>
        </p:blipFill>
        <p:spPr bwMode="auto">
          <a:xfrm>
            <a:off x="1911350" y="4921250"/>
            <a:ext cx="1009650" cy="914400"/>
          </a:xfrm>
          <a:prstGeom prst="rect">
            <a:avLst/>
          </a:prstGeom>
          <a:noFill/>
          <a:ln w="9525">
            <a:noFill/>
            <a:miter lim="800000"/>
            <a:headEnd/>
            <a:tailEnd/>
          </a:ln>
        </p:spPr>
      </p:pic>
      <p:pic>
        <p:nvPicPr>
          <p:cNvPr id="54279" name="Picture 12" descr="http://ts1.mm.bing.net/th?id=H.4521416065745184&amp;pid=1.7&amp;w=206&amp;h=86&amp;c=7&amp;rs=1"/>
          <p:cNvPicPr>
            <a:picLocks noChangeAspect="1" noChangeArrowheads="1"/>
          </p:cNvPicPr>
          <p:nvPr/>
        </p:nvPicPr>
        <p:blipFill>
          <a:blip r:embed="rId6" cstate="print"/>
          <a:srcRect/>
          <a:stretch>
            <a:fillRect/>
          </a:stretch>
        </p:blipFill>
        <p:spPr bwMode="auto">
          <a:xfrm>
            <a:off x="246063" y="4076700"/>
            <a:ext cx="1962150" cy="819150"/>
          </a:xfrm>
          <a:prstGeom prst="rect">
            <a:avLst/>
          </a:prstGeom>
          <a:noFill/>
          <a:ln w="9525">
            <a:noFill/>
            <a:miter lim="800000"/>
            <a:headEnd/>
            <a:tailEnd/>
          </a:ln>
        </p:spPr>
      </p:pic>
      <p:pic>
        <p:nvPicPr>
          <p:cNvPr id="54280" name="Picture 6"/>
          <p:cNvPicPr>
            <a:picLocks noChangeAspect="1" noChangeArrowheads="1"/>
          </p:cNvPicPr>
          <p:nvPr/>
        </p:nvPicPr>
        <p:blipFill>
          <a:blip r:embed="rId7" cstate="print"/>
          <a:srcRect l="65800" t="7422" r="22701" b="64667"/>
          <a:stretch>
            <a:fillRect/>
          </a:stretch>
        </p:blipFill>
        <p:spPr bwMode="auto">
          <a:xfrm>
            <a:off x="571500" y="1905000"/>
            <a:ext cx="1168400" cy="1595438"/>
          </a:xfrm>
          <a:prstGeom prst="rect">
            <a:avLst/>
          </a:prstGeom>
          <a:noFill/>
          <a:ln w="9525">
            <a:noFill/>
            <a:miter lim="800000"/>
            <a:headEnd/>
            <a:tailEnd/>
          </a:ln>
        </p:spPr>
      </p:pic>
      <p:pic>
        <p:nvPicPr>
          <p:cNvPr id="54281" name="Picture 8" descr="http://ict.pken.com/wordpress/wp-content/uploads/2012/06/twitter-bird.png"/>
          <p:cNvPicPr>
            <a:picLocks noChangeAspect="1" noChangeArrowheads="1"/>
          </p:cNvPicPr>
          <p:nvPr/>
        </p:nvPicPr>
        <p:blipFill>
          <a:blip r:embed="rId8" cstate="print"/>
          <a:srcRect/>
          <a:stretch>
            <a:fillRect/>
          </a:stretch>
        </p:blipFill>
        <p:spPr bwMode="auto">
          <a:xfrm>
            <a:off x="1608138" y="1527175"/>
            <a:ext cx="2901950" cy="2174875"/>
          </a:xfrm>
          <a:prstGeom prst="rect">
            <a:avLst/>
          </a:prstGeom>
          <a:noFill/>
          <a:ln w="9525">
            <a:noFill/>
            <a:miter lim="800000"/>
            <a:headEnd/>
            <a:tailEnd/>
          </a:ln>
        </p:spPr>
      </p:pic>
      <p:pic>
        <p:nvPicPr>
          <p:cNvPr id="54282" name="Picture 10" descr="http://blog.mobiles.co.uk/wp-content/uploads/2010/11/facebook_pic.jpg"/>
          <p:cNvPicPr>
            <a:picLocks noChangeAspect="1" noChangeArrowheads="1"/>
          </p:cNvPicPr>
          <p:nvPr/>
        </p:nvPicPr>
        <p:blipFill>
          <a:blip r:embed="rId9" cstate="print"/>
          <a:srcRect/>
          <a:stretch>
            <a:fillRect/>
          </a:stretch>
        </p:blipFill>
        <p:spPr bwMode="auto">
          <a:xfrm>
            <a:off x="1236663" y="3419475"/>
            <a:ext cx="1458912" cy="549275"/>
          </a:xfrm>
          <a:prstGeom prst="rect">
            <a:avLst/>
          </a:prstGeom>
          <a:noFill/>
          <a:ln w="9525">
            <a:noFill/>
            <a:miter lim="800000"/>
            <a:headEnd/>
            <a:tailEnd/>
          </a:ln>
        </p:spPr>
      </p:pic>
      <p:pic>
        <p:nvPicPr>
          <p:cNvPr id="54283" name="Picture 14" descr="http://ts3.mm.bing.net/th?id=H.4721900842452310&amp;pid=1.7&amp;w=139&amp;h=136&amp;c=7&amp;rs=1"/>
          <p:cNvPicPr>
            <a:picLocks noChangeAspect="1" noChangeArrowheads="1"/>
          </p:cNvPicPr>
          <p:nvPr/>
        </p:nvPicPr>
        <p:blipFill>
          <a:blip r:embed="rId10" cstate="print"/>
          <a:srcRect/>
          <a:stretch>
            <a:fillRect/>
          </a:stretch>
        </p:blipFill>
        <p:spPr bwMode="auto">
          <a:xfrm>
            <a:off x="2727325" y="4233863"/>
            <a:ext cx="1323975" cy="1295400"/>
          </a:xfrm>
          <a:prstGeom prst="rect">
            <a:avLst/>
          </a:prstGeom>
          <a:noFill/>
          <a:ln w="9525">
            <a:noFill/>
            <a:miter lim="800000"/>
            <a:headEnd/>
            <a:tailEnd/>
          </a:ln>
        </p:spPr>
      </p:pic>
      <p:pic>
        <p:nvPicPr>
          <p:cNvPr id="54284" name="Picture 18" descr="opgeruimd iphone">
            <a:hlinkClick r:id="rId11"/>
          </p:cNvPr>
          <p:cNvPicPr>
            <a:picLocks noChangeAspect="1" noChangeArrowheads="1"/>
          </p:cNvPicPr>
          <p:nvPr/>
        </p:nvPicPr>
        <p:blipFill>
          <a:blip r:embed="rId12" cstate="print"/>
          <a:srcRect/>
          <a:stretch>
            <a:fillRect/>
          </a:stretch>
        </p:blipFill>
        <p:spPr bwMode="auto">
          <a:xfrm>
            <a:off x="2928938" y="3211513"/>
            <a:ext cx="1154112" cy="1154112"/>
          </a:xfrm>
          <a:prstGeom prst="rect">
            <a:avLst/>
          </a:prstGeom>
          <a:noFill/>
          <a:ln w="9525">
            <a:noFill/>
            <a:miter lim="800000"/>
            <a:headEnd/>
            <a:tailEnd/>
          </a:ln>
        </p:spPr>
      </p:pic>
      <p:sp>
        <p:nvSpPr>
          <p:cNvPr id="14" name="Rectangle 13"/>
          <p:cNvSpPr>
            <a:spLocks noChangeArrowheads="1"/>
          </p:cNvSpPr>
          <p:nvPr/>
        </p:nvSpPr>
        <p:spPr bwMode="auto">
          <a:xfrm>
            <a:off x="0" y="5883275"/>
            <a:ext cx="9144000" cy="97472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 </a:t>
            </a:r>
          </a:p>
          <a:p>
            <a:pPr marL="342900" indent="-342900">
              <a:defRPr/>
            </a:pPr>
            <a:r>
              <a:rPr lang="nl-NL" sz="1200" dirty="0">
                <a:solidFill>
                  <a:schemeClr val="tx1"/>
                </a:solidFill>
              </a:rPr>
              <a:t>Buurtspekken: Rotterdam,  </a:t>
            </a:r>
            <a:r>
              <a:rPr lang="nl-NL" sz="1200" dirty="0" err="1">
                <a:solidFill>
                  <a:schemeClr val="tx1"/>
                </a:solidFill>
              </a:rPr>
              <a:t>Goëbel</a:t>
            </a:r>
            <a:r>
              <a:rPr lang="nl-NL" sz="1200" dirty="0">
                <a:solidFill>
                  <a:schemeClr val="tx1"/>
                </a:solidFill>
              </a:rPr>
              <a:t> en </a:t>
            </a:r>
            <a:r>
              <a:rPr lang="nl-NL" sz="1200" dirty="0" err="1">
                <a:solidFill>
                  <a:schemeClr val="tx1"/>
                </a:solidFill>
              </a:rPr>
              <a:t>Lambermont</a:t>
            </a:r>
            <a:r>
              <a:rPr lang="nl-NL" sz="1200" dirty="0">
                <a:solidFill>
                  <a:schemeClr val="tx1"/>
                </a:solidFill>
              </a:rPr>
              <a:t>, innovatieprijs 2012</a:t>
            </a:r>
          </a:p>
          <a:p>
            <a:pPr marL="342900" indent="-342900">
              <a:defRPr/>
            </a:pPr>
            <a:r>
              <a:rPr lang="nl-NL" sz="1200" dirty="0">
                <a:solidFill>
                  <a:schemeClr val="tx1"/>
                </a:solidFill>
              </a:rPr>
              <a:t>Martijn de Waal (2012), </a:t>
            </a:r>
            <a:r>
              <a:rPr lang="nl-NL" sz="1200" i="1" dirty="0">
                <a:solidFill>
                  <a:schemeClr val="tx1"/>
                </a:solidFill>
              </a:rPr>
              <a:t> De stad als interface: digitale media en stedelijke </a:t>
            </a:r>
            <a:r>
              <a:rPr lang="nl-NL" sz="1200" i="1" dirty="0" smtClean="0">
                <a:solidFill>
                  <a:schemeClr val="tx1"/>
                </a:solidFill>
              </a:rPr>
              <a:t>openbaarheid </a:t>
            </a:r>
            <a:r>
              <a:rPr lang="nl-NL" sz="1200" i="1" dirty="0" smtClean="0">
                <a:solidFill>
                  <a:schemeClr val="tx1"/>
                </a:solidFill>
                <a:hlinkClick r:id="rId13"/>
              </a:rPr>
              <a:t>http://www.martijndewaal.nl/</a:t>
            </a:r>
            <a:endParaRPr lang="nl-NL" sz="1200" i="1" dirty="0" smtClean="0">
              <a:solidFill>
                <a:schemeClr val="tx1"/>
              </a:solidFill>
            </a:endParaRPr>
          </a:p>
          <a:p>
            <a:pPr marL="342900" indent="-342900">
              <a:defRPr/>
            </a:pPr>
            <a:endParaRPr lang="nl-NL" sz="1200" dirty="0">
              <a:solidFill>
                <a:schemeClr val="bg1"/>
              </a:solidFill>
            </a:endParaRPr>
          </a:p>
        </p:txBody>
      </p:sp>
      <p:pic>
        <p:nvPicPr>
          <p:cNvPr id="15" name="Picture 14" descr="C:\Users\NL14602\Documents\_sorteren Plaatjes=video\RHDHV-logo-download.jpg"/>
          <p:cNvPicPr>
            <a:picLocks noChangeAspect="1" noChangeArrowheads="1"/>
          </p:cNvPicPr>
          <p:nvPr/>
        </p:nvPicPr>
        <p:blipFill>
          <a:blip r:embed="rId14" cstate="print"/>
          <a:stretch>
            <a:fillRect/>
          </a:stretch>
        </p:blipFill>
        <p:spPr bwMode="auto">
          <a:xfrm>
            <a:off x="7696164" y="6156960"/>
            <a:ext cx="1447836" cy="701040"/>
          </a:xfrm>
          <a:prstGeom prst="rect">
            <a:avLst/>
          </a:prstGeom>
          <a:noFill/>
          <a:ln>
            <a:noFill/>
          </a:ln>
          <a:effectLst>
            <a:softEdge rad="31750"/>
          </a:effectLst>
        </p:spPr>
      </p:pic>
      <p:sp>
        <p:nvSpPr>
          <p:cNvPr id="16"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Gamification</a:t>
            </a:r>
            <a:r>
              <a:rPr lang="en-US" sz="1400" b="1" dirty="0">
                <a:solidFill>
                  <a:srgbClr val="FF0066"/>
                </a:solidFill>
              </a:rPr>
              <a:t> is </a:t>
            </a:r>
            <a:r>
              <a:rPr lang="en-US" sz="1400" b="1" dirty="0" err="1">
                <a:solidFill>
                  <a:srgbClr val="FF0066"/>
                </a:solidFill>
              </a:rPr>
              <a:t>een</a:t>
            </a:r>
            <a:r>
              <a:rPr lang="en-US" sz="1400" b="1" dirty="0">
                <a:solidFill>
                  <a:srgbClr val="FF0066"/>
                </a:solidFill>
              </a:rPr>
              <a:t> </a:t>
            </a:r>
            <a:r>
              <a:rPr lang="en-US" sz="1400" b="1" dirty="0" err="1">
                <a:solidFill>
                  <a:srgbClr val="FF0066"/>
                </a:solidFill>
              </a:rPr>
              <a:t>vorm</a:t>
            </a:r>
            <a:r>
              <a:rPr lang="en-US" sz="1400" b="1" dirty="0">
                <a:solidFill>
                  <a:srgbClr val="FF0066"/>
                </a:solidFill>
              </a:rPr>
              <a:t> van </a:t>
            </a:r>
            <a:r>
              <a:rPr lang="en-US" sz="1400" b="1" dirty="0" err="1">
                <a:solidFill>
                  <a:srgbClr val="FF0066"/>
                </a:solidFill>
              </a:rPr>
              <a:t>belonen</a:t>
            </a:r>
            <a:r>
              <a:rPr lang="en-US" sz="1400" b="1" dirty="0">
                <a:solidFill>
                  <a:srgbClr val="FF0066"/>
                </a:solidFill>
              </a:rPr>
              <a:t> met </a:t>
            </a:r>
            <a:r>
              <a:rPr lang="en-US" sz="1400" b="1" dirty="0" err="1">
                <a:solidFill>
                  <a:srgbClr val="FF0066"/>
                </a:solidFill>
              </a:rPr>
              <a:t>een</a:t>
            </a:r>
            <a:r>
              <a:rPr lang="en-US" sz="1400" b="1" dirty="0">
                <a:solidFill>
                  <a:srgbClr val="FF0066"/>
                </a:solidFill>
              </a:rPr>
              <a:t> </a:t>
            </a:r>
            <a:r>
              <a:rPr lang="en-US" sz="1400" b="1" dirty="0" err="1">
                <a:solidFill>
                  <a:srgbClr val="FF0066"/>
                </a:solidFill>
              </a:rPr>
              <a:t>korte</a:t>
            </a:r>
            <a:r>
              <a:rPr lang="en-US" sz="1400" b="1" dirty="0">
                <a:solidFill>
                  <a:srgbClr val="FF0066"/>
                </a:solidFill>
              </a:rPr>
              <a:t> </a:t>
            </a:r>
            <a:r>
              <a:rPr lang="en-US" sz="1400" b="1" dirty="0" err="1">
                <a:solidFill>
                  <a:srgbClr val="FF0066"/>
                </a:solidFill>
              </a:rPr>
              <a:t>termijn</a:t>
            </a:r>
            <a:r>
              <a:rPr lang="en-US" sz="1400" b="1" dirty="0">
                <a:solidFill>
                  <a:srgbClr val="FF0066"/>
                </a:solidFill>
              </a:rPr>
              <a:t> effect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6" descr="Supporter van Schoon"/>
          <p:cNvPicPr>
            <a:picLocks noChangeAspect="1" noChangeArrowheads="1"/>
          </p:cNvPicPr>
          <p:nvPr/>
        </p:nvPicPr>
        <p:blipFill>
          <a:blip r:embed="rId3" cstate="print"/>
          <a:srcRect/>
          <a:stretch>
            <a:fillRect/>
          </a:stretch>
        </p:blipFill>
        <p:spPr bwMode="auto">
          <a:xfrm>
            <a:off x="276225" y="1284288"/>
            <a:ext cx="6134100" cy="1476375"/>
          </a:xfrm>
          <a:prstGeom prst="rect">
            <a:avLst/>
          </a:prstGeom>
          <a:noFill/>
          <a:ln w="9525">
            <a:noFill/>
            <a:miter lim="800000"/>
            <a:headEnd/>
            <a:tailEnd/>
          </a:ln>
        </p:spPr>
      </p:pic>
      <p:sp>
        <p:nvSpPr>
          <p:cNvPr id="55299"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55300"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Social media – do’s and don’ts</a:t>
            </a:r>
            <a:endParaRPr lang="nl-NL" sz="1600" b="1">
              <a:solidFill>
                <a:schemeClr val="bg1"/>
              </a:solidFill>
              <a:latin typeface="Calibri" pitchFamily="34" charset="0"/>
            </a:endParaRPr>
          </a:p>
        </p:txBody>
      </p:sp>
      <p:sp>
        <p:nvSpPr>
          <p:cNvPr id="55301" name="Rectangle 7"/>
          <p:cNvSpPr>
            <a:spLocks noChangeArrowheads="1"/>
          </p:cNvSpPr>
          <p:nvPr/>
        </p:nvSpPr>
        <p:spPr bwMode="auto">
          <a:xfrm>
            <a:off x="4572000" y="1978025"/>
            <a:ext cx="4572000" cy="3803650"/>
          </a:xfrm>
          <a:prstGeom prst="rect">
            <a:avLst/>
          </a:prstGeom>
          <a:solidFill>
            <a:srgbClr val="FF0066">
              <a:alpha val="79999"/>
            </a:srgbClr>
          </a:solidFill>
          <a:ln w="9525">
            <a:noFill/>
            <a:miter lim="800000"/>
            <a:headEnd/>
            <a:tailEnd/>
          </a:ln>
        </p:spPr>
        <p:txBody>
          <a:bodyPr anchor="ctr"/>
          <a:lstStyle/>
          <a:p>
            <a:pPr marL="342900" indent="-342900">
              <a:buFontTx/>
              <a:buAutoNum type="arabicPeriod"/>
            </a:pPr>
            <a:r>
              <a:rPr lang="nl-NL">
                <a:solidFill>
                  <a:srgbClr val="FFFFFF"/>
                </a:solidFill>
              </a:rPr>
              <a:t>Wie wil je bereiken?</a:t>
            </a:r>
          </a:p>
          <a:p>
            <a:pPr marL="342900" indent="-342900">
              <a:buFontTx/>
              <a:buAutoNum type="arabicPeriod"/>
            </a:pPr>
            <a:r>
              <a:rPr lang="nl-NL">
                <a:solidFill>
                  <a:srgbClr val="FFFFFF"/>
                </a:solidFill>
              </a:rPr>
              <a:t>Sluit aan bij wat er al is</a:t>
            </a:r>
          </a:p>
          <a:p>
            <a:pPr marL="342900" indent="-342900">
              <a:buFontTx/>
              <a:buAutoNum type="arabicPeriod"/>
            </a:pPr>
            <a:r>
              <a:rPr lang="nl-NL">
                <a:solidFill>
                  <a:srgbClr val="FFFFFF"/>
                </a:solidFill>
              </a:rPr>
              <a:t>Probeer een plek te verwerven op twitter, facebook etc.</a:t>
            </a:r>
          </a:p>
          <a:p>
            <a:pPr marL="342900" indent="-342900">
              <a:buFontTx/>
              <a:buAutoNum type="arabicPeriod"/>
            </a:pPr>
            <a:r>
              <a:rPr lang="nl-NL">
                <a:solidFill>
                  <a:srgbClr val="FFFFFF"/>
                </a:solidFill>
              </a:rPr>
              <a:t>Zorg voor een spelelement – lol</a:t>
            </a:r>
          </a:p>
          <a:p>
            <a:pPr marL="342900" indent="-342900">
              <a:buFontTx/>
              <a:buAutoNum type="arabicPeriod"/>
            </a:pPr>
            <a:r>
              <a:rPr lang="nl-NL">
                <a:solidFill>
                  <a:srgbClr val="FFFFFF"/>
                </a:solidFill>
              </a:rPr>
              <a:t>Creëer een ‘wij-gevoel’</a:t>
            </a:r>
          </a:p>
          <a:p>
            <a:pPr marL="342900" indent="-342900">
              <a:buFontTx/>
              <a:buAutoNum type="arabicPeriod"/>
            </a:pPr>
            <a:r>
              <a:rPr lang="nl-NL">
                <a:solidFill>
                  <a:srgbClr val="FFFFFF"/>
                </a:solidFill>
              </a:rPr>
              <a:t>Maak verwachtingen waar </a:t>
            </a:r>
          </a:p>
          <a:p>
            <a:pPr marL="342900" indent="-342900">
              <a:buFontTx/>
              <a:buAutoNum type="arabicPeriod"/>
            </a:pPr>
            <a:r>
              <a:rPr lang="nl-NL">
                <a:solidFill>
                  <a:srgbClr val="FFFFFF"/>
                </a:solidFill>
              </a:rPr>
              <a:t>Gebruik meer communicatiemiddelen</a:t>
            </a:r>
          </a:p>
          <a:p>
            <a:pPr marL="342900" indent="-342900">
              <a:buFontTx/>
              <a:buAutoNum type="arabicPeriod"/>
            </a:pPr>
            <a:r>
              <a:rPr lang="nl-NL">
                <a:solidFill>
                  <a:srgbClr val="FFFFFF"/>
                </a:solidFill>
              </a:rPr>
              <a:t>Alleen social media gebruiken als het een meerwaarde oplevert</a:t>
            </a:r>
          </a:p>
          <a:p>
            <a:pPr marL="342900" indent="-342900">
              <a:buFontTx/>
              <a:buAutoNum type="arabicPeriod"/>
            </a:pPr>
            <a:r>
              <a:rPr lang="nl-NL">
                <a:solidFill>
                  <a:srgbClr val="FFFFFF"/>
                </a:solidFill>
              </a:rPr>
              <a:t>Blijf monitoren</a:t>
            </a:r>
          </a:p>
          <a:p>
            <a:pPr marL="342900" indent="-342900"/>
            <a:endParaRPr lang="nl-NL">
              <a:solidFill>
                <a:srgbClr val="FFFFFF"/>
              </a:solidFill>
            </a:endParaRPr>
          </a:p>
          <a:p>
            <a:pPr marL="342900" indent="-342900"/>
            <a:r>
              <a:rPr lang="nl-NL">
                <a:solidFill>
                  <a:srgbClr val="FFFFFF"/>
                </a:solidFill>
              </a:rPr>
              <a:t>Vrienden die sponsoren d.m.v. gedrag</a:t>
            </a:r>
          </a:p>
        </p:txBody>
      </p:sp>
      <p:pic>
        <p:nvPicPr>
          <p:cNvPr id="55302" name="Picture 14" descr="Kindjes"/>
          <p:cNvPicPr>
            <a:picLocks noChangeAspect="1" noChangeArrowheads="1"/>
          </p:cNvPicPr>
          <p:nvPr/>
        </p:nvPicPr>
        <p:blipFill>
          <a:blip r:embed="rId4" cstate="print"/>
          <a:srcRect/>
          <a:stretch>
            <a:fillRect/>
          </a:stretch>
        </p:blipFill>
        <p:spPr bwMode="auto">
          <a:xfrm>
            <a:off x="949325" y="4786313"/>
            <a:ext cx="2447925" cy="1838325"/>
          </a:xfrm>
          <a:prstGeom prst="rect">
            <a:avLst/>
          </a:prstGeom>
          <a:noFill/>
          <a:ln w="9525">
            <a:noFill/>
            <a:miter lim="800000"/>
            <a:headEnd/>
            <a:tailEnd/>
          </a:ln>
        </p:spPr>
      </p:pic>
      <p:sp>
        <p:nvSpPr>
          <p:cNvPr id="10" name="Rectangle 9"/>
          <p:cNvSpPr>
            <a:spLocks noChangeArrowheads="1"/>
          </p:cNvSpPr>
          <p:nvPr/>
        </p:nvSpPr>
        <p:spPr bwMode="auto">
          <a:xfrm>
            <a:off x="0" y="5905500"/>
            <a:ext cx="9144000" cy="95250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err="1">
                <a:solidFill>
                  <a:schemeClr val="tx1"/>
                </a:solidFill>
              </a:rPr>
              <a:t>Havinghurst</a:t>
            </a:r>
            <a:r>
              <a:rPr lang="nl-NL" sz="1200" dirty="0">
                <a:solidFill>
                  <a:schemeClr val="tx1"/>
                </a:solidFill>
              </a:rPr>
              <a:t>, 1952</a:t>
            </a:r>
          </a:p>
          <a:p>
            <a:pPr marL="342900" indent="-342900">
              <a:defRPr/>
            </a:pPr>
            <a:r>
              <a:rPr lang="nl-NL" sz="1200" dirty="0" err="1">
                <a:solidFill>
                  <a:schemeClr val="tx1"/>
                </a:solidFill>
              </a:rPr>
              <a:t>Cialdini</a:t>
            </a:r>
            <a:r>
              <a:rPr lang="nl-NL" sz="1200" dirty="0">
                <a:solidFill>
                  <a:schemeClr val="tx1"/>
                </a:solidFill>
              </a:rPr>
              <a:t>, 2003</a:t>
            </a:r>
          </a:p>
          <a:p>
            <a:pPr marL="342900" indent="-342900">
              <a:defRPr/>
            </a:pPr>
            <a:r>
              <a:rPr lang="nl-NL" sz="1200" dirty="0">
                <a:solidFill>
                  <a:schemeClr val="tx1"/>
                </a:solidFill>
              </a:rPr>
              <a:t>David </a:t>
            </a:r>
            <a:r>
              <a:rPr lang="nl-NL" sz="1200" dirty="0" err="1">
                <a:solidFill>
                  <a:schemeClr val="tx1"/>
                </a:solidFill>
              </a:rPr>
              <a:t>Burrows</a:t>
            </a:r>
            <a:r>
              <a:rPr lang="nl-NL" sz="1200" dirty="0">
                <a:solidFill>
                  <a:schemeClr val="tx1"/>
                </a:solidFill>
              </a:rPr>
              <a:t>, </a:t>
            </a:r>
            <a:r>
              <a:rPr lang="nl-NL" sz="1200" i="1" dirty="0">
                <a:solidFill>
                  <a:schemeClr val="tx1"/>
                </a:solidFill>
              </a:rPr>
              <a:t>Winning the </a:t>
            </a:r>
            <a:r>
              <a:rPr lang="nl-NL" sz="1200" i="1" dirty="0" err="1">
                <a:solidFill>
                  <a:schemeClr val="tx1"/>
                </a:solidFill>
              </a:rPr>
              <a:t>persuasion</a:t>
            </a:r>
            <a:r>
              <a:rPr lang="nl-NL" sz="1200" i="1" dirty="0">
                <a:solidFill>
                  <a:schemeClr val="tx1"/>
                </a:solidFill>
              </a:rPr>
              <a:t> </a:t>
            </a:r>
            <a:r>
              <a:rPr lang="nl-NL" sz="1200" i="1" dirty="0" smtClean="0">
                <a:solidFill>
                  <a:schemeClr val="tx1"/>
                </a:solidFill>
              </a:rPr>
              <a:t>game </a:t>
            </a:r>
            <a:r>
              <a:rPr lang="nl-NL" sz="1200" i="1" dirty="0" smtClean="0">
                <a:solidFill>
                  <a:schemeClr val="tx1"/>
                </a:solidFill>
                <a:hlinkClick r:id="rId5"/>
              </a:rPr>
              <a:t>http://www.guardian.co.uk/sustainable-business/behaviour-change-sustainability-persuasion-success</a:t>
            </a:r>
            <a:endParaRPr lang="nl-NL" sz="1200" i="1" dirty="0" smtClean="0">
              <a:solidFill>
                <a:schemeClr val="tx1"/>
              </a:solidFill>
            </a:endParaRPr>
          </a:p>
          <a:p>
            <a:pPr marL="342900" indent="-342900">
              <a:defRPr/>
            </a:pPr>
            <a:endParaRPr lang="nl-NL" sz="1200" dirty="0">
              <a:solidFill>
                <a:schemeClr val="tx1"/>
              </a:solidFill>
            </a:endParaRPr>
          </a:p>
        </p:txBody>
      </p:sp>
      <p:pic>
        <p:nvPicPr>
          <p:cNvPr id="11" name="Picture 10" descr="C:\Users\NL14602\Documents\_sorteren Plaatjes=video\RHDHV-logo-download.jpg"/>
          <p:cNvPicPr>
            <a:picLocks noChangeAspect="1" noChangeArrowheads="1"/>
          </p:cNvPicPr>
          <p:nvPr/>
        </p:nvPicPr>
        <p:blipFill>
          <a:blip r:embed="rId6" cstate="print"/>
          <a:stretch>
            <a:fillRect/>
          </a:stretch>
        </p:blipFill>
        <p:spPr bwMode="auto">
          <a:xfrm>
            <a:off x="7696164" y="6156960"/>
            <a:ext cx="1447836" cy="701040"/>
          </a:xfrm>
          <a:prstGeom prst="rect">
            <a:avLst/>
          </a:prstGeom>
          <a:noFill/>
          <a:ln>
            <a:noFill/>
          </a:ln>
          <a:effectLst>
            <a:softEdge rad="31750"/>
          </a:effectLst>
        </p:spPr>
      </p:pic>
      <p:sp>
        <p:nvSpPr>
          <p:cNvPr id="12"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Mensen</a:t>
            </a:r>
            <a:r>
              <a:rPr lang="en-US" sz="1400" b="1" dirty="0">
                <a:solidFill>
                  <a:srgbClr val="FF0066"/>
                </a:solidFill>
              </a:rPr>
              <a:t> </a:t>
            </a:r>
            <a:r>
              <a:rPr lang="en-US" sz="1400" b="1" dirty="0" err="1">
                <a:solidFill>
                  <a:srgbClr val="FF0066"/>
                </a:solidFill>
              </a:rPr>
              <a:t>laten</a:t>
            </a:r>
            <a:r>
              <a:rPr lang="en-US" sz="1400" b="1" dirty="0">
                <a:solidFill>
                  <a:srgbClr val="FF0066"/>
                </a:solidFill>
              </a:rPr>
              <a:t> </a:t>
            </a:r>
            <a:r>
              <a:rPr lang="en-US" sz="1400" b="1" dirty="0" err="1">
                <a:solidFill>
                  <a:srgbClr val="FF0066"/>
                </a:solidFill>
              </a:rPr>
              <a:t>zich</a:t>
            </a:r>
            <a:r>
              <a:rPr lang="en-US" sz="1400" b="1" dirty="0">
                <a:solidFill>
                  <a:srgbClr val="FF0066"/>
                </a:solidFill>
              </a:rPr>
              <a:t> het </a:t>
            </a:r>
            <a:r>
              <a:rPr lang="en-US" sz="1400" b="1" dirty="0" err="1">
                <a:solidFill>
                  <a:srgbClr val="FF0066"/>
                </a:solidFill>
              </a:rPr>
              <a:t>meest</a:t>
            </a:r>
            <a:r>
              <a:rPr lang="en-US" sz="1400" b="1" dirty="0">
                <a:solidFill>
                  <a:srgbClr val="FF0066"/>
                </a:solidFill>
              </a:rPr>
              <a:t> </a:t>
            </a:r>
            <a:r>
              <a:rPr lang="en-US" sz="1400" b="1" dirty="0" err="1">
                <a:solidFill>
                  <a:srgbClr val="FF0066"/>
                </a:solidFill>
              </a:rPr>
              <a:t>leiden</a:t>
            </a:r>
            <a:r>
              <a:rPr lang="en-US" sz="1400" b="1" dirty="0">
                <a:solidFill>
                  <a:srgbClr val="FF0066"/>
                </a:solidFill>
              </a:rPr>
              <a:t> door </a:t>
            </a:r>
            <a:r>
              <a:rPr lang="en-US" sz="1400" b="1" dirty="0" err="1">
                <a:solidFill>
                  <a:srgbClr val="FF0066"/>
                </a:solidFill>
              </a:rPr>
              <a:t>wat</a:t>
            </a:r>
            <a:r>
              <a:rPr lang="en-US" sz="1400" b="1" dirty="0">
                <a:solidFill>
                  <a:srgbClr val="FF0066"/>
                </a:solidFill>
              </a:rPr>
              <a:t> </a:t>
            </a:r>
            <a:r>
              <a:rPr lang="en-US" sz="1400" b="1" dirty="0" err="1">
                <a:solidFill>
                  <a:srgbClr val="FF0066"/>
                </a:solidFill>
              </a:rPr>
              <a:t>bekenden</a:t>
            </a:r>
            <a:r>
              <a:rPr lang="en-US" sz="1400" b="1" dirty="0">
                <a:solidFill>
                  <a:srgbClr val="FF0066"/>
                </a:solidFill>
              </a:rPr>
              <a:t> </a:t>
            </a:r>
            <a:r>
              <a:rPr lang="en-US" sz="1400" b="1" dirty="0" err="1">
                <a:solidFill>
                  <a:srgbClr val="FF0066"/>
                </a:solidFill>
              </a:rPr>
              <a:t>vinden</a:t>
            </a:r>
            <a:r>
              <a:rPr lang="en-US" sz="1400" b="1" dirty="0">
                <a:solidFill>
                  <a:srgbClr val="FF0066"/>
                </a:solidFill>
              </a:rPr>
              <a:t>/</a:t>
            </a:r>
            <a:r>
              <a:rPr lang="en-US" sz="1400" b="1" dirty="0" err="1">
                <a:solidFill>
                  <a:srgbClr val="FF0066"/>
                </a:solidFill>
              </a:rPr>
              <a:t>doen</a:t>
            </a:r>
            <a:endParaRPr lang="en-US" sz="1400" u="sng" dirty="0">
              <a:solidFill>
                <a:schemeClr val="tx1"/>
              </a:solidFill>
            </a:endParaRPr>
          </a:p>
        </p:txBody>
      </p:sp>
      <p:pic>
        <p:nvPicPr>
          <p:cNvPr id="55306" name="Picture 8" descr="http://ict.pken.com/wordpress/wp-content/uploads/2012/06/twitter-bird.png"/>
          <p:cNvPicPr>
            <a:picLocks noChangeAspect="1" noChangeArrowheads="1"/>
          </p:cNvPicPr>
          <p:nvPr/>
        </p:nvPicPr>
        <p:blipFill>
          <a:blip r:embed="rId7" cstate="print"/>
          <a:srcRect/>
          <a:stretch>
            <a:fillRect/>
          </a:stretch>
        </p:blipFill>
        <p:spPr bwMode="auto">
          <a:xfrm>
            <a:off x="1216025" y="2719388"/>
            <a:ext cx="2901950" cy="2174875"/>
          </a:xfrm>
          <a:prstGeom prst="rect">
            <a:avLst/>
          </a:prstGeom>
          <a:noFill/>
          <a:ln w="9525">
            <a:noFill/>
            <a:miter lim="800000"/>
            <a:headEnd/>
            <a:tailEnd/>
          </a:ln>
        </p:spPr>
      </p:pic>
      <p:pic>
        <p:nvPicPr>
          <p:cNvPr id="55307" name="Picture 14" descr="http://ts3.mm.bing.net/th?id=H.4721900842452310&amp;pid=1.7&amp;w=139&amp;h=136&amp;c=7&amp;rs=1"/>
          <p:cNvPicPr>
            <a:picLocks noChangeAspect="1" noChangeArrowheads="1"/>
          </p:cNvPicPr>
          <p:nvPr/>
        </p:nvPicPr>
        <p:blipFill>
          <a:blip r:embed="rId8" cstate="print"/>
          <a:srcRect/>
          <a:stretch>
            <a:fillRect/>
          </a:stretch>
        </p:blipFill>
        <p:spPr bwMode="auto">
          <a:xfrm>
            <a:off x="3063875" y="3944938"/>
            <a:ext cx="1323975" cy="1295400"/>
          </a:xfrm>
          <a:prstGeom prst="rect">
            <a:avLst/>
          </a:prstGeom>
          <a:noFill/>
          <a:ln w="9525">
            <a:noFill/>
            <a:miter lim="800000"/>
            <a:headEnd/>
            <a:tailEnd/>
          </a:ln>
        </p:spPr>
      </p:pic>
      <p:pic>
        <p:nvPicPr>
          <p:cNvPr id="55308" name="Picture 10" descr="http://blog.mobiles.co.uk/wp-content/uploads/2010/11/facebook_pic.jpg"/>
          <p:cNvPicPr>
            <a:picLocks noChangeAspect="1" noChangeArrowheads="1"/>
          </p:cNvPicPr>
          <p:nvPr/>
        </p:nvPicPr>
        <p:blipFill>
          <a:blip r:embed="rId9" cstate="print"/>
          <a:srcRect/>
          <a:stretch>
            <a:fillRect/>
          </a:stretch>
        </p:blipFill>
        <p:spPr bwMode="auto">
          <a:xfrm>
            <a:off x="203200" y="3192463"/>
            <a:ext cx="1458913" cy="54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0" y="115888"/>
            <a:ext cx="7313613" cy="6742112"/>
          </a:xfrm>
          <a:prstGeom prst="rect">
            <a:avLst/>
          </a:prstGeom>
          <a:noFill/>
          <a:ln w="9525">
            <a:noFill/>
            <a:miter lim="800000"/>
            <a:headEnd/>
            <a:tailEnd/>
          </a:ln>
        </p:spPr>
      </p:pic>
      <p:sp>
        <p:nvSpPr>
          <p:cNvPr id="56323"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56324"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Social Media: Crowd control en crowd sourcing</a:t>
            </a:r>
            <a:endParaRPr lang="nl-NL" sz="1600" b="1">
              <a:solidFill>
                <a:schemeClr val="bg1"/>
              </a:solidFill>
              <a:latin typeface="Calibri" pitchFamily="34" charset="0"/>
            </a:endParaRPr>
          </a:p>
        </p:txBody>
      </p:sp>
      <p:sp>
        <p:nvSpPr>
          <p:cNvPr id="56325" name="Rectangle 7"/>
          <p:cNvSpPr>
            <a:spLocks noChangeArrowheads="1"/>
          </p:cNvSpPr>
          <p:nvPr/>
        </p:nvSpPr>
        <p:spPr bwMode="auto">
          <a:xfrm>
            <a:off x="4583113" y="2446338"/>
            <a:ext cx="4572000" cy="2390775"/>
          </a:xfrm>
          <a:prstGeom prst="rect">
            <a:avLst/>
          </a:prstGeom>
          <a:solidFill>
            <a:srgbClr val="FF0066">
              <a:alpha val="79999"/>
            </a:srgbClr>
          </a:solidFill>
          <a:ln w="9525">
            <a:noFill/>
            <a:miter lim="800000"/>
            <a:headEnd/>
            <a:tailEnd/>
          </a:ln>
        </p:spPr>
        <p:txBody>
          <a:bodyPr anchor="ctr"/>
          <a:lstStyle/>
          <a:p>
            <a:pPr indent="-342900"/>
            <a:r>
              <a:rPr lang="nl-NL">
                <a:solidFill>
                  <a:srgbClr val="FFFFFF"/>
                </a:solidFill>
              </a:rPr>
              <a:t>Zichtbaarheid in de wijk: laten zien dat je er bent.</a:t>
            </a:r>
          </a:p>
          <a:p>
            <a:pPr indent="-342900"/>
            <a:endParaRPr lang="nl-NL">
              <a:solidFill>
                <a:srgbClr val="FFFFFF"/>
              </a:solidFill>
            </a:endParaRPr>
          </a:p>
          <a:p>
            <a:pPr indent="-342900"/>
            <a:r>
              <a:rPr lang="nl-NL">
                <a:solidFill>
                  <a:srgbClr val="FFFFFF"/>
                </a:solidFill>
              </a:rPr>
              <a:t>Input vanuit de wijk en makkelijke feedback.</a:t>
            </a:r>
          </a:p>
        </p:txBody>
      </p:sp>
      <p:sp>
        <p:nvSpPr>
          <p:cNvPr id="8" name="Rectangle 7"/>
          <p:cNvSpPr>
            <a:spLocks noChangeArrowheads="1"/>
          </p:cNvSpPr>
          <p:nvPr/>
        </p:nvSpPr>
        <p:spPr bwMode="auto">
          <a:xfrm>
            <a:off x="0" y="6048375"/>
            <a:ext cx="9144000" cy="80962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 </a:t>
            </a:r>
          </a:p>
          <a:p>
            <a:pPr marL="342900" indent="-342900">
              <a:defRPr/>
            </a:pPr>
            <a:r>
              <a:rPr lang="nl-NL" sz="1200" dirty="0" err="1">
                <a:solidFill>
                  <a:schemeClr val="tx1"/>
                </a:solidFill>
              </a:rPr>
              <a:t>Veltman</a:t>
            </a:r>
            <a:r>
              <a:rPr lang="nl-NL" sz="1200" dirty="0">
                <a:solidFill>
                  <a:schemeClr val="tx1"/>
                </a:solidFill>
              </a:rPr>
              <a:t>, TU Twente, 2011</a:t>
            </a:r>
          </a:p>
          <a:p>
            <a:pPr marL="342900" indent="-342900">
              <a:defRPr/>
            </a:pPr>
            <a:r>
              <a:rPr lang="nl-NL" sz="1200" dirty="0">
                <a:solidFill>
                  <a:schemeClr val="tx1"/>
                </a:solidFill>
                <a:hlinkClick r:id="rId4"/>
              </a:rPr>
              <a:t>http://www.youtube.com/watch?v=whYwSG5WCgI</a:t>
            </a:r>
            <a:endParaRPr lang="nl-NL" sz="1200" dirty="0">
              <a:solidFill>
                <a:schemeClr val="tx1"/>
              </a:solidFill>
            </a:endParaRPr>
          </a:p>
        </p:txBody>
      </p:sp>
      <p:pic>
        <p:nvPicPr>
          <p:cNvPr id="9" name="Picture 8"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Versterkt</a:t>
            </a:r>
            <a:r>
              <a:rPr lang="en-US" sz="1400" b="1" dirty="0">
                <a:solidFill>
                  <a:srgbClr val="FF0066"/>
                </a:solidFill>
              </a:rPr>
              <a:t> het </a:t>
            </a:r>
            <a:r>
              <a:rPr lang="en-US" sz="1400" b="1" dirty="0" err="1">
                <a:solidFill>
                  <a:srgbClr val="FF0066"/>
                </a:solidFill>
              </a:rPr>
              <a:t>gevoel</a:t>
            </a:r>
            <a:r>
              <a:rPr lang="en-US" sz="1400" b="1" dirty="0">
                <a:solidFill>
                  <a:srgbClr val="FF0066"/>
                </a:solidFill>
              </a:rPr>
              <a:t> van ‘we </a:t>
            </a:r>
            <a:r>
              <a:rPr lang="en-US" sz="1400" b="1" dirty="0" err="1">
                <a:solidFill>
                  <a:srgbClr val="FF0066"/>
                </a:solidFill>
              </a:rPr>
              <a:t>doen</a:t>
            </a:r>
            <a:r>
              <a:rPr lang="en-US" sz="1400" b="1" dirty="0">
                <a:solidFill>
                  <a:srgbClr val="FF0066"/>
                </a:solidFill>
              </a:rPr>
              <a:t> het </a:t>
            </a:r>
            <a:r>
              <a:rPr lang="en-US" sz="1400" b="1" dirty="0" err="1">
                <a:solidFill>
                  <a:srgbClr val="FF0066"/>
                </a:solidFill>
              </a:rPr>
              <a:t>samen</a:t>
            </a:r>
            <a:r>
              <a:rPr lang="en-US" sz="1400" b="1" dirty="0">
                <a:solidFill>
                  <a:srgbClr val="FF0066"/>
                </a:solidFill>
              </a:rPr>
              <a: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8" descr="http://www.hockey.nl/files/images/Nieuwsartikels/ANP-HolleBolleGijs-624.jpg?t=1288102831"/>
          <p:cNvPicPr>
            <a:picLocks noChangeAspect="1" noChangeArrowheads="1"/>
          </p:cNvPicPr>
          <p:nvPr/>
        </p:nvPicPr>
        <p:blipFill>
          <a:blip r:embed="rId3" cstate="print"/>
          <a:srcRect/>
          <a:stretch>
            <a:fillRect/>
          </a:stretch>
        </p:blipFill>
        <p:spPr bwMode="auto">
          <a:xfrm>
            <a:off x="-482600" y="0"/>
            <a:ext cx="10188575" cy="6858000"/>
          </a:xfrm>
          <a:prstGeom prst="rect">
            <a:avLst/>
          </a:prstGeom>
          <a:noFill/>
          <a:ln w="9525">
            <a:noFill/>
            <a:miter lim="800000"/>
            <a:headEnd/>
            <a:tailEnd/>
          </a:ln>
        </p:spPr>
      </p:pic>
      <p:sp>
        <p:nvSpPr>
          <p:cNvPr id="57347"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57348"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Antropomorfisme </a:t>
            </a:r>
            <a:endParaRPr lang="nl-NL" sz="1600" b="1">
              <a:solidFill>
                <a:schemeClr val="bg1"/>
              </a:solidFill>
              <a:latin typeface="Calibri" pitchFamily="34" charset="0"/>
            </a:endParaRPr>
          </a:p>
        </p:txBody>
      </p:sp>
      <p:sp>
        <p:nvSpPr>
          <p:cNvPr id="6" name="Rectangle 7"/>
          <p:cNvSpPr>
            <a:spLocks noChangeArrowheads="1"/>
          </p:cNvSpPr>
          <p:nvPr/>
        </p:nvSpPr>
        <p:spPr bwMode="auto">
          <a:xfrm>
            <a:off x="4572000" y="2533650"/>
            <a:ext cx="4572000" cy="2401888"/>
          </a:xfrm>
          <a:prstGeom prst="rect">
            <a:avLst/>
          </a:prstGeom>
          <a:solidFill>
            <a:srgbClr val="FF0066">
              <a:alpha val="79999"/>
            </a:srgbClr>
          </a:solidFill>
          <a:ln w="9525">
            <a:noFill/>
            <a:miter lim="800000"/>
            <a:headEnd/>
            <a:tailEnd/>
          </a:ln>
        </p:spPr>
        <p:txBody>
          <a:bodyPr anchor="ctr"/>
          <a:lstStyle/>
          <a:p>
            <a:pPr marL="342900" indent="-342900">
              <a:defRPr/>
            </a:pPr>
            <a:endParaRPr lang="nl-NL" dirty="0">
              <a:solidFill>
                <a:srgbClr val="FFFFFF"/>
              </a:solidFill>
            </a:endParaRPr>
          </a:p>
          <a:p>
            <a:pPr indent="-342900">
              <a:defRPr/>
            </a:pPr>
            <a:r>
              <a:rPr lang="nl-NL" dirty="0">
                <a:solidFill>
                  <a:srgbClr val="FFFFFF"/>
                </a:solidFill>
              </a:rPr>
              <a:t>Het ‘voeren’ van Holle Bolle Gijs is het bekendste voorbeeld in ‘afvalland’.</a:t>
            </a:r>
            <a:r>
              <a:rPr lang="en-US" b="1" dirty="0">
                <a:solidFill>
                  <a:schemeClr val="bg1"/>
                </a:solidFill>
              </a:rPr>
              <a:t> </a:t>
            </a:r>
          </a:p>
          <a:p>
            <a:pPr indent="-342900">
              <a:defRPr/>
            </a:pPr>
            <a:endParaRPr lang="en-US" b="1" dirty="0">
              <a:solidFill>
                <a:schemeClr val="bg1"/>
              </a:solidFill>
            </a:endParaRPr>
          </a:p>
          <a:p>
            <a:pPr indent="-342900">
              <a:defRPr/>
            </a:pPr>
            <a:r>
              <a:rPr lang="en-US" dirty="0">
                <a:solidFill>
                  <a:schemeClr val="bg1"/>
                </a:solidFill>
              </a:rPr>
              <a:t>Groot effect op de </a:t>
            </a:r>
            <a:r>
              <a:rPr lang="en-US" dirty="0" err="1">
                <a:solidFill>
                  <a:schemeClr val="bg1"/>
                </a:solidFill>
              </a:rPr>
              <a:t>korte</a:t>
            </a:r>
            <a:r>
              <a:rPr lang="en-US" dirty="0">
                <a:solidFill>
                  <a:schemeClr val="bg1"/>
                </a:solidFill>
              </a:rPr>
              <a:t> </a:t>
            </a:r>
            <a:r>
              <a:rPr lang="en-US" dirty="0" err="1">
                <a:solidFill>
                  <a:schemeClr val="bg1"/>
                </a:solidFill>
              </a:rPr>
              <a:t>termijn</a:t>
            </a:r>
            <a:r>
              <a:rPr lang="en-US" dirty="0">
                <a:solidFill>
                  <a:schemeClr val="bg1"/>
                </a:solidFill>
              </a:rPr>
              <a:t> (tot de </a:t>
            </a:r>
            <a:r>
              <a:rPr lang="en-US" dirty="0" err="1">
                <a:solidFill>
                  <a:schemeClr val="bg1"/>
                </a:solidFill>
              </a:rPr>
              <a:t>lol</a:t>
            </a:r>
            <a:r>
              <a:rPr lang="en-US" dirty="0">
                <a:solidFill>
                  <a:schemeClr val="bg1"/>
                </a:solidFill>
              </a:rPr>
              <a:t> </a:t>
            </a:r>
            <a:r>
              <a:rPr lang="en-US" dirty="0" err="1">
                <a:solidFill>
                  <a:schemeClr val="bg1"/>
                </a:solidFill>
              </a:rPr>
              <a:t>er</a:t>
            </a:r>
            <a:r>
              <a:rPr lang="en-US" dirty="0">
                <a:solidFill>
                  <a:schemeClr val="bg1"/>
                </a:solidFill>
              </a:rPr>
              <a:t> van </a:t>
            </a:r>
            <a:r>
              <a:rPr lang="en-US" dirty="0" err="1">
                <a:solidFill>
                  <a:schemeClr val="bg1"/>
                </a:solidFill>
              </a:rPr>
              <a:t>af</a:t>
            </a:r>
            <a:r>
              <a:rPr lang="en-US" dirty="0">
                <a:solidFill>
                  <a:schemeClr val="bg1"/>
                </a:solidFill>
              </a:rPr>
              <a:t> is). </a:t>
            </a:r>
            <a:r>
              <a:rPr lang="en-US" dirty="0" err="1">
                <a:solidFill>
                  <a:schemeClr val="bg1"/>
                </a:solidFill>
              </a:rPr>
              <a:t>Een</a:t>
            </a:r>
            <a:r>
              <a:rPr lang="en-US" dirty="0">
                <a:solidFill>
                  <a:schemeClr val="bg1"/>
                </a:solidFill>
              </a:rPr>
              <a:t> </a:t>
            </a:r>
            <a:r>
              <a:rPr lang="en-US" dirty="0" err="1">
                <a:solidFill>
                  <a:schemeClr val="bg1"/>
                </a:solidFill>
              </a:rPr>
              <a:t>bewustmaker</a:t>
            </a:r>
            <a:r>
              <a:rPr lang="en-US" dirty="0">
                <a:solidFill>
                  <a:schemeClr val="bg1"/>
                </a:solidFill>
              </a:rPr>
              <a:t>.</a:t>
            </a:r>
          </a:p>
          <a:p>
            <a:pPr marL="342900" indent="-342900">
              <a:defRPr/>
            </a:pPr>
            <a:endParaRPr lang="nl-NL" dirty="0">
              <a:solidFill>
                <a:srgbClr val="FFFFFF"/>
              </a:solidFill>
            </a:endParaRPr>
          </a:p>
        </p:txBody>
      </p:sp>
      <p:sp>
        <p:nvSpPr>
          <p:cNvPr id="8" name="Rectangle 7"/>
          <p:cNvSpPr>
            <a:spLocks noChangeArrowheads="1"/>
          </p:cNvSpPr>
          <p:nvPr/>
        </p:nvSpPr>
        <p:spPr bwMode="auto">
          <a:xfrm>
            <a:off x="0" y="5981700"/>
            <a:ext cx="9144000" cy="87630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err="1">
                <a:solidFill>
                  <a:schemeClr val="tx1"/>
                </a:solidFill>
              </a:rPr>
              <a:t>Epley</a:t>
            </a:r>
            <a:r>
              <a:rPr lang="nl-NL" sz="1200" dirty="0">
                <a:solidFill>
                  <a:schemeClr val="tx1"/>
                </a:solidFill>
              </a:rPr>
              <a:t>, </a:t>
            </a:r>
            <a:r>
              <a:rPr lang="nl-NL" sz="1200" dirty="0" err="1">
                <a:solidFill>
                  <a:schemeClr val="tx1"/>
                </a:solidFill>
              </a:rPr>
              <a:t>Waytz</a:t>
            </a:r>
            <a:r>
              <a:rPr lang="nl-NL" sz="1200" dirty="0">
                <a:solidFill>
                  <a:schemeClr val="tx1"/>
                </a:solidFill>
              </a:rPr>
              <a:t> en </a:t>
            </a:r>
            <a:r>
              <a:rPr lang="nl-NL" sz="1200" dirty="0" err="1">
                <a:solidFill>
                  <a:schemeClr val="tx1"/>
                </a:solidFill>
              </a:rPr>
              <a:t>Cacioppo</a:t>
            </a:r>
            <a:r>
              <a:rPr lang="nl-NL" sz="1200" dirty="0">
                <a:solidFill>
                  <a:schemeClr val="tx1"/>
                </a:solidFill>
              </a:rPr>
              <a:t>, 2007</a:t>
            </a:r>
          </a:p>
        </p:txBody>
      </p:sp>
      <p:pic>
        <p:nvPicPr>
          <p:cNvPr id="9" name="Picture 8"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endParaRPr lang="nl-NL" sz="1400" b="1" dirty="0">
              <a:solidFill>
                <a:srgbClr val="FF0066"/>
              </a:solidFill>
            </a:endParaRPr>
          </a:p>
          <a:p>
            <a:pPr algn="ctr">
              <a:defRPr/>
            </a:pPr>
            <a:r>
              <a:rPr lang="nl-NL" sz="1400" b="1" dirty="0">
                <a:solidFill>
                  <a:srgbClr val="FF0066"/>
                </a:solidFill>
              </a:rPr>
              <a:t>Het toeschrijven van menselijke trekken aan </a:t>
            </a:r>
            <a:r>
              <a:rPr lang="nl-NL" sz="1400" b="1" dirty="0" smtClean="0">
                <a:solidFill>
                  <a:srgbClr val="FF0066"/>
                </a:solidFill>
              </a:rPr>
              <a:t>niet-menselijke </a:t>
            </a:r>
            <a:r>
              <a:rPr lang="nl-NL" sz="1400" b="1" dirty="0" err="1">
                <a:solidFill>
                  <a:srgbClr val="FF0066"/>
                </a:solidFill>
              </a:rPr>
              <a:t>agents</a:t>
            </a:r>
            <a:endParaRPr lang="nl-NL" sz="1400" b="1" dirty="0">
              <a:solidFill>
                <a:srgbClr val="FF0066"/>
              </a:solidFill>
            </a:endParaRPr>
          </a:p>
          <a:p>
            <a:pPr algn="ctr">
              <a:defRPr/>
            </a:pP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 descr="http://3.bp.blogspot.com/_96LOXJK-xio/TPS4uqHKUnI/AAAAAAAABBc/-B4fw2aSMA4/s1600/2010.10.14%2BDen%2BHaag%2BCentrum%252C%2BThe%2BNetherlands_2.jpg"/>
          <p:cNvPicPr>
            <a:picLocks noChangeAspect="1" noChangeArrowheads="1"/>
          </p:cNvPicPr>
          <p:nvPr/>
        </p:nvPicPr>
        <p:blipFill>
          <a:blip r:embed="rId3" cstate="print"/>
          <a:srcRect/>
          <a:stretch>
            <a:fillRect/>
          </a:stretch>
        </p:blipFill>
        <p:spPr bwMode="auto">
          <a:xfrm>
            <a:off x="0" y="0"/>
            <a:ext cx="11472863" cy="6858000"/>
          </a:xfrm>
          <a:prstGeom prst="rect">
            <a:avLst/>
          </a:prstGeom>
          <a:noFill/>
          <a:ln w="9525">
            <a:noFill/>
            <a:miter lim="800000"/>
            <a:headEnd/>
            <a:tailEnd/>
          </a:ln>
        </p:spPr>
      </p:pic>
      <p:sp>
        <p:nvSpPr>
          <p:cNvPr id="7171" name="Rectangle 2"/>
          <p:cNvSpPr>
            <a:spLocks noChangeArrowheads="1"/>
          </p:cNvSpPr>
          <p:nvPr/>
        </p:nvSpPr>
        <p:spPr bwMode="auto">
          <a:xfrm>
            <a:off x="0" y="188913"/>
            <a:ext cx="9144000" cy="936625"/>
          </a:xfrm>
          <a:prstGeom prst="rect">
            <a:avLst/>
          </a:prstGeom>
          <a:solidFill>
            <a:srgbClr val="AF67FF">
              <a:alpha val="79999"/>
            </a:srgbClr>
          </a:solidFill>
          <a:ln w="9525">
            <a:noFill/>
            <a:miter lim="800000"/>
            <a:headEnd/>
            <a:tailEnd/>
          </a:ln>
        </p:spPr>
        <p:txBody>
          <a:bodyPr wrap="none" anchor="ctr"/>
          <a:lstStyle/>
          <a:p>
            <a:endParaRPr lang="nl-NL"/>
          </a:p>
        </p:txBody>
      </p:sp>
      <p:sp>
        <p:nvSpPr>
          <p:cNvPr id="7172"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Publieke ruimte – veel mensen</a:t>
            </a:r>
            <a:endParaRPr lang="nl-NL" sz="1600" b="1">
              <a:solidFill>
                <a:schemeClr val="bg1"/>
              </a:solidFill>
              <a:latin typeface="Calibri" pitchFamily="34" charset="0"/>
            </a:endParaRPr>
          </a:p>
        </p:txBody>
      </p:sp>
      <p:sp>
        <p:nvSpPr>
          <p:cNvPr id="7173" name="Rectangle 7"/>
          <p:cNvSpPr>
            <a:spLocks noChangeArrowheads="1"/>
          </p:cNvSpPr>
          <p:nvPr/>
        </p:nvSpPr>
        <p:spPr bwMode="auto">
          <a:xfrm>
            <a:off x="4603750" y="2247900"/>
            <a:ext cx="4540250" cy="2552700"/>
          </a:xfrm>
          <a:prstGeom prst="rect">
            <a:avLst/>
          </a:prstGeom>
          <a:solidFill>
            <a:srgbClr val="AF67FF">
              <a:alpha val="79999"/>
            </a:srgbClr>
          </a:solidFill>
          <a:ln w="9525">
            <a:noFill/>
            <a:miter lim="800000"/>
            <a:headEnd/>
            <a:tailEnd/>
          </a:ln>
        </p:spPr>
        <p:txBody>
          <a:bodyPr anchor="ctr"/>
          <a:lstStyle/>
          <a:p>
            <a:pPr indent="-342900"/>
            <a:r>
              <a:rPr lang="nl-NL" dirty="0">
                <a:solidFill>
                  <a:schemeClr val="bg1"/>
                </a:solidFill>
              </a:rPr>
              <a:t>De relatie tussen zwerfafval en drukte is curvenlineair: </a:t>
            </a:r>
          </a:p>
          <a:p>
            <a:pPr indent="-342900">
              <a:buFont typeface="Arial" charset="0"/>
              <a:buChar char="•"/>
            </a:pPr>
            <a:r>
              <a:rPr lang="nl-NL" dirty="0" smtClean="0">
                <a:solidFill>
                  <a:schemeClr val="bg1"/>
                </a:solidFill>
              </a:rPr>
              <a:t>Weinig en veel mensen creëren anonimiteit</a:t>
            </a:r>
          </a:p>
          <a:p>
            <a:pPr indent="-342900">
              <a:buFont typeface="Arial" charset="0"/>
              <a:buChar char="•"/>
            </a:pPr>
            <a:r>
              <a:rPr lang="nl-NL" dirty="0" smtClean="0">
                <a:solidFill>
                  <a:schemeClr val="bg1"/>
                </a:solidFill>
              </a:rPr>
              <a:t>Daartussen zit een optimum met minimale anonimiteit.</a:t>
            </a:r>
            <a:r>
              <a:rPr lang="nl-NL" dirty="0">
                <a:solidFill>
                  <a:schemeClr val="bg1"/>
                </a:solidFill>
              </a:rPr>
              <a:t>	</a:t>
            </a:r>
          </a:p>
        </p:txBody>
      </p:sp>
      <p:pic>
        <p:nvPicPr>
          <p:cNvPr id="7" name="Picture 9"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9" name="Rectangle 7"/>
          <p:cNvSpPr>
            <a:spLocks noChangeArrowheads="1"/>
          </p:cNvSpPr>
          <p:nvPr/>
        </p:nvSpPr>
        <p:spPr bwMode="auto">
          <a:xfrm>
            <a:off x="0" y="5739788"/>
            <a:ext cx="9144000" cy="1118212"/>
          </a:xfrm>
          <a:prstGeom prst="rect">
            <a:avLst/>
          </a:prstGeom>
          <a:solidFill>
            <a:srgbClr val="FFFFFF"/>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a:defRPr/>
            </a:pPr>
            <a:r>
              <a:rPr lang="nl-NL" sz="1200" dirty="0">
                <a:solidFill>
                  <a:schemeClr val="tx1"/>
                </a:solidFill>
              </a:rPr>
              <a:t>Broeders, R., C. Midden en J. Ham, 2010. </a:t>
            </a:r>
            <a:r>
              <a:rPr lang="nl-NL" sz="1200" i="1" dirty="0">
                <a:solidFill>
                  <a:schemeClr val="tx1"/>
                </a:solidFill>
              </a:rPr>
              <a:t>Zwerfafval: Met automatisch gemak gooi je het in de afvalbak.</a:t>
            </a:r>
          </a:p>
          <a:p>
            <a:pPr>
              <a:defRPr/>
            </a:pPr>
            <a:r>
              <a:rPr lang="nl-NL" sz="1200" i="1" dirty="0">
                <a:solidFill>
                  <a:schemeClr val="tx1"/>
                </a:solidFill>
              </a:rPr>
              <a:t>Een </a:t>
            </a:r>
            <a:r>
              <a:rPr lang="nl-NL" sz="1200" i="1" dirty="0" err="1">
                <a:solidFill>
                  <a:schemeClr val="tx1"/>
                </a:solidFill>
              </a:rPr>
              <a:t>theoretisch-strategisch</a:t>
            </a:r>
            <a:r>
              <a:rPr lang="nl-NL" sz="1200" i="1" dirty="0">
                <a:solidFill>
                  <a:schemeClr val="tx1"/>
                </a:solidFill>
              </a:rPr>
              <a:t> kader voor interventies ter vermindering van zwerfafvalproducerend gedrag,</a:t>
            </a:r>
          </a:p>
          <a:p>
            <a:pPr>
              <a:defRPr/>
            </a:pPr>
            <a:r>
              <a:rPr lang="nl-NL" sz="1200" dirty="0">
                <a:solidFill>
                  <a:schemeClr val="tx1"/>
                </a:solidFill>
              </a:rPr>
              <a:t>Technische Universiteit Eindhoven Groep </a:t>
            </a:r>
            <a:r>
              <a:rPr lang="nl-NL" sz="1200" dirty="0" err="1">
                <a:solidFill>
                  <a:schemeClr val="tx1"/>
                </a:solidFill>
              </a:rPr>
              <a:t>Human-Technology</a:t>
            </a:r>
            <a:r>
              <a:rPr lang="nl-NL" sz="1200" dirty="0">
                <a:solidFill>
                  <a:schemeClr val="tx1"/>
                </a:solidFill>
              </a:rPr>
              <a:t> </a:t>
            </a:r>
            <a:r>
              <a:rPr lang="nl-NL" sz="1200" dirty="0" err="1">
                <a:solidFill>
                  <a:schemeClr val="tx1"/>
                </a:solidFill>
              </a:rPr>
              <a:t>Interaction</a:t>
            </a:r>
            <a:r>
              <a:rPr lang="nl-NL" sz="1200" dirty="0">
                <a:solidFill>
                  <a:schemeClr val="tx1"/>
                </a:solidFill>
              </a:rPr>
              <a:t> Faculteit Industrial</a:t>
            </a:r>
          </a:p>
          <a:p>
            <a:pPr>
              <a:defRPr/>
            </a:pPr>
            <a:r>
              <a:rPr lang="en-US" sz="1200" dirty="0">
                <a:solidFill>
                  <a:schemeClr val="tx1"/>
                </a:solidFill>
              </a:rPr>
              <a:t>Engineering &amp; Innovation </a:t>
            </a:r>
            <a:r>
              <a:rPr lang="en-US" sz="1200" dirty="0" smtClean="0">
                <a:solidFill>
                  <a:schemeClr val="tx1"/>
                </a:solidFill>
              </a:rPr>
              <a:t>Sciences</a:t>
            </a:r>
            <a:endParaRPr lang="nl-NL" sz="1200" dirty="0">
              <a:solidFill>
                <a:schemeClr val="bg1"/>
              </a:solidFill>
            </a:endParaRPr>
          </a:p>
        </p:txBody>
      </p:sp>
      <p:sp>
        <p:nvSpPr>
          <p:cNvPr id="10"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AF67FF"/>
                </a:solidFill>
              </a:rPr>
              <a:t>Grote drukte kan leiden tot anonimiteit</a:t>
            </a:r>
          </a:p>
        </p:txBody>
      </p:sp>
      <p:pic>
        <p:nvPicPr>
          <p:cNvPr id="11" name="Picture 9"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eb.tue.nl/cursor/internet/jaargang52/cursor13/nieuws/images/x7.jpg"/>
          <p:cNvPicPr>
            <a:picLocks noChangeAspect="1" noChangeArrowheads="1"/>
          </p:cNvPicPr>
          <p:nvPr/>
        </p:nvPicPr>
        <p:blipFill>
          <a:blip r:embed="rId3" cstate="print"/>
          <a:srcRect/>
          <a:stretch>
            <a:fillRect/>
          </a:stretch>
        </p:blipFill>
        <p:spPr bwMode="auto">
          <a:xfrm>
            <a:off x="1046163" y="1773238"/>
            <a:ext cx="2438400" cy="5432425"/>
          </a:xfrm>
          <a:prstGeom prst="rect">
            <a:avLst/>
          </a:prstGeom>
          <a:noFill/>
          <a:ln w="9525">
            <a:noFill/>
            <a:miter lim="800000"/>
            <a:headEnd/>
            <a:tailEnd/>
          </a:ln>
        </p:spPr>
      </p:pic>
      <p:sp>
        <p:nvSpPr>
          <p:cNvPr id="58371"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58372"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Simply the cleanest – P.I.E.T.</a:t>
            </a:r>
            <a:endParaRPr lang="nl-NL" sz="1600" b="1">
              <a:solidFill>
                <a:schemeClr val="bg1"/>
              </a:solidFill>
              <a:latin typeface="Calibri" pitchFamily="34" charset="0"/>
            </a:endParaRPr>
          </a:p>
        </p:txBody>
      </p:sp>
      <p:sp>
        <p:nvSpPr>
          <p:cNvPr id="57349" name="Rectangle 7"/>
          <p:cNvSpPr>
            <a:spLocks noChangeArrowheads="1"/>
          </p:cNvSpPr>
          <p:nvPr/>
        </p:nvSpPr>
        <p:spPr bwMode="auto">
          <a:xfrm>
            <a:off x="4572000" y="2368550"/>
            <a:ext cx="4572000" cy="2301875"/>
          </a:xfrm>
          <a:prstGeom prst="rect">
            <a:avLst/>
          </a:prstGeom>
          <a:solidFill>
            <a:srgbClr val="FF0066">
              <a:alpha val="79999"/>
            </a:srgbClr>
          </a:solidFill>
          <a:ln w="9525">
            <a:noFill/>
            <a:miter lim="800000"/>
            <a:headEnd/>
            <a:tailEnd/>
          </a:ln>
        </p:spPr>
        <p:txBody>
          <a:bodyPr anchor="ctr"/>
          <a:lstStyle/>
          <a:p>
            <a:pPr marL="342900" indent="-342900">
              <a:defRPr/>
            </a:pPr>
            <a:r>
              <a:rPr lang="nl-NL" dirty="0" err="1">
                <a:solidFill>
                  <a:srgbClr val="FFFFFF"/>
                </a:solidFill>
              </a:rPr>
              <a:t>Persuasive</a:t>
            </a:r>
            <a:r>
              <a:rPr lang="nl-NL" dirty="0">
                <a:solidFill>
                  <a:srgbClr val="FFFFFF"/>
                </a:solidFill>
              </a:rPr>
              <a:t> </a:t>
            </a:r>
            <a:r>
              <a:rPr lang="nl-NL" dirty="0" err="1">
                <a:solidFill>
                  <a:srgbClr val="FFFFFF"/>
                </a:solidFill>
              </a:rPr>
              <a:t>technology</a:t>
            </a:r>
            <a:r>
              <a:rPr lang="nl-NL" dirty="0">
                <a:solidFill>
                  <a:srgbClr val="FFFFFF"/>
                </a:solidFill>
              </a:rPr>
              <a:t> – 3TU, 2009</a:t>
            </a:r>
          </a:p>
          <a:p>
            <a:pPr marL="342900" indent="-342900">
              <a:defRPr/>
            </a:pPr>
            <a:endParaRPr lang="nl-NL" dirty="0">
              <a:solidFill>
                <a:srgbClr val="FFFFFF"/>
              </a:solidFill>
            </a:endParaRPr>
          </a:p>
          <a:p>
            <a:pPr indent="-342900">
              <a:defRPr/>
            </a:pPr>
            <a:r>
              <a:rPr lang="nl-NL" dirty="0">
                <a:solidFill>
                  <a:srgbClr val="FFFFFF"/>
                </a:solidFill>
              </a:rPr>
              <a:t>P.I.E.T. verandert van kleur naarmate hij meer wordt gevoed </a:t>
            </a:r>
          </a:p>
          <a:p>
            <a:pPr marL="342900" indent="-342900">
              <a:defRPr/>
            </a:pPr>
            <a:endParaRPr lang="nl-NL" dirty="0">
              <a:solidFill>
                <a:srgbClr val="FFFFFF"/>
              </a:solidFill>
            </a:endParaRPr>
          </a:p>
        </p:txBody>
      </p:sp>
      <p:sp>
        <p:nvSpPr>
          <p:cNvPr id="6" name="Rectangle 5"/>
          <p:cNvSpPr>
            <a:spLocks noChangeArrowheads="1"/>
          </p:cNvSpPr>
          <p:nvPr/>
        </p:nvSpPr>
        <p:spPr bwMode="auto">
          <a:xfrm>
            <a:off x="0" y="6015038"/>
            <a:ext cx="9144000" cy="842962"/>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hlinkClick r:id="rId4"/>
              </a:rPr>
              <a:t>http://web.tue.nl/cursor/internet/jaargang52/cursor13/nieuws/index.php?page=x7</a:t>
            </a:r>
            <a:endParaRPr lang="nl-NL" sz="1200" dirty="0">
              <a:solidFill>
                <a:schemeClr val="tx1"/>
              </a:solidFill>
            </a:endParaRPr>
          </a:p>
        </p:txBody>
      </p:sp>
      <p:pic>
        <p:nvPicPr>
          <p:cNvPr id="7" name="Picture 6"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8"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Gebruik</a:t>
            </a:r>
            <a:r>
              <a:rPr lang="en-US" sz="1400" b="1" dirty="0">
                <a:solidFill>
                  <a:srgbClr val="FF0066"/>
                </a:solidFill>
              </a:rPr>
              <a:t> van </a:t>
            </a:r>
            <a:r>
              <a:rPr lang="en-US" sz="1400" b="1" dirty="0" err="1">
                <a:solidFill>
                  <a:srgbClr val="FF0066"/>
                </a:solidFill>
              </a:rPr>
              <a:t>innovatieve</a:t>
            </a:r>
            <a:r>
              <a:rPr lang="en-US" sz="1400" b="1" dirty="0">
                <a:solidFill>
                  <a:srgbClr val="FF0066"/>
                </a:solidFill>
              </a:rPr>
              <a:t> </a:t>
            </a:r>
            <a:r>
              <a:rPr lang="en-US" sz="1400" b="1" dirty="0" err="1">
                <a:solidFill>
                  <a:srgbClr val="FF0066"/>
                </a:solidFill>
              </a:rPr>
              <a:t>technologie</a:t>
            </a:r>
            <a:r>
              <a:rPr lang="en-US" sz="1400" b="1" dirty="0">
                <a:solidFill>
                  <a:srgbClr val="FF0066"/>
                </a:solidFill>
              </a:rPr>
              <a:t> </a:t>
            </a:r>
            <a:r>
              <a:rPr lang="en-US" sz="1400" b="1" dirty="0" err="1">
                <a:solidFill>
                  <a:srgbClr val="FF0066"/>
                </a:solidFill>
              </a:rPr>
              <a:t>om</a:t>
            </a:r>
            <a:r>
              <a:rPr lang="en-US" sz="1400" b="1" dirty="0">
                <a:solidFill>
                  <a:srgbClr val="FF0066"/>
                </a:solidFill>
              </a:rPr>
              <a:t> </a:t>
            </a:r>
            <a:r>
              <a:rPr lang="en-US" sz="1400" b="1" dirty="0" err="1">
                <a:solidFill>
                  <a:srgbClr val="FF0066"/>
                </a:solidFill>
              </a:rPr>
              <a:t>mensen</a:t>
            </a:r>
            <a:r>
              <a:rPr lang="en-US" sz="1400" b="1" dirty="0">
                <a:solidFill>
                  <a:srgbClr val="FF0066"/>
                </a:solidFill>
              </a:rPr>
              <a:t> tot </a:t>
            </a:r>
            <a:r>
              <a:rPr lang="en-US" sz="1400" b="1" dirty="0" err="1">
                <a:solidFill>
                  <a:srgbClr val="FF0066"/>
                </a:solidFill>
              </a:rPr>
              <a:t>gedrag</a:t>
            </a:r>
            <a:r>
              <a:rPr lang="en-US" sz="1400" b="1" dirty="0">
                <a:solidFill>
                  <a:srgbClr val="FF0066"/>
                </a:solidFill>
              </a:rPr>
              <a:t> te </a:t>
            </a:r>
            <a:r>
              <a:rPr lang="en-US" sz="1400" b="1" dirty="0" err="1">
                <a:solidFill>
                  <a:srgbClr val="FF0066"/>
                </a:solidFill>
              </a:rPr>
              <a:t>verleiden</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59395"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Gedragsverandering door fun</a:t>
            </a:r>
            <a:endParaRPr lang="nl-NL" sz="1600" b="1">
              <a:solidFill>
                <a:schemeClr val="bg1"/>
              </a:solidFill>
              <a:latin typeface="Calibri" pitchFamily="34" charset="0"/>
            </a:endParaRPr>
          </a:p>
        </p:txBody>
      </p:sp>
      <p:pic>
        <p:nvPicPr>
          <p:cNvPr id="59396" name="Picture 2"/>
          <p:cNvPicPr>
            <a:picLocks noChangeAspect="1" noChangeArrowheads="1"/>
          </p:cNvPicPr>
          <p:nvPr/>
        </p:nvPicPr>
        <p:blipFill>
          <a:blip r:embed="rId3" cstate="print"/>
          <a:srcRect/>
          <a:stretch>
            <a:fillRect/>
          </a:stretch>
        </p:blipFill>
        <p:spPr bwMode="auto">
          <a:xfrm>
            <a:off x="1465263" y="1528763"/>
            <a:ext cx="6018212" cy="5753100"/>
          </a:xfrm>
          <a:prstGeom prst="rect">
            <a:avLst/>
          </a:prstGeom>
          <a:noFill/>
          <a:ln w="9525">
            <a:noFill/>
            <a:miter lim="800000"/>
            <a:headEnd/>
            <a:tailEnd/>
          </a:ln>
        </p:spPr>
      </p:pic>
      <p:sp>
        <p:nvSpPr>
          <p:cNvPr id="6" name="Rectangle 5"/>
          <p:cNvSpPr>
            <a:spLocks noChangeArrowheads="1"/>
          </p:cNvSpPr>
          <p:nvPr/>
        </p:nvSpPr>
        <p:spPr bwMode="auto">
          <a:xfrm>
            <a:off x="0" y="5938838"/>
            <a:ext cx="9144000" cy="919162"/>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bg1"/>
                </a:solidFill>
                <a:hlinkClick r:id="rId4"/>
              </a:rPr>
              <a:t>http://www.youtube.com/watch?feature=endscreen&amp;v=lZ9uT23ixLc&amp;NR=1</a:t>
            </a:r>
            <a:endParaRPr lang="nl-NL" sz="1200" dirty="0">
              <a:solidFill>
                <a:schemeClr val="bg1"/>
              </a:solidFill>
            </a:endParaRPr>
          </a:p>
        </p:txBody>
      </p:sp>
      <p:pic>
        <p:nvPicPr>
          <p:cNvPr id="7" name="Picture 6"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8" name="Rectangle 7"/>
          <p:cNvSpPr>
            <a:spLocks noChangeArrowheads="1"/>
          </p:cNvSpPr>
          <p:nvPr/>
        </p:nvSpPr>
        <p:spPr bwMode="auto">
          <a:xfrm>
            <a:off x="0" y="1106488"/>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a:solidFill>
                  <a:srgbClr val="FF0066"/>
                </a:solidFill>
              </a:rPr>
              <a:t>Fun </a:t>
            </a:r>
            <a:r>
              <a:rPr lang="en-US" sz="1400" b="1" dirty="0" err="1">
                <a:solidFill>
                  <a:srgbClr val="FF0066"/>
                </a:solidFill>
              </a:rPr>
              <a:t>trekt</a:t>
            </a:r>
            <a:r>
              <a:rPr lang="en-US" sz="1400" b="1" dirty="0">
                <a:solidFill>
                  <a:srgbClr val="FF0066"/>
                </a:solidFill>
              </a:rPr>
              <a:t> de </a:t>
            </a:r>
            <a:r>
              <a:rPr lang="en-US" sz="1400" b="1" dirty="0" err="1">
                <a:solidFill>
                  <a:srgbClr val="FF0066"/>
                </a:solidFill>
              </a:rPr>
              <a:t>aandacht</a:t>
            </a:r>
            <a:r>
              <a:rPr lang="en-US" sz="1400" b="1" dirty="0">
                <a:solidFill>
                  <a:srgbClr val="FF0066"/>
                </a:solidFill>
              </a:rPr>
              <a:t> en </a:t>
            </a:r>
            <a:r>
              <a:rPr lang="en-US" sz="1400" b="1" dirty="0" err="1">
                <a:solidFill>
                  <a:srgbClr val="FF0066"/>
                </a:solidFill>
              </a:rPr>
              <a:t>beloont</a:t>
            </a:r>
            <a:r>
              <a:rPr lang="en-US" sz="1400" b="1" dirty="0">
                <a:solidFill>
                  <a:srgbClr val="FF0066"/>
                </a:solidFill>
              </a:rPr>
              <a:t> het </a:t>
            </a:r>
            <a:r>
              <a:rPr lang="en-US" sz="1400" b="1" dirty="0" err="1">
                <a:solidFill>
                  <a:srgbClr val="FF0066"/>
                </a:solidFill>
              </a:rPr>
              <a:t>gewenste</a:t>
            </a:r>
            <a:r>
              <a:rPr lang="en-US" sz="1400" b="1" dirty="0">
                <a:solidFill>
                  <a:srgbClr val="FF0066"/>
                </a:solidFill>
              </a:rPr>
              <a:t> </a:t>
            </a:r>
            <a:r>
              <a:rPr lang="en-US" sz="1400" b="1" dirty="0" err="1">
                <a:solidFill>
                  <a:srgbClr val="FF0066"/>
                </a:solidFill>
              </a:rPr>
              <a:t>gedrag</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1833563" y="1771650"/>
            <a:ext cx="5595937" cy="5413375"/>
          </a:xfrm>
          <a:prstGeom prst="rect">
            <a:avLst/>
          </a:prstGeom>
          <a:noFill/>
          <a:ln w="9525">
            <a:noFill/>
            <a:miter lim="800000"/>
            <a:headEnd/>
            <a:tailEnd/>
          </a:ln>
        </p:spPr>
      </p:pic>
      <p:sp>
        <p:nvSpPr>
          <p:cNvPr id="60419"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60420"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Gedragsverandering door fun</a:t>
            </a:r>
            <a:endParaRPr lang="nl-NL" sz="1600" b="1">
              <a:solidFill>
                <a:schemeClr val="bg1"/>
              </a:solidFill>
              <a:latin typeface="Calibri" pitchFamily="34" charset="0"/>
            </a:endParaRPr>
          </a:p>
        </p:txBody>
      </p:sp>
      <p:sp>
        <p:nvSpPr>
          <p:cNvPr id="6" name="Rectangle 5"/>
          <p:cNvSpPr>
            <a:spLocks noChangeArrowheads="1"/>
          </p:cNvSpPr>
          <p:nvPr/>
        </p:nvSpPr>
        <p:spPr bwMode="auto">
          <a:xfrm>
            <a:off x="0" y="5938838"/>
            <a:ext cx="9144000" cy="919162"/>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endParaRPr lang="nl-NL" sz="1200" dirty="0">
              <a:solidFill>
                <a:schemeClr val="bg1"/>
              </a:solidFill>
            </a:endParaRPr>
          </a:p>
          <a:p>
            <a:pPr marL="342900" indent="-342900">
              <a:defRPr/>
            </a:pPr>
            <a:r>
              <a:rPr lang="nl-NL" sz="1200" dirty="0">
                <a:solidFill>
                  <a:schemeClr val="bg1"/>
                </a:solidFill>
                <a:hlinkClick r:id="rId4"/>
              </a:rPr>
              <a:t>http://www.youtube.com/watch?v=zSiHjMU-MUo</a:t>
            </a:r>
            <a:endParaRPr lang="nl-NL" sz="1200" dirty="0">
              <a:solidFill>
                <a:schemeClr val="bg1"/>
              </a:solidFill>
            </a:endParaRPr>
          </a:p>
        </p:txBody>
      </p:sp>
      <p:pic>
        <p:nvPicPr>
          <p:cNvPr id="7" name="Picture 6"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8" name="Rectangle 7"/>
          <p:cNvSpPr>
            <a:spLocks noChangeArrowheads="1"/>
          </p:cNvSpPr>
          <p:nvPr/>
        </p:nvSpPr>
        <p:spPr bwMode="auto">
          <a:xfrm>
            <a:off x="0" y="1106488"/>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a:solidFill>
                  <a:srgbClr val="FF0066"/>
                </a:solidFill>
              </a:rPr>
              <a:t>Fun </a:t>
            </a:r>
            <a:r>
              <a:rPr lang="en-US" sz="1400" b="1" dirty="0" err="1">
                <a:solidFill>
                  <a:srgbClr val="FF0066"/>
                </a:solidFill>
              </a:rPr>
              <a:t>trekt</a:t>
            </a:r>
            <a:r>
              <a:rPr lang="en-US" sz="1400" b="1" dirty="0">
                <a:solidFill>
                  <a:srgbClr val="FF0066"/>
                </a:solidFill>
              </a:rPr>
              <a:t> de </a:t>
            </a:r>
            <a:r>
              <a:rPr lang="en-US" sz="1400" b="1" dirty="0" err="1">
                <a:solidFill>
                  <a:srgbClr val="FF0066"/>
                </a:solidFill>
              </a:rPr>
              <a:t>aandacht</a:t>
            </a:r>
            <a:r>
              <a:rPr lang="en-US" sz="1400" b="1" dirty="0">
                <a:solidFill>
                  <a:srgbClr val="FF0066"/>
                </a:solidFill>
              </a:rPr>
              <a:t> en </a:t>
            </a:r>
            <a:r>
              <a:rPr lang="en-US" sz="1400" b="1" dirty="0" err="1">
                <a:solidFill>
                  <a:srgbClr val="FF0066"/>
                </a:solidFill>
              </a:rPr>
              <a:t>beloont</a:t>
            </a:r>
            <a:r>
              <a:rPr lang="en-US" sz="1400" b="1" dirty="0">
                <a:solidFill>
                  <a:srgbClr val="FF0066"/>
                </a:solidFill>
              </a:rPr>
              <a:t> het </a:t>
            </a:r>
            <a:r>
              <a:rPr lang="en-US" sz="1400" b="1" dirty="0" err="1">
                <a:solidFill>
                  <a:srgbClr val="FF0066"/>
                </a:solidFill>
              </a:rPr>
              <a:t>gewenste</a:t>
            </a:r>
            <a:r>
              <a:rPr lang="en-US" sz="1400" b="1" dirty="0">
                <a:solidFill>
                  <a:srgbClr val="FF0066"/>
                </a:solidFill>
              </a:rPr>
              <a:t> </a:t>
            </a:r>
            <a:r>
              <a:rPr lang="en-US" sz="1400" b="1" dirty="0" err="1">
                <a:solidFill>
                  <a:srgbClr val="FF0066"/>
                </a:solidFill>
              </a:rPr>
              <a:t>gedrag</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a:stretch>
            <a:fillRect/>
          </a:stretch>
        </p:blipFill>
        <p:spPr bwMode="auto">
          <a:xfrm>
            <a:off x="1963738" y="1739900"/>
            <a:ext cx="5976937" cy="5767388"/>
          </a:xfrm>
          <a:prstGeom prst="rect">
            <a:avLst/>
          </a:prstGeom>
          <a:noFill/>
          <a:ln w="9525">
            <a:noFill/>
            <a:miter lim="800000"/>
            <a:headEnd/>
            <a:tailEnd/>
          </a:ln>
        </p:spPr>
      </p:pic>
      <p:sp>
        <p:nvSpPr>
          <p:cNvPr id="61443"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61444"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Gedragsverandering door fun</a:t>
            </a:r>
            <a:endParaRPr lang="nl-NL" sz="1600" b="1">
              <a:solidFill>
                <a:schemeClr val="bg1"/>
              </a:solidFill>
              <a:latin typeface="Calibri" pitchFamily="34" charset="0"/>
            </a:endParaRPr>
          </a:p>
        </p:txBody>
      </p:sp>
      <p:sp>
        <p:nvSpPr>
          <p:cNvPr id="6" name="Rectangle 5"/>
          <p:cNvSpPr>
            <a:spLocks noChangeArrowheads="1"/>
          </p:cNvSpPr>
          <p:nvPr/>
        </p:nvSpPr>
        <p:spPr bwMode="auto">
          <a:xfrm>
            <a:off x="0" y="5938838"/>
            <a:ext cx="9144000" cy="919162"/>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bg1"/>
                </a:solidFill>
                <a:hlinkClick r:id="rId4"/>
              </a:rPr>
              <a:t>http://www.youtube.com/watch?v=qRgWttqFKu8&amp;NR=1&amp;feature=endscreen</a:t>
            </a:r>
            <a:endParaRPr lang="nl-NL" sz="1200" dirty="0">
              <a:solidFill>
                <a:schemeClr val="bg1"/>
              </a:solidFill>
            </a:endParaRPr>
          </a:p>
        </p:txBody>
      </p:sp>
      <p:pic>
        <p:nvPicPr>
          <p:cNvPr id="7" name="Picture 6"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8" name="Rectangle 7"/>
          <p:cNvSpPr>
            <a:spLocks noChangeArrowheads="1"/>
          </p:cNvSpPr>
          <p:nvPr/>
        </p:nvSpPr>
        <p:spPr bwMode="auto">
          <a:xfrm>
            <a:off x="0" y="1106488"/>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a:solidFill>
                  <a:srgbClr val="FF0066"/>
                </a:solidFill>
              </a:rPr>
              <a:t>Fun </a:t>
            </a:r>
            <a:r>
              <a:rPr lang="en-US" sz="1400" b="1" dirty="0" err="1">
                <a:solidFill>
                  <a:srgbClr val="FF0066"/>
                </a:solidFill>
              </a:rPr>
              <a:t>trekt</a:t>
            </a:r>
            <a:r>
              <a:rPr lang="en-US" sz="1400" b="1" dirty="0">
                <a:solidFill>
                  <a:srgbClr val="FF0066"/>
                </a:solidFill>
              </a:rPr>
              <a:t> de </a:t>
            </a:r>
            <a:r>
              <a:rPr lang="en-US" sz="1400" b="1" dirty="0" err="1">
                <a:solidFill>
                  <a:srgbClr val="FF0066"/>
                </a:solidFill>
              </a:rPr>
              <a:t>aandacht</a:t>
            </a:r>
            <a:r>
              <a:rPr lang="en-US" sz="1400" b="1" dirty="0">
                <a:solidFill>
                  <a:srgbClr val="FF0066"/>
                </a:solidFill>
              </a:rPr>
              <a:t> en </a:t>
            </a:r>
            <a:r>
              <a:rPr lang="en-US" sz="1400" b="1" dirty="0" err="1">
                <a:solidFill>
                  <a:srgbClr val="FF0066"/>
                </a:solidFill>
              </a:rPr>
              <a:t>beloont</a:t>
            </a:r>
            <a:r>
              <a:rPr lang="en-US" sz="1400" b="1" dirty="0">
                <a:solidFill>
                  <a:srgbClr val="FF0066"/>
                </a:solidFill>
              </a:rPr>
              <a:t> het </a:t>
            </a:r>
            <a:r>
              <a:rPr lang="en-US" sz="1400" b="1" dirty="0" err="1">
                <a:solidFill>
                  <a:srgbClr val="FF0066"/>
                </a:solidFill>
              </a:rPr>
              <a:t>gewenste</a:t>
            </a:r>
            <a:r>
              <a:rPr lang="en-US" sz="1400" b="1" dirty="0">
                <a:solidFill>
                  <a:srgbClr val="FF0066"/>
                </a:solidFill>
              </a:rPr>
              <a:t> </a:t>
            </a:r>
            <a:r>
              <a:rPr lang="en-US" sz="1400" b="1" dirty="0" err="1">
                <a:solidFill>
                  <a:srgbClr val="FF0066"/>
                </a:solidFill>
              </a:rPr>
              <a:t>gedrag</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a:stretch>
            <a:fillRect/>
          </a:stretch>
        </p:blipFill>
        <p:spPr bwMode="auto">
          <a:xfrm>
            <a:off x="2017713" y="1779588"/>
            <a:ext cx="6103937" cy="6015037"/>
          </a:xfrm>
          <a:prstGeom prst="rect">
            <a:avLst/>
          </a:prstGeom>
          <a:noFill/>
          <a:ln w="9525">
            <a:noFill/>
            <a:miter lim="800000"/>
            <a:headEnd/>
            <a:tailEnd/>
          </a:ln>
        </p:spPr>
      </p:pic>
      <p:sp>
        <p:nvSpPr>
          <p:cNvPr id="62467"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62468"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Gedragsverandering door fun</a:t>
            </a:r>
            <a:endParaRPr lang="nl-NL" sz="1600" b="1">
              <a:solidFill>
                <a:schemeClr val="bg1"/>
              </a:solidFill>
              <a:latin typeface="Calibri" pitchFamily="34" charset="0"/>
            </a:endParaRPr>
          </a:p>
        </p:txBody>
      </p:sp>
      <p:sp>
        <p:nvSpPr>
          <p:cNvPr id="6" name="Rectangle 5"/>
          <p:cNvSpPr>
            <a:spLocks noChangeArrowheads="1"/>
          </p:cNvSpPr>
          <p:nvPr/>
        </p:nvSpPr>
        <p:spPr bwMode="auto">
          <a:xfrm>
            <a:off x="0" y="5938838"/>
            <a:ext cx="9144000" cy="919162"/>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bg1"/>
                </a:solidFill>
                <a:hlinkClick r:id="rId4"/>
              </a:rPr>
              <a:t>http://www.youtube.com/watch?v=FBE2q1uOg9E</a:t>
            </a:r>
            <a:endParaRPr lang="nl-NL" sz="1200" dirty="0">
              <a:solidFill>
                <a:schemeClr val="bg1"/>
              </a:solidFill>
            </a:endParaRPr>
          </a:p>
        </p:txBody>
      </p:sp>
      <p:pic>
        <p:nvPicPr>
          <p:cNvPr id="7" name="Picture 6"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8" name="Rectangle 7"/>
          <p:cNvSpPr>
            <a:spLocks noChangeArrowheads="1"/>
          </p:cNvSpPr>
          <p:nvPr/>
        </p:nvSpPr>
        <p:spPr bwMode="auto">
          <a:xfrm>
            <a:off x="0" y="1106488"/>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a:solidFill>
                  <a:srgbClr val="FF0066"/>
                </a:solidFill>
              </a:rPr>
              <a:t>Fun is </a:t>
            </a:r>
            <a:r>
              <a:rPr lang="en-US" sz="1400" b="1" dirty="0" err="1">
                <a:solidFill>
                  <a:srgbClr val="FF0066"/>
                </a:solidFill>
              </a:rPr>
              <a:t>stoppen</a:t>
            </a:r>
            <a:r>
              <a:rPr lang="en-US" sz="1400" b="1" dirty="0">
                <a:solidFill>
                  <a:srgbClr val="FF0066"/>
                </a:solidFill>
              </a:rPr>
              <a:t> en </a:t>
            </a:r>
            <a:r>
              <a:rPr lang="en-US" sz="1400" b="1" dirty="0" err="1">
                <a:solidFill>
                  <a:srgbClr val="FF0066"/>
                </a:solidFill>
              </a:rPr>
              <a:t>nadenken</a:t>
            </a:r>
            <a:r>
              <a:rPr lang="en-US" sz="1400" b="1" dirty="0">
                <a:solidFill>
                  <a:srgbClr val="FF0066"/>
                </a:solidFill>
              </a:rPr>
              <a:t> over </a:t>
            </a:r>
            <a:r>
              <a:rPr lang="en-US" sz="1400" b="1" dirty="0" err="1">
                <a:solidFill>
                  <a:srgbClr val="FF0066"/>
                </a:solidFill>
              </a:rPr>
              <a:t>automatische</a:t>
            </a:r>
            <a:r>
              <a:rPr lang="en-US" sz="1400" b="1" dirty="0">
                <a:solidFill>
                  <a:srgbClr val="FF0066"/>
                </a:solidFill>
              </a:rPr>
              <a:t> </a:t>
            </a:r>
            <a:r>
              <a:rPr lang="en-US" sz="1400" b="1" dirty="0" err="1">
                <a:solidFill>
                  <a:srgbClr val="FF0066"/>
                </a:solidFill>
              </a:rPr>
              <a:t>gewoonten</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0" descr="http://www.denhaag.nl/upload_mm/d/9/d/86934_fullimage_IMG_0997_4.jpg"/>
          <p:cNvPicPr>
            <a:picLocks noChangeAspect="1" noChangeArrowheads="1"/>
          </p:cNvPicPr>
          <p:nvPr/>
        </p:nvPicPr>
        <p:blipFill>
          <a:blip r:embed="rId3" cstate="print"/>
          <a:srcRect/>
          <a:stretch>
            <a:fillRect/>
          </a:stretch>
        </p:blipFill>
        <p:spPr bwMode="auto">
          <a:xfrm>
            <a:off x="-560388" y="0"/>
            <a:ext cx="12122151" cy="6858000"/>
          </a:xfrm>
          <a:prstGeom prst="rect">
            <a:avLst/>
          </a:prstGeom>
          <a:noFill/>
          <a:ln w="9525">
            <a:noFill/>
            <a:miter lim="800000"/>
            <a:headEnd/>
            <a:tailEnd/>
          </a:ln>
        </p:spPr>
      </p:pic>
      <p:sp>
        <p:nvSpPr>
          <p:cNvPr id="65539"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solidFill>
                <a:srgbClr val="FF0066"/>
              </a:solidFill>
            </a:endParaRPr>
          </a:p>
        </p:txBody>
      </p:sp>
      <p:sp>
        <p:nvSpPr>
          <p:cNvPr id="65540"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Woonwijken – Tragedy of the commons</a:t>
            </a:r>
            <a:endParaRPr lang="nl-NL" sz="1600" b="1">
              <a:solidFill>
                <a:schemeClr val="bg1"/>
              </a:solidFill>
              <a:latin typeface="Calibri" pitchFamily="34" charset="0"/>
            </a:endParaRPr>
          </a:p>
        </p:txBody>
      </p:sp>
      <p:sp>
        <p:nvSpPr>
          <p:cNvPr id="65541" name="Rectangle 7"/>
          <p:cNvSpPr>
            <a:spLocks noChangeArrowheads="1"/>
          </p:cNvSpPr>
          <p:nvPr/>
        </p:nvSpPr>
        <p:spPr bwMode="auto">
          <a:xfrm>
            <a:off x="4210050" y="2438400"/>
            <a:ext cx="4933950" cy="2901244"/>
          </a:xfrm>
          <a:prstGeom prst="rect">
            <a:avLst/>
          </a:prstGeom>
          <a:solidFill>
            <a:srgbClr val="FF0066">
              <a:alpha val="79999"/>
            </a:srgbClr>
          </a:solidFill>
          <a:ln w="9525">
            <a:noFill/>
            <a:miter lim="800000"/>
            <a:headEnd/>
            <a:tailEnd/>
          </a:ln>
        </p:spPr>
        <p:txBody>
          <a:bodyPr anchor="ctr"/>
          <a:lstStyle/>
          <a:p>
            <a:pPr indent="-342900"/>
            <a:r>
              <a:rPr lang="nl-NL" dirty="0">
                <a:solidFill>
                  <a:schemeClr val="bg1"/>
                </a:solidFill>
              </a:rPr>
              <a:t>“Het zwerfvuil is vooral afkomstig van de bewoners</a:t>
            </a:r>
          </a:p>
          <a:p>
            <a:pPr indent="-342900"/>
            <a:r>
              <a:rPr lang="nl-NL" dirty="0" smtClean="0">
                <a:solidFill>
                  <a:schemeClr val="bg1"/>
                </a:solidFill>
              </a:rPr>
              <a:t>Dus </a:t>
            </a:r>
            <a:r>
              <a:rPr lang="nl-NL" dirty="0">
                <a:solidFill>
                  <a:schemeClr val="bg1"/>
                </a:solidFill>
              </a:rPr>
              <a:t>.. mogen de bewoners zelf hun buitenruimte schoonhouden</a:t>
            </a:r>
            <a:r>
              <a:rPr lang="nl-NL" dirty="0" smtClean="0">
                <a:solidFill>
                  <a:schemeClr val="bg1"/>
                </a:solidFill>
              </a:rPr>
              <a:t>”</a:t>
            </a:r>
          </a:p>
          <a:p>
            <a:pPr indent="-342900"/>
            <a:endParaRPr lang="nl-NL" dirty="0">
              <a:solidFill>
                <a:schemeClr val="bg1"/>
              </a:solidFill>
            </a:endParaRPr>
          </a:p>
          <a:p>
            <a:pPr indent="-342900"/>
            <a:r>
              <a:rPr lang="nl-NL" dirty="0" smtClean="0">
                <a:solidFill>
                  <a:schemeClr val="bg1"/>
                </a:solidFill>
              </a:rPr>
              <a:t>Sociale dilemma’s zijn alleen oplosbaar door middel van centrale aansturing.</a:t>
            </a:r>
            <a:endParaRPr lang="nl-NL" dirty="0">
              <a:solidFill>
                <a:schemeClr val="bg1"/>
              </a:solidFill>
            </a:endParaRPr>
          </a:p>
        </p:txBody>
      </p:sp>
      <p:sp>
        <p:nvSpPr>
          <p:cNvPr id="6" name="Rectangle 5"/>
          <p:cNvSpPr>
            <a:spLocks noChangeArrowheads="1"/>
          </p:cNvSpPr>
          <p:nvPr/>
        </p:nvSpPr>
        <p:spPr bwMode="auto">
          <a:xfrm>
            <a:off x="0" y="5971141"/>
            <a:ext cx="9144000" cy="886857"/>
          </a:xfrm>
          <a:prstGeom prst="rect">
            <a:avLst/>
          </a:prstGeom>
          <a:solidFill>
            <a:srgbClr val="FFFFFF"/>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err="1">
                <a:solidFill>
                  <a:schemeClr val="tx1"/>
                </a:solidFill>
              </a:rPr>
              <a:t>Garrett</a:t>
            </a:r>
            <a:r>
              <a:rPr lang="nl-NL" sz="1200" dirty="0">
                <a:solidFill>
                  <a:schemeClr val="tx1"/>
                </a:solidFill>
              </a:rPr>
              <a:t> </a:t>
            </a:r>
            <a:r>
              <a:rPr lang="nl-NL" sz="1200" dirty="0" err="1" smtClean="0">
                <a:solidFill>
                  <a:schemeClr val="tx1"/>
                </a:solidFill>
              </a:rPr>
              <a:t>Hardin</a:t>
            </a:r>
            <a:r>
              <a:rPr lang="nl-NL" sz="1200" dirty="0" smtClean="0">
                <a:solidFill>
                  <a:schemeClr val="tx1"/>
                </a:solidFill>
              </a:rPr>
              <a:t> (1968), </a:t>
            </a:r>
            <a:r>
              <a:rPr lang="nl-NL" sz="1200" dirty="0">
                <a:solidFill>
                  <a:schemeClr val="tx1"/>
                </a:solidFill>
              </a:rPr>
              <a:t>‘</a:t>
            </a:r>
            <a:r>
              <a:rPr lang="nl-NL" sz="1200" i="1" dirty="0">
                <a:solidFill>
                  <a:schemeClr val="tx1"/>
                </a:solidFill>
              </a:rPr>
              <a:t>The </a:t>
            </a:r>
            <a:r>
              <a:rPr lang="nl-NL" sz="1200" i="1" dirty="0" err="1">
                <a:solidFill>
                  <a:schemeClr val="tx1"/>
                </a:solidFill>
              </a:rPr>
              <a:t>tragedy</a:t>
            </a:r>
            <a:r>
              <a:rPr lang="nl-NL" sz="1200" i="1" dirty="0">
                <a:solidFill>
                  <a:schemeClr val="tx1"/>
                </a:solidFill>
              </a:rPr>
              <a:t> of the </a:t>
            </a:r>
            <a:r>
              <a:rPr lang="nl-NL" sz="1200" i="1" dirty="0" err="1">
                <a:solidFill>
                  <a:schemeClr val="tx1"/>
                </a:solidFill>
              </a:rPr>
              <a:t>commons</a:t>
            </a:r>
            <a:r>
              <a:rPr lang="nl-NL" sz="1200" dirty="0">
                <a:solidFill>
                  <a:schemeClr val="tx1"/>
                </a:solidFill>
              </a:rPr>
              <a:t>’, </a:t>
            </a:r>
            <a:r>
              <a:rPr lang="nl-NL" sz="1200" dirty="0" err="1" smtClean="0">
                <a:solidFill>
                  <a:schemeClr val="tx1"/>
                </a:solidFill>
              </a:rPr>
              <a:t>Science</a:t>
            </a:r>
            <a:endParaRPr lang="nl-NL" sz="1200" dirty="0">
              <a:solidFill>
                <a:schemeClr val="tx1"/>
              </a:solidFill>
            </a:endParaRPr>
          </a:p>
          <a:p>
            <a:pPr marL="342900" indent="-342900">
              <a:defRPr/>
            </a:pPr>
            <a:r>
              <a:rPr lang="nl-NL" sz="1200" dirty="0" err="1">
                <a:solidFill>
                  <a:schemeClr val="tx1"/>
                </a:solidFill>
              </a:rPr>
              <a:t>Elinor</a:t>
            </a:r>
            <a:r>
              <a:rPr lang="nl-NL" sz="1200" dirty="0">
                <a:solidFill>
                  <a:schemeClr val="tx1"/>
                </a:solidFill>
              </a:rPr>
              <a:t> Ostrom, ‘</a:t>
            </a:r>
            <a:r>
              <a:rPr lang="nl-NL" sz="1200" dirty="0" err="1">
                <a:solidFill>
                  <a:schemeClr val="tx1"/>
                </a:solidFill>
              </a:rPr>
              <a:t>Governing</a:t>
            </a:r>
            <a:r>
              <a:rPr lang="nl-NL" sz="1200" dirty="0">
                <a:solidFill>
                  <a:schemeClr val="tx1"/>
                </a:solidFill>
              </a:rPr>
              <a:t> the </a:t>
            </a:r>
            <a:r>
              <a:rPr lang="nl-NL" sz="1200" dirty="0" err="1">
                <a:solidFill>
                  <a:schemeClr val="tx1"/>
                </a:solidFill>
              </a:rPr>
              <a:t>commons</a:t>
            </a:r>
            <a:r>
              <a:rPr lang="nl-NL" sz="1200" dirty="0">
                <a:solidFill>
                  <a:schemeClr val="tx1"/>
                </a:solidFill>
              </a:rPr>
              <a:t> – the </a:t>
            </a:r>
            <a:r>
              <a:rPr lang="nl-NL" sz="1200" dirty="0" err="1">
                <a:solidFill>
                  <a:schemeClr val="tx1"/>
                </a:solidFill>
              </a:rPr>
              <a:t>evolution</a:t>
            </a:r>
            <a:r>
              <a:rPr lang="nl-NL" sz="1200" dirty="0">
                <a:solidFill>
                  <a:schemeClr val="tx1"/>
                </a:solidFill>
              </a:rPr>
              <a:t> of </a:t>
            </a:r>
            <a:r>
              <a:rPr lang="nl-NL" sz="1200" dirty="0" err="1">
                <a:solidFill>
                  <a:schemeClr val="tx1"/>
                </a:solidFill>
              </a:rPr>
              <a:t>institutions</a:t>
            </a:r>
            <a:r>
              <a:rPr lang="nl-NL" sz="1200" dirty="0">
                <a:solidFill>
                  <a:schemeClr val="tx1"/>
                </a:solidFill>
              </a:rPr>
              <a:t> </a:t>
            </a:r>
            <a:r>
              <a:rPr lang="nl-NL" sz="1200" dirty="0" err="1">
                <a:solidFill>
                  <a:schemeClr val="tx1"/>
                </a:solidFill>
              </a:rPr>
              <a:t>for</a:t>
            </a:r>
            <a:r>
              <a:rPr lang="nl-NL" sz="1200" dirty="0">
                <a:solidFill>
                  <a:schemeClr val="tx1"/>
                </a:solidFill>
              </a:rPr>
              <a:t> </a:t>
            </a:r>
            <a:r>
              <a:rPr lang="nl-NL" sz="1200" dirty="0" err="1">
                <a:solidFill>
                  <a:schemeClr val="tx1"/>
                </a:solidFill>
              </a:rPr>
              <a:t>collective</a:t>
            </a:r>
            <a:r>
              <a:rPr lang="nl-NL" sz="1200" dirty="0">
                <a:solidFill>
                  <a:schemeClr val="tx1"/>
                </a:solidFill>
              </a:rPr>
              <a:t> </a:t>
            </a:r>
            <a:r>
              <a:rPr lang="nl-NL" sz="1200" dirty="0" err="1">
                <a:solidFill>
                  <a:schemeClr val="tx1"/>
                </a:solidFill>
              </a:rPr>
              <a:t>action</a:t>
            </a:r>
            <a:r>
              <a:rPr lang="nl-NL" sz="1200" dirty="0" smtClean="0">
                <a:solidFill>
                  <a:schemeClr val="tx1"/>
                </a:solidFill>
              </a:rPr>
              <a:t>’, Cambridge </a:t>
            </a:r>
            <a:r>
              <a:rPr lang="nl-NL" sz="1200" dirty="0" err="1">
                <a:solidFill>
                  <a:schemeClr val="tx1"/>
                </a:solidFill>
              </a:rPr>
              <a:t>university</a:t>
            </a:r>
            <a:endParaRPr lang="nl-NL" sz="1200" dirty="0">
              <a:solidFill>
                <a:schemeClr val="tx1"/>
              </a:solidFill>
            </a:endParaRPr>
          </a:p>
          <a:p>
            <a:pPr marL="342900" indent="-342900">
              <a:defRPr/>
            </a:pPr>
            <a:r>
              <a:rPr lang="nl-NL" sz="1200" dirty="0">
                <a:solidFill>
                  <a:schemeClr val="tx1"/>
                </a:solidFill>
                <a:hlinkClick r:id="rId4"/>
              </a:rPr>
              <a:t>http://nl.wikipedia.org/wiki/Tragedie_van de_meent</a:t>
            </a:r>
            <a:endParaRPr lang="nl-NL" sz="1200" dirty="0">
              <a:solidFill>
                <a:schemeClr val="tx1"/>
              </a:solidFill>
            </a:endParaRPr>
          </a:p>
        </p:txBody>
      </p:sp>
      <p:pic>
        <p:nvPicPr>
          <p:cNvPr id="7" name="Picture 9"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8"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nl-NL" sz="1400" b="1" dirty="0">
                <a:solidFill>
                  <a:srgbClr val="FF0066"/>
                </a:solidFill>
              </a:rPr>
              <a:t>Zwerfafval is net als andere duurzame onderwerpen een sociaal dilemma. Waarom zou ik het vuil van mijn buurman opruimen? Samen schoonhouden kan alleen als iedereen meewerkt.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0" descr="http://www.denhaag.nl/upload_mm/d/9/d/86934_fullimage_IMG_0997_4.jpg"/>
          <p:cNvPicPr>
            <a:picLocks noChangeAspect="1" noChangeArrowheads="1"/>
          </p:cNvPicPr>
          <p:nvPr/>
        </p:nvPicPr>
        <p:blipFill>
          <a:blip r:embed="rId3" cstate="print"/>
          <a:srcRect/>
          <a:stretch>
            <a:fillRect/>
          </a:stretch>
        </p:blipFill>
        <p:spPr bwMode="auto">
          <a:xfrm>
            <a:off x="-560388" y="0"/>
            <a:ext cx="12122151" cy="6858000"/>
          </a:xfrm>
          <a:prstGeom prst="rect">
            <a:avLst/>
          </a:prstGeom>
          <a:noFill/>
          <a:ln w="9525">
            <a:noFill/>
            <a:miter lim="800000"/>
            <a:headEnd/>
            <a:tailEnd/>
          </a:ln>
        </p:spPr>
      </p:pic>
      <p:sp>
        <p:nvSpPr>
          <p:cNvPr id="66563"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66564"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Woonwijken – vermeend eigenaarschap</a:t>
            </a:r>
            <a:endParaRPr lang="nl-NL" sz="1600" b="1">
              <a:solidFill>
                <a:schemeClr val="bg1"/>
              </a:solidFill>
              <a:latin typeface="Calibri" pitchFamily="34" charset="0"/>
            </a:endParaRPr>
          </a:p>
        </p:txBody>
      </p:sp>
      <p:sp>
        <p:nvSpPr>
          <p:cNvPr id="10245" name="Rectangle 7"/>
          <p:cNvSpPr>
            <a:spLocks noChangeArrowheads="1"/>
          </p:cNvSpPr>
          <p:nvPr/>
        </p:nvSpPr>
        <p:spPr bwMode="auto">
          <a:xfrm>
            <a:off x="4572000" y="2400300"/>
            <a:ext cx="4572000" cy="3128963"/>
          </a:xfrm>
          <a:prstGeom prst="rect">
            <a:avLst/>
          </a:prstGeom>
          <a:solidFill>
            <a:srgbClr val="FF0066">
              <a:alpha val="79999"/>
            </a:srgbClr>
          </a:solidFill>
          <a:ln w="9525">
            <a:noFill/>
            <a:miter lim="800000"/>
            <a:headEnd/>
            <a:tailEnd/>
          </a:ln>
        </p:spPr>
        <p:txBody>
          <a:bodyPr anchor="ctr"/>
          <a:lstStyle/>
          <a:p>
            <a:pPr marL="342900" indent="-342900">
              <a:defRPr/>
            </a:pPr>
            <a:endParaRPr lang="nl-NL" dirty="0">
              <a:solidFill>
                <a:schemeClr val="bg1"/>
              </a:solidFill>
            </a:endParaRPr>
          </a:p>
          <a:p>
            <a:pPr indent="-342900">
              <a:defRPr/>
            </a:pPr>
            <a:r>
              <a:rPr lang="nl-NL" dirty="0">
                <a:solidFill>
                  <a:schemeClr val="bg1"/>
                </a:solidFill>
              </a:rPr>
              <a:t>Geef de bewoners handschoenen, een grijpertje en een sleutel van de ondergrondse container”</a:t>
            </a:r>
          </a:p>
          <a:p>
            <a:pPr indent="-342900">
              <a:defRPr/>
            </a:pPr>
            <a:endParaRPr lang="nl-NL" dirty="0">
              <a:solidFill>
                <a:schemeClr val="bg1"/>
              </a:solidFill>
            </a:endParaRPr>
          </a:p>
          <a:p>
            <a:pPr indent="-342900">
              <a:defRPr/>
            </a:pPr>
            <a:r>
              <a:rPr lang="nl-NL" dirty="0">
                <a:solidFill>
                  <a:schemeClr val="bg1"/>
                </a:solidFill>
              </a:rPr>
              <a:t>De regels van controle door de gemeente verkleinen de cirkel van invloed van de burger</a:t>
            </a:r>
          </a:p>
          <a:p>
            <a:pPr marL="342900" indent="-342900">
              <a:defRPr/>
            </a:pPr>
            <a:endParaRPr lang="nl-NL" dirty="0">
              <a:solidFill>
                <a:schemeClr val="bg1"/>
              </a:solidFill>
            </a:endParaRPr>
          </a:p>
        </p:txBody>
      </p:sp>
      <p:pic>
        <p:nvPicPr>
          <p:cNvPr id="66566" name="Picture 11" descr="C:\Users\NL14370\Pictures\Den haag\cirkel-van-invloed1-plaatje.png"/>
          <p:cNvPicPr>
            <a:picLocks noChangeAspect="1" noChangeArrowheads="1"/>
          </p:cNvPicPr>
          <p:nvPr/>
        </p:nvPicPr>
        <p:blipFill>
          <a:blip r:embed="rId4" cstate="print"/>
          <a:srcRect/>
          <a:stretch>
            <a:fillRect/>
          </a:stretch>
        </p:blipFill>
        <p:spPr bwMode="auto">
          <a:xfrm>
            <a:off x="158750" y="2528888"/>
            <a:ext cx="4249738" cy="2125662"/>
          </a:xfrm>
          <a:prstGeom prst="rect">
            <a:avLst/>
          </a:prstGeom>
          <a:noFill/>
          <a:ln w="9525">
            <a:noFill/>
            <a:miter lim="800000"/>
            <a:headEnd/>
            <a:tailEnd/>
          </a:ln>
        </p:spPr>
      </p:pic>
      <p:sp>
        <p:nvSpPr>
          <p:cNvPr id="8" name="Rectangle 7"/>
          <p:cNvSpPr>
            <a:spLocks noChangeArrowheads="1"/>
          </p:cNvSpPr>
          <p:nvPr/>
        </p:nvSpPr>
        <p:spPr bwMode="auto">
          <a:xfrm>
            <a:off x="0" y="6108700"/>
            <a:ext cx="9144000" cy="749300"/>
          </a:xfrm>
          <a:prstGeom prst="rect">
            <a:avLst/>
          </a:prstGeom>
          <a:solidFill>
            <a:srgbClr val="FFFFFF"/>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err="1">
                <a:solidFill>
                  <a:schemeClr val="tx1"/>
                </a:solidFill>
              </a:rPr>
              <a:t>Covey</a:t>
            </a:r>
            <a:r>
              <a:rPr lang="nl-NL" sz="1200" dirty="0">
                <a:solidFill>
                  <a:schemeClr val="tx1"/>
                </a:solidFill>
              </a:rPr>
              <a:t>: de zeven eigenschappen van effectief leiderschap</a:t>
            </a:r>
          </a:p>
        </p:txBody>
      </p:sp>
      <p:pic>
        <p:nvPicPr>
          <p:cNvPr id="9" name="Picture 9"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nl-NL" sz="1400" b="1" dirty="0">
                <a:solidFill>
                  <a:srgbClr val="FF0066"/>
                </a:solidFill>
              </a:rPr>
              <a:t>Door het vergroten van de cirkel van invloed van de burger kan vermeend eigenaarschap ontstaan en dat is nodig om de burger in beweging te krijgen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 descr="C:\Users\NL14602\Documents\Afbeeldingen\Samen schoonmaken.JPG"/>
          <p:cNvPicPr>
            <a:picLocks noChangeAspect="1" noChangeArrowheads="1"/>
          </p:cNvPicPr>
          <p:nvPr/>
        </p:nvPicPr>
        <p:blipFill>
          <a:blip r:embed="rId3" cstate="print"/>
          <a:srcRect/>
          <a:stretch>
            <a:fillRect/>
          </a:stretch>
        </p:blipFill>
        <p:spPr bwMode="auto">
          <a:xfrm>
            <a:off x="-406400" y="0"/>
            <a:ext cx="10242550" cy="6858000"/>
          </a:xfrm>
          <a:prstGeom prst="rect">
            <a:avLst/>
          </a:prstGeom>
          <a:noFill/>
          <a:ln w="9525">
            <a:noFill/>
            <a:miter lim="800000"/>
            <a:headEnd/>
            <a:tailEnd/>
          </a:ln>
        </p:spPr>
      </p:pic>
      <p:sp>
        <p:nvSpPr>
          <p:cNvPr id="67587"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67588"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Burgerparticipatie</a:t>
            </a:r>
            <a:endParaRPr lang="nl-NL" sz="1600" b="1">
              <a:solidFill>
                <a:schemeClr val="bg1"/>
              </a:solidFill>
              <a:latin typeface="Calibri" pitchFamily="34" charset="0"/>
            </a:endParaRPr>
          </a:p>
        </p:txBody>
      </p:sp>
      <p:sp>
        <p:nvSpPr>
          <p:cNvPr id="6" name="Rectangle 7"/>
          <p:cNvSpPr>
            <a:spLocks noChangeArrowheads="1"/>
          </p:cNvSpPr>
          <p:nvPr/>
        </p:nvSpPr>
        <p:spPr bwMode="auto">
          <a:xfrm>
            <a:off x="4572000" y="1729648"/>
            <a:ext cx="4572000" cy="4307595"/>
          </a:xfrm>
          <a:prstGeom prst="rect">
            <a:avLst/>
          </a:prstGeom>
          <a:solidFill>
            <a:srgbClr val="FF0066">
              <a:alpha val="79999"/>
            </a:srgbClr>
          </a:solidFill>
          <a:ln w="9525">
            <a:noFill/>
            <a:miter lim="800000"/>
            <a:headEnd/>
            <a:tailEnd/>
          </a:ln>
        </p:spPr>
        <p:txBody>
          <a:bodyPr anchor="ctr"/>
          <a:lstStyle/>
          <a:p>
            <a:pPr indent="-342900">
              <a:defRPr/>
            </a:pPr>
            <a:r>
              <a:rPr lang="nl-NL" dirty="0">
                <a:solidFill>
                  <a:srgbClr val="FFFFFF"/>
                </a:solidFill>
              </a:rPr>
              <a:t>Adopteer een afvalbak:</a:t>
            </a:r>
          </a:p>
          <a:p>
            <a:pPr indent="-342900">
              <a:defRPr/>
            </a:pPr>
            <a:r>
              <a:rPr lang="nl-NL" dirty="0">
                <a:solidFill>
                  <a:srgbClr val="FFFFFF"/>
                </a:solidFill>
              </a:rPr>
              <a:t>Arnhem – 50% minder afvalbakken, </a:t>
            </a:r>
          </a:p>
          <a:p>
            <a:pPr indent="-342900">
              <a:defRPr/>
            </a:pPr>
            <a:r>
              <a:rPr lang="nl-NL" dirty="0">
                <a:solidFill>
                  <a:srgbClr val="FFFFFF"/>
                </a:solidFill>
              </a:rPr>
              <a:t>13% meer zwerfafval</a:t>
            </a:r>
          </a:p>
          <a:p>
            <a:pPr indent="-342900">
              <a:defRPr/>
            </a:pPr>
            <a:endParaRPr lang="nl-NL" dirty="0">
              <a:solidFill>
                <a:srgbClr val="FFFFFF"/>
              </a:solidFill>
            </a:endParaRPr>
          </a:p>
          <a:p>
            <a:pPr indent="-342900">
              <a:defRPr/>
            </a:pPr>
            <a:r>
              <a:rPr lang="nl-NL" dirty="0">
                <a:solidFill>
                  <a:srgbClr val="FFFFFF"/>
                </a:solidFill>
              </a:rPr>
              <a:t>Gemeente moet faciliteren in slimme spelregels, ondersteuning en het geven van vrijheid</a:t>
            </a:r>
            <a:r>
              <a:rPr lang="nl-NL" dirty="0" smtClean="0">
                <a:solidFill>
                  <a:srgbClr val="FFFFFF"/>
                </a:solidFill>
              </a:rPr>
              <a:t>. Het kost tijd, energie en geld. </a:t>
            </a:r>
            <a:endParaRPr lang="nl-NL" dirty="0">
              <a:solidFill>
                <a:srgbClr val="FFFFFF"/>
              </a:solidFill>
            </a:endParaRPr>
          </a:p>
          <a:p>
            <a:pPr indent="-342900">
              <a:defRPr/>
            </a:pPr>
            <a:endParaRPr lang="nl-NL" dirty="0">
              <a:solidFill>
                <a:srgbClr val="FFFFFF"/>
              </a:solidFill>
            </a:endParaRPr>
          </a:p>
          <a:p>
            <a:pPr indent="-342900">
              <a:defRPr/>
            </a:pPr>
            <a:r>
              <a:rPr lang="nl-NL" dirty="0">
                <a:solidFill>
                  <a:srgbClr val="FFFFFF"/>
                </a:solidFill>
              </a:rPr>
              <a:t>Schaalgrootte: is het behapbaar? </a:t>
            </a:r>
            <a:r>
              <a:rPr lang="nl-NL" dirty="0" smtClean="0">
                <a:solidFill>
                  <a:srgbClr val="FFFFFF"/>
                </a:solidFill>
              </a:rPr>
              <a:t>Voor grootschalig beheer heb je een professionele organisatie nodig.</a:t>
            </a:r>
            <a:endParaRPr lang="nl-NL" dirty="0">
              <a:solidFill>
                <a:srgbClr val="FFFFFF"/>
              </a:solidFill>
            </a:endParaRPr>
          </a:p>
          <a:p>
            <a:pPr marL="342900" indent="-342900">
              <a:defRPr/>
            </a:pPr>
            <a:endParaRPr lang="nl-NL" dirty="0" smtClean="0">
              <a:solidFill>
                <a:srgbClr val="FFFFFF"/>
              </a:solidFill>
            </a:endParaRPr>
          </a:p>
          <a:p>
            <a:pPr indent="-342900">
              <a:defRPr/>
            </a:pPr>
            <a:r>
              <a:rPr lang="nl-NL" dirty="0" smtClean="0">
                <a:solidFill>
                  <a:srgbClr val="FFFFFF"/>
                </a:solidFill>
              </a:rPr>
              <a:t>Buurtbewoners weten niet altijd van elkaar dat ze zich aan dezelfde dingen storen – </a:t>
            </a:r>
            <a:r>
              <a:rPr lang="nl-NL" smtClean="0">
                <a:solidFill>
                  <a:srgbClr val="FFFFFF"/>
                </a:solidFill>
              </a:rPr>
              <a:t>opbouwwerker nodig</a:t>
            </a:r>
            <a:endParaRPr lang="nl-NL" dirty="0">
              <a:solidFill>
                <a:srgbClr val="FFFFFF"/>
              </a:solidFill>
            </a:endParaRPr>
          </a:p>
        </p:txBody>
      </p:sp>
      <p:sp>
        <p:nvSpPr>
          <p:cNvPr id="8" name="Rectangle 7"/>
          <p:cNvSpPr>
            <a:spLocks noChangeArrowheads="1"/>
          </p:cNvSpPr>
          <p:nvPr/>
        </p:nvSpPr>
        <p:spPr bwMode="auto">
          <a:xfrm>
            <a:off x="0" y="6026150"/>
            <a:ext cx="9144000" cy="83185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smtClean="0">
                <a:solidFill>
                  <a:schemeClr val="tx1"/>
                </a:solidFill>
              </a:rPr>
              <a:t>Interviews: gemeente Venlo, Sociaal Planbureau, gemeente Arnhem, gemeente Amsterdam</a:t>
            </a:r>
            <a:endParaRPr lang="nl-NL" sz="1200" dirty="0">
              <a:solidFill>
                <a:schemeClr val="tx1"/>
              </a:solidFill>
            </a:endParaRPr>
          </a:p>
        </p:txBody>
      </p:sp>
      <p:pic>
        <p:nvPicPr>
          <p:cNvPr id="9" name="Picture 8"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smtClean="0">
                <a:solidFill>
                  <a:srgbClr val="FF0066"/>
                </a:solidFill>
              </a:rPr>
              <a:t>Idee</a:t>
            </a:r>
            <a:r>
              <a:rPr lang="en-US" sz="1400" b="1" dirty="0" smtClean="0">
                <a:solidFill>
                  <a:srgbClr val="FF0066"/>
                </a:solidFill>
              </a:rPr>
              <a:t>: “De </a:t>
            </a:r>
            <a:r>
              <a:rPr lang="en-US" sz="1400" b="1" dirty="0" err="1" smtClean="0">
                <a:solidFill>
                  <a:srgbClr val="FF0066"/>
                </a:solidFill>
              </a:rPr>
              <a:t>vrijwillige</a:t>
            </a:r>
            <a:r>
              <a:rPr lang="en-US" sz="1400" b="1" dirty="0" smtClean="0">
                <a:solidFill>
                  <a:srgbClr val="FF0066"/>
                </a:solidFill>
              </a:rPr>
              <a:t> </a:t>
            </a:r>
            <a:r>
              <a:rPr lang="en-US" sz="1400" b="1" dirty="0" err="1" smtClean="0">
                <a:solidFill>
                  <a:srgbClr val="FF0066"/>
                </a:solidFill>
              </a:rPr>
              <a:t>buitendienst</a:t>
            </a:r>
            <a:r>
              <a:rPr lang="en-US" sz="1400" b="1" dirty="0" smtClean="0">
                <a:solidFill>
                  <a:srgbClr val="FF0066"/>
                </a:solidFill>
              </a:rPr>
              <a:t>”, </a:t>
            </a:r>
            <a:r>
              <a:rPr lang="en-US" sz="1400" b="1" dirty="0" err="1" smtClean="0">
                <a:solidFill>
                  <a:srgbClr val="FF0066"/>
                </a:solidFill>
              </a:rPr>
              <a:t>analoog</a:t>
            </a:r>
            <a:r>
              <a:rPr lang="en-US" sz="1400" b="1" dirty="0" smtClean="0">
                <a:solidFill>
                  <a:srgbClr val="FF0066"/>
                </a:solidFill>
              </a:rPr>
              <a:t> </a:t>
            </a:r>
            <a:r>
              <a:rPr lang="en-US" sz="1400" b="1" dirty="0" err="1" smtClean="0">
                <a:solidFill>
                  <a:srgbClr val="FF0066"/>
                </a:solidFill>
              </a:rPr>
              <a:t>aan</a:t>
            </a:r>
            <a:r>
              <a:rPr lang="en-US" sz="1400" b="1" dirty="0" smtClean="0">
                <a:solidFill>
                  <a:srgbClr val="FF0066"/>
                </a:solidFill>
              </a:rPr>
              <a:t> de </a:t>
            </a:r>
            <a:r>
              <a:rPr lang="en-US" sz="1400" b="1" dirty="0" err="1" smtClean="0">
                <a:solidFill>
                  <a:srgbClr val="FF0066"/>
                </a:solidFill>
              </a:rPr>
              <a:t>vrijwillige</a:t>
            </a:r>
            <a:r>
              <a:rPr lang="en-US" sz="1400" b="1" dirty="0" smtClean="0">
                <a:solidFill>
                  <a:srgbClr val="FF0066"/>
                </a:solidFill>
              </a:rPr>
              <a:t> </a:t>
            </a:r>
            <a:r>
              <a:rPr lang="en-US" sz="1400" b="1" dirty="0" err="1" smtClean="0">
                <a:solidFill>
                  <a:srgbClr val="FF0066"/>
                </a:solidFill>
              </a:rPr>
              <a:t>brandweer</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drentsdorp.nl/sites/default/files/styles/node_gallery_display/public/node_gallery/P106057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8611"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68612"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Community Based Social Marketing</a:t>
            </a:r>
            <a:endParaRPr lang="nl-NL" sz="1600" b="1">
              <a:solidFill>
                <a:schemeClr val="bg1"/>
              </a:solidFill>
              <a:latin typeface="Calibri" pitchFamily="34" charset="0"/>
            </a:endParaRPr>
          </a:p>
        </p:txBody>
      </p:sp>
      <p:sp>
        <p:nvSpPr>
          <p:cNvPr id="12296" name="Rectangle 7"/>
          <p:cNvSpPr>
            <a:spLocks noChangeArrowheads="1"/>
          </p:cNvSpPr>
          <p:nvPr/>
        </p:nvSpPr>
        <p:spPr bwMode="auto">
          <a:xfrm>
            <a:off x="4373563" y="1793875"/>
            <a:ext cx="4770437" cy="4432300"/>
          </a:xfrm>
          <a:prstGeom prst="rect">
            <a:avLst/>
          </a:prstGeom>
          <a:solidFill>
            <a:srgbClr val="FF0066">
              <a:alpha val="79999"/>
            </a:srgbClr>
          </a:solidFill>
          <a:ln w="9525">
            <a:noFill/>
            <a:miter lim="800000"/>
            <a:headEnd/>
            <a:tailEnd/>
          </a:ln>
        </p:spPr>
        <p:txBody>
          <a:bodyPr anchor="ctr"/>
          <a:lstStyle/>
          <a:p>
            <a:pPr indent="-342900">
              <a:defRPr/>
            </a:pPr>
            <a:r>
              <a:rPr lang="nl-NL" dirty="0" err="1">
                <a:solidFill>
                  <a:schemeClr val="bg1"/>
                </a:solidFill>
              </a:rPr>
              <a:t>Tupperware</a:t>
            </a:r>
            <a:r>
              <a:rPr lang="nl-NL" dirty="0">
                <a:solidFill>
                  <a:schemeClr val="bg1"/>
                </a:solidFill>
              </a:rPr>
              <a:t> </a:t>
            </a:r>
            <a:r>
              <a:rPr lang="nl-NL" dirty="0" err="1">
                <a:solidFill>
                  <a:schemeClr val="bg1"/>
                </a:solidFill>
              </a:rPr>
              <a:t>parties</a:t>
            </a:r>
            <a:r>
              <a:rPr lang="nl-NL" dirty="0">
                <a:solidFill>
                  <a:schemeClr val="bg1"/>
                </a:solidFill>
              </a:rPr>
              <a:t>.</a:t>
            </a:r>
          </a:p>
          <a:p>
            <a:pPr indent="-342900">
              <a:defRPr/>
            </a:pPr>
            <a:r>
              <a:rPr lang="nl-NL" dirty="0">
                <a:solidFill>
                  <a:schemeClr val="bg1"/>
                </a:solidFill>
              </a:rPr>
              <a:t>Ook bekend als: </a:t>
            </a:r>
            <a:r>
              <a:rPr lang="nl-NL" dirty="0" err="1">
                <a:solidFill>
                  <a:schemeClr val="bg1"/>
                </a:solidFill>
              </a:rPr>
              <a:t>network</a:t>
            </a:r>
            <a:r>
              <a:rPr lang="nl-NL" dirty="0">
                <a:solidFill>
                  <a:schemeClr val="bg1"/>
                </a:solidFill>
              </a:rPr>
              <a:t> </a:t>
            </a:r>
            <a:r>
              <a:rPr lang="nl-NL" dirty="0" err="1">
                <a:solidFill>
                  <a:schemeClr val="bg1"/>
                </a:solidFill>
              </a:rPr>
              <a:t>based</a:t>
            </a:r>
            <a:r>
              <a:rPr lang="nl-NL" dirty="0">
                <a:solidFill>
                  <a:schemeClr val="bg1"/>
                </a:solidFill>
              </a:rPr>
              <a:t> </a:t>
            </a:r>
            <a:r>
              <a:rPr lang="nl-NL" dirty="0" err="1">
                <a:solidFill>
                  <a:schemeClr val="bg1"/>
                </a:solidFill>
              </a:rPr>
              <a:t>social</a:t>
            </a:r>
            <a:r>
              <a:rPr lang="nl-NL" dirty="0">
                <a:solidFill>
                  <a:schemeClr val="bg1"/>
                </a:solidFill>
              </a:rPr>
              <a:t> marketing of sociale netwerkbenadering.</a:t>
            </a:r>
          </a:p>
          <a:p>
            <a:pPr indent="-342900">
              <a:defRPr/>
            </a:pPr>
            <a:endParaRPr lang="nl-NL" dirty="0">
              <a:solidFill>
                <a:schemeClr val="bg1"/>
              </a:solidFill>
            </a:endParaRPr>
          </a:p>
          <a:p>
            <a:pPr indent="-342900">
              <a:defRPr/>
            </a:pPr>
            <a:r>
              <a:rPr lang="nl-NL" dirty="0">
                <a:solidFill>
                  <a:schemeClr val="bg1"/>
                </a:solidFill>
              </a:rPr>
              <a:t>Krachtigste vorm van gedragsbeïnvloeding.</a:t>
            </a:r>
          </a:p>
          <a:p>
            <a:pPr indent="-342900">
              <a:defRPr/>
            </a:pPr>
            <a:r>
              <a:rPr lang="nl-NL" dirty="0">
                <a:solidFill>
                  <a:schemeClr val="bg1"/>
                </a:solidFill>
              </a:rPr>
              <a:t>Voor achterstandsgroepen vaak de enige effectieve manier om hen te bereiken.</a:t>
            </a:r>
          </a:p>
          <a:p>
            <a:pPr indent="-342900">
              <a:defRPr/>
            </a:pPr>
            <a:endParaRPr lang="nl-NL" dirty="0">
              <a:solidFill>
                <a:schemeClr val="bg1"/>
              </a:solidFill>
            </a:endParaRPr>
          </a:p>
          <a:p>
            <a:pPr indent="-342900">
              <a:defRPr/>
            </a:pPr>
            <a:r>
              <a:rPr lang="nl-NL" dirty="0" err="1">
                <a:solidFill>
                  <a:schemeClr val="bg1"/>
                </a:solidFill>
              </a:rPr>
              <a:t>Informatieopnamegedrag</a:t>
            </a:r>
            <a:r>
              <a:rPr lang="nl-NL" dirty="0">
                <a:solidFill>
                  <a:schemeClr val="bg1"/>
                </a:solidFill>
              </a:rPr>
              <a:t> hangt sterk samen met opleidingsniveau</a:t>
            </a:r>
          </a:p>
          <a:p>
            <a:pPr indent="-342900">
              <a:defRPr/>
            </a:pPr>
            <a:endParaRPr lang="nl-NL" dirty="0">
              <a:solidFill>
                <a:schemeClr val="bg1"/>
              </a:solidFill>
            </a:endParaRPr>
          </a:p>
          <a:p>
            <a:pPr indent="-342900">
              <a:defRPr/>
            </a:pPr>
            <a:r>
              <a:rPr lang="nl-NL" dirty="0">
                <a:solidFill>
                  <a:schemeClr val="bg1"/>
                </a:solidFill>
              </a:rPr>
              <a:t>Intensief en duur: alleen doen bij maatschappelijk echt belangrijke onderwerpen</a:t>
            </a:r>
          </a:p>
          <a:p>
            <a:pPr marL="342900" indent="-342900">
              <a:defRPr/>
            </a:pPr>
            <a:endParaRPr lang="nl-NL" dirty="0">
              <a:solidFill>
                <a:schemeClr val="bg1"/>
              </a:solidFill>
            </a:endParaRPr>
          </a:p>
        </p:txBody>
      </p:sp>
      <p:sp>
        <p:nvSpPr>
          <p:cNvPr id="7" name="Rectangle 6"/>
          <p:cNvSpPr>
            <a:spLocks noChangeArrowheads="1"/>
          </p:cNvSpPr>
          <p:nvPr/>
        </p:nvSpPr>
        <p:spPr bwMode="auto">
          <a:xfrm>
            <a:off x="0" y="6048375"/>
            <a:ext cx="9144000" cy="80962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hlinkClick r:id="rId4"/>
              </a:rPr>
              <a:t>http://www.drentsdorp.nl</a:t>
            </a:r>
          </a:p>
          <a:p>
            <a:pPr marL="342900" indent="-342900">
              <a:defRPr/>
            </a:pPr>
            <a:r>
              <a:rPr lang="nl-NL" sz="1200" dirty="0" err="1">
                <a:solidFill>
                  <a:schemeClr val="tx1"/>
                </a:solidFill>
              </a:rPr>
              <a:t>Weenig</a:t>
            </a:r>
            <a:r>
              <a:rPr lang="nl-NL" sz="1200" dirty="0">
                <a:solidFill>
                  <a:schemeClr val="tx1"/>
                </a:solidFill>
              </a:rPr>
              <a:t> 1991, 2000</a:t>
            </a:r>
          </a:p>
        </p:txBody>
      </p:sp>
      <p:pic>
        <p:nvPicPr>
          <p:cNvPr id="8" name="Picture 7"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Mensen</a:t>
            </a:r>
            <a:r>
              <a:rPr lang="en-US" sz="1400" b="1" dirty="0">
                <a:solidFill>
                  <a:srgbClr val="FF0066"/>
                </a:solidFill>
              </a:rPr>
              <a:t> op basis van </a:t>
            </a:r>
            <a:r>
              <a:rPr lang="en-US" sz="1400" b="1" dirty="0" err="1">
                <a:solidFill>
                  <a:srgbClr val="FF0066"/>
                </a:solidFill>
              </a:rPr>
              <a:t>een</a:t>
            </a:r>
            <a:r>
              <a:rPr lang="en-US" sz="1400" b="1" dirty="0">
                <a:solidFill>
                  <a:srgbClr val="FF0066"/>
                </a:solidFill>
              </a:rPr>
              <a:t> </a:t>
            </a:r>
            <a:r>
              <a:rPr lang="en-US" sz="1400" b="1" dirty="0" err="1">
                <a:solidFill>
                  <a:srgbClr val="FF0066"/>
                </a:solidFill>
              </a:rPr>
              <a:t>persoonlijke</a:t>
            </a:r>
            <a:r>
              <a:rPr lang="en-US" sz="1400" b="1" dirty="0">
                <a:solidFill>
                  <a:srgbClr val="FF0066"/>
                </a:solidFill>
              </a:rPr>
              <a:t> </a:t>
            </a:r>
            <a:r>
              <a:rPr lang="en-US" sz="1400" b="1" dirty="0" err="1" smtClean="0">
                <a:solidFill>
                  <a:srgbClr val="FF0066"/>
                </a:solidFill>
              </a:rPr>
              <a:t>uitnodiging</a:t>
            </a:r>
            <a:r>
              <a:rPr lang="en-US" sz="1400" b="1" dirty="0" smtClean="0">
                <a:solidFill>
                  <a:srgbClr val="FF0066"/>
                </a:solidFill>
              </a:rPr>
              <a:t> en </a:t>
            </a:r>
            <a:r>
              <a:rPr lang="en-US" sz="1400" b="1" dirty="0" err="1" smtClean="0">
                <a:solidFill>
                  <a:srgbClr val="FF0066"/>
                </a:solidFill>
              </a:rPr>
              <a:t>vriendschappen</a:t>
            </a:r>
            <a:r>
              <a:rPr lang="en-US" sz="1400" b="1" dirty="0" smtClean="0">
                <a:solidFill>
                  <a:srgbClr val="FF0066"/>
                </a:solidFill>
              </a:rPr>
              <a:t> </a:t>
            </a:r>
            <a:r>
              <a:rPr lang="en-US" sz="1400" b="1" dirty="0" err="1">
                <a:solidFill>
                  <a:srgbClr val="FF0066"/>
                </a:solidFill>
              </a:rPr>
              <a:t>bij</a:t>
            </a:r>
            <a:r>
              <a:rPr lang="en-US" sz="1400" b="1" dirty="0">
                <a:solidFill>
                  <a:srgbClr val="FF0066"/>
                </a:solidFill>
              </a:rPr>
              <a:t> het </a:t>
            </a:r>
            <a:r>
              <a:rPr lang="en-US" sz="1400" b="1" dirty="0" err="1">
                <a:solidFill>
                  <a:srgbClr val="FF0066"/>
                </a:solidFill>
              </a:rPr>
              <a:t>proces</a:t>
            </a:r>
            <a:r>
              <a:rPr lang="en-US" sz="1400" b="1" dirty="0">
                <a:solidFill>
                  <a:srgbClr val="FF0066"/>
                </a:solidFill>
              </a:rPr>
              <a:t> </a:t>
            </a:r>
            <a:r>
              <a:rPr lang="en-US" sz="1400" b="1" dirty="0" err="1">
                <a:solidFill>
                  <a:srgbClr val="FF0066"/>
                </a:solidFill>
              </a:rPr>
              <a:t>betrekken</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0" descr="http://www.refdag.nl/polopoly_fs/anp_15111944_1_551273!image/3055877355.jpg"/>
          <p:cNvPicPr>
            <a:picLocks noChangeAspect="1" noChangeArrowheads="1"/>
          </p:cNvPicPr>
          <p:nvPr/>
        </p:nvPicPr>
        <p:blipFill>
          <a:blip r:embed="rId3" cstate="print"/>
          <a:srcRect/>
          <a:stretch>
            <a:fillRect/>
          </a:stretch>
        </p:blipFill>
        <p:spPr bwMode="auto">
          <a:xfrm>
            <a:off x="-860425" y="0"/>
            <a:ext cx="11271250" cy="6858000"/>
          </a:xfrm>
          <a:prstGeom prst="rect">
            <a:avLst/>
          </a:prstGeom>
          <a:noFill/>
          <a:ln w="9525">
            <a:noFill/>
            <a:miter lim="800000"/>
            <a:headEnd/>
            <a:tailEnd/>
          </a:ln>
        </p:spPr>
      </p:pic>
      <p:sp>
        <p:nvSpPr>
          <p:cNvPr id="69635"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69636" name="Text Box 3"/>
          <p:cNvSpPr txBox="1">
            <a:spLocks noChangeArrowheads="1"/>
          </p:cNvSpPr>
          <p:nvPr/>
        </p:nvSpPr>
        <p:spPr bwMode="auto">
          <a:xfrm>
            <a:off x="393700" y="319088"/>
            <a:ext cx="8351838"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Fysiek of sociaal probleem?</a:t>
            </a:r>
            <a:endParaRPr lang="nl-NL" sz="1600" b="1">
              <a:solidFill>
                <a:schemeClr val="bg1"/>
              </a:solidFill>
              <a:latin typeface="Calibri" pitchFamily="34" charset="0"/>
            </a:endParaRPr>
          </a:p>
        </p:txBody>
      </p:sp>
      <p:sp>
        <p:nvSpPr>
          <p:cNvPr id="12296" name="Rectangle 7"/>
          <p:cNvSpPr>
            <a:spLocks noChangeArrowheads="1"/>
          </p:cNvSpPr>
          <p:nvPr/>
        </p:nvSpPr>
        <p:spPr bwMode="auto">
          <a:xfrm>
            <a:off x="4572000" y="2244725"/>
            <a:ext cx="4572000" cy="3508375"/>
          </a:xfrm>
          <a:prstGeom prst="rect">
            <a:avLst/>
          </a:prstGeom>
          <a:solidFill>
            <a:srgbClr val="FF0066">
              <a:alpha val="79999"/>
            </a:srgbClr>
          </a:solidFill>
          <a:ln w="9525">
            <a:noFill/>
            <a:miter lim="800000"/>
            <a:headEnd/>
            <a:tailEnd/>
          </a:ln>
        </p:spPr>
        <p:txBody>
          <a:bodyPr anchor="ctr"/>
          <a:lstStyle/>
          <a:p>
            <a:pPr indent="-342900">
              <a:defRPr/>
            </a:pPr>
            <a:r>
              <a:rPr lang="nl-NL" dirty="0">
                <a:solidFill>
                  <a:schemeClr val="bg1"/>
                </a:solidFill>
              </a:rPr>
              <a:t>Sociale problemen moet je eerst sociaal oplossen. Daarna breng je verbeteringen in de fysieke omgeving aan. </a:t>
            </a:r>
          </a:p>
          <a:p>
            <a:pPr indent="-342900">
              <a:defRPr/>
            </a:pPr>
            <a:endParaRPr lang="nl-NL" dirty="0">
              <a:solidFill>
                <a:schemeClr val="bg1"/>
              </a:solidFill>
            </a:endParaRPr>
          </a:p>
          <a:p>
            <a:pPr indent="-342900">
              <a:defRPr/>
            </a:pPr>
            <a:r>
              <a:rPr lang="nl-NL" dirty="0">
                <a:solidFill>
                  <a:schemeClr val="bg1"/>
                </a:solidFill>
              </a:rPr>
              <a:t>Armoedeval: mensen in armoede blijven arm.</a:t>
            </a:r>
          </a:p>
          <a:p>
            <a:pPr indent="-342900">
              <a:defRPr/>
            </a:pPr>
            <a:endParaRPr lang="nl-NL" dirty="0">
              <a:solidFill>
                <a:schemeClr val="bg1"/>
              </a:solidFill>
            </a:endParaRPr>
          </a:p>
          <a:p>
            <a:pPr indent="-342900">
              <a:defRPr/>
            </a:pPr>
            <a:r>
              <a:rPr lang="nl-NL" dirty="0">
                <a:solidFill>
                  <a:schemeClr val="bg1"/>
                </a:solidFill>
              </a:rPr>
              <a:t>Zelfredzaamheid paradox: zij met de meeste problemen hebben de minste probleemoplossende kwaliteiten. </a:t>
            </a:r>
          </a:p>
          <a:p>
            <a:pPr marL="342900" indent="-342900">
              <a:defRPr/>
            </a:pPr>
            <a:endParaRPr lang="nl-NL" dirty="0">
              <a:solidFill>
                <a:schemeClr val="bg1"/>
              </a:solidFill>
            </a:endParaRPr>
          </a:p>
        </p:txBody>
      </p:sp>
      <p:pic>
        <p:nvPicPr>
          <p:cNvPr id="69638" name="Picture 2" descr="C:\Users\NL14370\Pictures\Den haag\screen-capture1.jpg"/>
          <p:cNvPicPr>
            <a:picLocks noChangeAspect="1" noChangeArrowheads="1"/>
          </p:cNvPicPr>
          <p:nvPr/>
        </p:nvPicPr>
        <p:blipFill>
          <a:blip r:embed="rId4" cstate="print"/>
          <a:srcRect/>
          <a:stretch>
            <a:fillRect/>
          </a:stretch>
        </p:blipFill>
        <p:spPr bwMode="auto">
          <a:xfrm>
            <a:off x="0" y="3273425"/>
            <a:ext cx="2159000" cy="1870075"/>
          </a:xfrm>
          <a:prstGeom prst="rect">
            <a:avLst/>
          </a:prstGeom>
          <a:noFill/>
          <a:ln w="9525">
            <a:noFill/>
            <a:miter lim="800000"/>
            <a:headEnd/>
            <a:tailEnd/>
          </a:ln>
        </p:spPr>
      </p:pic>
      <p:sp>
        <p:nvSpPr>
          <p:cNvPr id="8" name="Rectangle 7"/>
          <p:cNvSpPr>
            <a:spLocks noChangeArrowheads="1"/>
          </p:cNvSpPr>
          <p:nvPr/>
        </p:nvSpPr>
        <p:spPr bwMode="auto">
          <a:xfrm>
            <a:off x="0" y="6019800"/>
            <a:ext cx="9144000" cy="838200"/>
          </a:xfrm>
          <a:prstGeom prst="rect">
            <a:avLst/>
          </a:prstGeom>
          <a:solidFill>
            <a:srgbClr val="FFFFFF"/>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buFontTx/>
              <a:buChar char="-"/>
              <a:defRPr/>
            </a:pPr>
            <a:r>
              <a:rPr lang="nl-NL" sz="1200" dirty="0">
                <a:solidFill>
                  <a:schemeClr val="tx1"/>
                </a:solidFill>
                <a:hlinkClick r:id="rId5"/>
              </a:rPr>
              <a:t>http://nl.wikipedia.org/wiki/Armoedeval</a:t>
            </a:r>
            <a:endParaRPr lang="nl-NL" sz="1200" dirty="0">
              <a:solidFill>
                <a:schemeClr val="tx1"/>
              </a:solidFill>
            </a:endParaRPr>
          </a:p>
          <a:p>
            <a:pPr marL="342900" indent="-342900">
              <a:buFontTx/>
              <a:buChar char="-"/>
              <a:defRPr/>
            </a:pPr>
            <a:r>
              <a:rPr lang="nl-NL" sz="1200" dirty="0">
                <a:solidFill>
                  <a:schemeClr val="bg1"/>
                </a:solidFill>
                <a:hlinkClick r:id="rId6"/>
              </a:rPr>
              <a:t>http://www.drentsdorp.nl</a:t>
            </a:r>
            <a:endParaRPr lang="nl-NL" sz="1200" dirty="0">
              <a:solidFill>
                <a:schemeClr val="tx1"/>
              </a:solidFill>
            </a:endParaRPr>
          </a:p>
        </p:txBody>
      </p:sp>
      <p:pic>
        <p:nvPicPr>
          <p:cNvPr id="9" name="Picture 9" descr="C:\Users\NL14602\Documents\_sorteren Plaatjes=video\RHDHV-logo-download.jpg"/>
          <p:cNvPicPr>
            <a:picLocks noChangeAspect="1" noChangeArrowheads="1"/>
          </p:cNvPicPr>
          <p:nvPr/>
        </p:nvPicPr>
        <p:blipFill>
          <a:blip r:embed="rId7"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FF0066"/>
                </a:solidFill>
              </a:rPr>
              <a:t>Ook al heeft hij de loterij gewonnen, in de spiegel ziet hij nog steeds een arme man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zvoort.nl/v4/wp-content/uploads/2009/08/Strand-01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195" name="Rectangle 2"/>
          <p:cNvSpPr>
            <a:spLocks noChangeArrowheads="1"/>
          </p:cNvSpPr>
          <p:nvPr/>
        </p:nvSpPr>
        <p:spPr bwMode="auto">
          <a:xfrm>
            <a:off x="0" y="188913"/>
            <a:ext cx="9144000" cy="936625"/>
          </a:xfrm>
          <a:prstGeom prst="rect">
            <a:avLst/>
          </a:prstGeom>
          <a:solidFill>
            <a:srgbClr val="AF67FF">
              <a:alpha val="79999"/>
            </a:srgbClr>
          </a:solidFill>
          <a:ln w="9525">
            <a:noFill/>
            <a:miter lim="800000"/>
            <a:headEnd/>
            <a:tailEnd/>
          </a:ln>
        </p:spPr>
        <p:txBody>
          <a:bodyPr wrap="none" anchor="ctr"/>
          <a:lstStyle/>
          <a:p>
            <a:endParaRPr lang="nl-NL"/>
          </a:p>
        </p:txBody>
      </p:sp>
      <p:sp>
        <p:nvSpPr>
          <p:cNvPr id="8196"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Publieke ruimte – het strand</a:t>
            </a:r>
            <a:endParaRPr lang="nl-NL" sz="1600" b="1">
              <a:solidFill>
                <a:schemeClr val="bg1"/>
              </a:solidFill>
              <a:latin typeface="Calibri" pitchFamily="34" charset="0"/>
            </a:endParaRPr>
          </a:p>
        </p:txBody>
      </p:sp>
      <p:sp>
        <p:nvSpPr>
          <p:cNvPr id="7173" name="Rectangle 7"/>
          <p:cNvSpPr>
            <a:spLocks noChangeArrowheads="1"/>
          </p:cNvSpPr>
          <p:nvPr/>
        </p:nvSpPr>
        <p:spPr bwMode="auto">
          <a:xfrm>
            <a:off x="4603750" y="2336800"/>
            <a:ext cx="4540250" cy="2324100"/>
          </a:xfrm>
          <a:prstGeom prst="rect">
            <a:avLst/>
          </a:prstGeom>
          <a:solidFill>
            <a:srgbClr val="AF67FF">
              <a:alpha val="79999"/>
            </a:srgbClr>
          </a:solidFill>
          <a:ln w="9525">
            <a:noFill/>
            <a:miter lim="800000"/>
            <a:headEnd/>
            <a:tailEnd/>
          </a:ln>
        </p:spPr>
        <p:txBody>
          <a:bodyPr anchor="ctr"/>
          <a:lstStyle/>
          <a:p>
            <a:pPr indent="-342900">
              <a:defRPr/>
            </a:pPr>
            <a:r>
              <a:rPr lang="nl-NL" dirty="0">
                <a:solidFill>
                  <a:schemeClr val="bg1"/>
                </a:solidFill>
              </a:rPr>
              <a:t>Mensen die zwerfafval produceren, doen hun best om het (lozen van) afval te camoufleren.</a:t>
            </a:r>
          </a:p>
          <a:p>
            <a:pPr marL="342900" indent="-342900">
              <a:defRPr/>
            </a:pPr>
            <a:r>
              <a:rPr lang="nl-NL" dirty="0">
                <a:solidFill>
                  <a:schemeClr val="bg1"/>
                </a:solidFill>
              </a:rPr>
              <a:t>	In zand kun je veel camoufleren.</a:t>
            </a:r>
          </a:p>
          <a:p>
            <a:pPr marL="342900" indent="-342900">
              <a:defRPr/>
            </a:pPr>
            <a:endParaRPr lang="nl-NL" dirty="0">
              <a:solidFill>
                <a:schemeClr val="bg1"/>
              </a:solidFill>
            </a:endParaRPr>
          </a:p>
          <a:p>
            <a:pPr indent="-342900">
              <a:defRPr/>
            </a:pPr>
            <a:r>
              <a:rPr lang="nl-NL" dirty="0">
                <a:solidFill>
                  <a:schemeClr val="bg1"/>
                </a:solidFill>
              </a:rPr>
              <a:t>Het zand heeft een sterke associatie met een zandgevulde asbak. </a:t>
            </a:r>
          </a:p>
        </p:txBody>
      </p:sp>
      <p:sp>
        <p:nvSpPr>
          <p:cNvPr id="8" name="Rectangle 7"/>
          <p:cNvSpPr>
            <a:spLocks noChangeArrowheads="1"/>
          </p:cNvSpPr>
          <p:nvPr/>
        </p:nvSpPr>
        <p:spPr bwMode="auto">
          <a:xfrm>
            <a:off x="0" y="5960125"/>
            <a:ext cx="9144000" cy="897875"/>
          </a:xfrm>
          <a:prstGeom prst="rect">
            <a:avLst/>
          </a:prstGeom>
          <a:solidFill>
            <a:srgbClr val="FFFFFF"/>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a:defRPr/>
            </a:pPr>
            <a:r>
              <a:rPr lang="en-US" sz="1200" dirty="0">
                <a:solidFill>
                  <a:schemeClr val="tx1"/>
                </a:solidFill>
                <a:hlinkClick r:id="rId4"/>
              </a:rPr>
              <a:t>Curnow, R.C, </a:t>
            </a:r>
            <a:r>
              <a:rPr lang="en-US" sz="1200" dirty="0" err="1">
                <a:solidFill>
                  <a:schemeClr val="tx1"/>
                </a:solidFill>
                <a:hlinkClick r:id="rId4"/>
              </a:rPr>
              <a:t>Streker</a:t>
            </a:r>
            <a:r>
              <a:rPr lang="en-US" sz="1200" dirty="0">
                <a:solidFill>
                  <a:schemeClr val="tx1"/>
                </a:solidFill>
                <a:hlinkClick r:id="rId4"/>
              </a:rPr>
              <a:t>, P and Williams, E,</a:t>
            </a:r>
            <a:r>
              <a:rPr lang="nl-NL" sz="1200" dirty="0">
                <a:solidFill>
                  <a:schemeClr val="tx1"/>
                </a:solidFill>
                <a:hlinkClick r:id="rId4"/>
              </a:rPr>
              <a:t>‘</a:t>
            </a:r>
            <a:r>
              <a:rPr lang="nl-NL" sz="1200" dirty="0" err="1">
                <a:solidFill>
                  <a:schemeClr val="tx1"/>
                </a:solidFill>
                <a:hlinkClick r:id="rId4"/>
              </a:rPr>
              <a:t>Understanding</a:t>
            </a:r>
            <a:r>
              <a:rPr lang="nl-NL" sz="1200" dirty="0">
                <a:solidFill>
                  <a:schemeClr val="tx1"/>
                </a:solidFill>
                <a:hlinkClick r:id="rId4"/>
              </a:rPr>
              <a:t> </a:t>
            </a:r>
            <a:r>
              <a:rPr lang="nl-NL" sz="1200" dirty="0" err="1">
                <a:solidFill>
                  <a:schemeClr val="tx1"/>
                </a:solidFill>
                <a:hlinkClick r:id="rId4"/>
              </a:rPr>
              <a:t>Littering</a:t>
            </a:r>
            <a:r>
              <a:rPr lang="nl-NL" sz="1200" dirty="0">
                <a:solidFill>
                  <a:schemeClr val="tx1"/>
                </a:solidFill>
                <a:hlinkClick r:id="rId4"/>
              </a:rPr>
              <a:t> </a:t>
            </a:r>
            <a:r>
              <a:rPr lang="nl-NL" sz="1200" dirty="0" err="1">
                <a:solidFill>
                  <a:schemeClr val="tx1"/>
                </a:solidFill>
                <a:hlinkClick r:id="rId4"/>
              </a:rPr>
              <a:t>Behavior</a:t>
            </a:r>
            <a:r>
              <a:rPr lang="nl-NL" sz="1200" dirty="0">
                <a:solidFill>
                  <a:schemeClr val="tx1"/>
                </a:solidFill>
                <a:hlinkClick r:id="rId4"/>
              </a:rPr>
              <a:t> in Australia’; </a:t>
            </a:r>
          </a:p>
          <a:p>
            <a:pPr>
              <a:defRPr/>
            </a:pPr>
            <a:r>
              <a:rPr lang="nl-NL" sz="1200" dirty="0" err="1">
                <a:solidFill>
                  <a:schemeClr val="tx1"/>
                </a:solidFill>
                <a:hlinkClick r:id="rId4"/>
              </a:rPr>
              <a:t>Beverage</a:t>
            </a:r>
            <a:r>
              <a:rPr lang="nl-NL" sz="1200" dirty="0">
                <a:solidFill>
                  <a:schemeClr val="tx1"/>
                </a:solidFill>
                <a:hlinkClick r:id="rId4"/>
              </a:rPr>
              <a:t> </a:t>
            </a:r>
            <a:r>
              <a:rPr lang="nl-NL" sz="1200" dirty="0" err="1">
                <a:solidFill>
                  <a:schemeClr val="tx1"/>
                </a:solidFill>
                <a:hlinkClick r:id="rId4"/>
              </a:rPr>
              <a:t>Industry</a:t>
            </a:r>
            <a:r>
              <a:rPr lang="nl-NL" sz="1200" dirty="0">
                <a:solidFill>
                  <a:schemeClr val="tx1"/>
                </a:solidFill>
                <a:hlinkClick r:id="rId4"/>
              </a:rPr>
              <a:t> Environment </a:t>
            </a:r>
            <a:r>
              <a:rPr lang="nl-NL" sz="1200" dirty="0" err="1">
                <a:solidFill>
                  <a:schemeClr val="tx1"/>
                </a:solidFill>
                <a:hlinkClick r:id="rId4"/>
              </a:rPr>
              <a:t>Council</a:t>
            </a:r>
            <a:r>
              <a:rPr lang="nl-NL" sz="1200" dirty="0">
                <a:solidFill>
                  <a:schemeClr val="tx1"/>
                </a:solidFill>
                <a:hlinkClick r:id="rId4"/>
              </a:rPr>
              <a:t>, 1997</a:t>
            </a:r>
            <a:endParaRPr lang="nl-NL" sz="1200" dirty="0">
              <a:solidFill>
                <a:schemeClr val="tx1"/>
              </a:solidFill>
            </a:endParaRPr>
          </a:p>
        </p:txBody>
      </p:sp>
      <p:pic>
        <p:nvPicPr>
          <p:cNvPr id="7" name="Picture 9"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9"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nl-NL" sz="1400" b="1" dirty="0">
                <a:solidFill>
                  <a:srgbClr val="AF67FF"/>
                </a:solidFill>
              </a:rPr>
              <a:t>Wanneer de openbare ruimte de primaire gebruiksruimte is, is schoon gedrag extra belangrijk</a:t>
            </a:r>
          </a:p>
        </p:txBody>
      </p:sp>
      <p:pic>
        <p:nvPicPr>
          <p:cNvPr id="8201" name="Picture 11" descr="Cirkelmodule"/>
          <p:cNvPicPr>
            <a:picLocks noChangeAspect="1" noChangeArrowheads="1"/>
          </p:cNvPicPr>
          <p:nvPr/>
        </p:nvPicPr>
        <p:blipFill>
          <a:blip r:embed="rId6" cstate="print"/>
          <a:srcRect/>
          <a:stretch>
            <a:fillRect/>
          </a:stretch>
        </p:blipFill>
        <p:spPr bwMode="auto">
          <a:xfrm>
            <a:off x="467069" y="4277949"/>
            <a:ext cx="1593850" cy="159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3" cstate="print"/>
          <a:srcRect/>
          <a:stretch>
            <a:fillRect/>
          </a:stretch>
        </p:blipFill>
        <p:spPr bwMode="auto">
          <a:xfrm>
            <a:off x="554038" y="989013"/>
            <a:ext cx="8027987" cy="6999287"/>
          </a:xfrm>
          <a:prstGeom prst="rect">
            <a:avLst/>
          </a:prstGeom>
          <a:noFill/>
          <a:ln w="9525">
            <a:noFill/>
            <a:miter lim="800000"/>
            <a:headEnd/>
            <a:tailEnd/>
          </a:ln>
        </p:spPr>
      </p:pic>
      <p:sp>
        <p:nvSpPr>
          <p:cNvPr id="70659"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70660" name="Text Box 3"/>
          <p:cNvSpPr txBox="1">
            <a:spLocks noChangeArrowheads="1"/>
          </p:cNvSpPr>
          <p:nvPr/>
        </p:nvSpPr>
        <p:spPr bwMode="auto">
          <a:xfrm>
            <a:off x="360363" y="319088"/>
            <a:ext cx="8351837" cy="584200"/>
          </a:xfrm>
          <a:prstGeom prst="rect">
            <a:avLst/>
          </a:prstGeom>
          <a:solidFill>
            <a:srgbClr val="FF0066"/>
          </a:solid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Social experiment on littering</a:t>
            </a:r>
            <a:endParaRPr lang="nl-NL" sz="1600" b="1">
              <a:solidFill>
                <a:schemeClr val="bg1"/>
              </a:solidFill>
              <a:latin typeface="Calibri" pitchFamily="34" charset="0"/>
            </a:endParaRPr>
          </a:p>
        </p:txBody>
      </p:sp>
      <p:sp>
        <p:nvSpPr>
          <p:cNvPr id="70661" name="Rectangle 7"/>
          <p:cNvSpPr>
            <a:spLocks noChangeArrowheads="1"/>
          </p:cNvSpPr>
          <p:nvPr/>
        </p:nvSpPr>
        <p:spPr bwMode="auto">
          <a:xfrm>
            <a:off x="4572000" y="2132013"/>
            <a:ext cx="4572000" cy="3750994"/>
          </a:xfrm>
          <a:prstGeom prst="rect">
            <a:avLst/>
          </a:prstGeom>
          <a:solidFill>
            <a:srgbClr val="FF0066">
              <a:alpha val="79999"/>
            </a:srgbClr>
          </a:solidFill>
          <a:ln w="9525">
            <a:noFill/>
            <a:miter lim="800000"/>
            <a:headEnd/>
            <a:tailEnd/>
          </a:ln>
        </p:spPr>
        <p:txBody>
          <a:bodyPr anchor="ctr"/>
          <a:lstStyle/>
          <a:p>
            <a:pPr indent="-342900"/>
            <a:r>
              <a:rPr lang="nl-NL" dirty="0">
                <a:solidFill>
                  <a:schemeClr val="bg1"/>
                </a:solidFill>
              </a:rPr>
              <a:t>Mensen durven elkaar niet aan te spreken, omdat ze bang zijn voor mogelijke sancties.</a:t>
            </a:r>
          </a:p>
          <a:p>
            <a:pPr indent="-342900"/>
            <a:endParaRPr lang="nl-NL" dirty="0">
              <a:solidFill>
                <a:schemeClr val="bg1"/>
              </a:solidFill>
            </a:endParaRPr>
          </a:p>
          <a:p>
            <a:pPr indent="-342900"/>
            <a:r>
              <a:rPr lang="nl-NL" dirty="0">
                <a:solidFill>
                  <a:schemeClr val="bg1"/>
                </a:solidFill>
              </a:rPr>
              <a:t>Bedreigende informatie wordt sneller opgenomen (let op rol </a:t>
            </a:r>
            <a:r>
              <a:rPr lang="nl-NL" dirty="0" err="1">
                <a:solidFill>
                  <a:schemeClr val="bg1"/>
                </a:solidFill>
              </a:rPr>
              <a:t>social</a:t>
            </a:r>
            <a:r>
              <a:rPr lang="nl-NL" dirty="0">
                <a:solidFill>
                  <a:schemeClr val="bg1"/>
                </a:solidFill>
              </a:rPr>
              <a:t> media), dus negatieve verhalen blijven hangen en beïnvloeden dit gedrag.</a:t>
            </a:r>
          </a:p>
          <a:p>
            <a:pPr indent="-342900"/>
            <a:endParaRPr lang="nl-NL" dirty="0">
              <a:solidFill>
                <a:schemeClr val="bg1"/>
              </a:solidFill>
            </a:endParaRPr>
          </a:p>
          <a:p>
            <a:pPr indent="-342900"/>
            <a:r>
              <a:rPr lang="nl-NL" dirty="0">
                <a:solidFill>
                  <a:schemeClr val="bg1"/>
                </a:solidFill>
              </a:rPr>
              <a:t>De indirecte manier van communiceren met hangjongeren kan ook worden toegepast bij aanspreken van mensen op slingerend afval</a:t>
            </a:r>
            <a:r>
              <a:rPr lang="nl-NL" sz="1400" dirty="0">
                <a:solidFill>
                  <a:schemeClr val="bg1"/>
                </a:solidFill>
              </a:rPr>
              <a:t>. </a:t>
            </a:r>
          </a:p>
        </p:txBody>
      </p:sp>
      <p:sp>
        <p:nvSpPr>
          <p:cNvPr id="7" name="Rectangle 6"/>
          <p:cNvSpPr>
            <a:spLocks noChangeArrowheads="1"/>
          </p:cNvSpPr>
          <p:nvPr/>
        </p:nvSpPr>
        <p:spPr bwMode="auto">
          <a:xfrm>
            <a:off x="0" y="6003925"/>
            <a:ext cx="9144000" cy="85407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hlinkClick r:id="rId4"/>
              </a:rPr>
              <a:t>http://www.youtube.com/watch?v=sXbICXkeOQs</a:t>
            </a:r>
            <a:endParaRPr lang="nl-NL" sz="1200" dirty="0">
              <a:solidFill>
                <a:schemeClr val="tx1"/>
              </a:solidFill>
            </a:endParaRPr>
          </a:p>
          <a:p>
            <a:pPr marL="342900" indent="-342900">
              <a:defRPr/>
            </a:pPr>
            <a:r>
              <a:rPr lang="nl-NL" sz="1200" dirty="0" err="1">
                <a:solidFill>
                  <a:schemeClr val="tx1"/>
                </a:solidFill>
              </a:rPr>
              <a:t>Dijksterhuis</a:t>
            </a:r>
            <a:r>
              <a:rPr lang="nl-NL" sz="1200" dirty="0">
                <a:solidFill>
                  <a:schemeClr val="tx1"/>
                </a:solidFill>
              </a:rPr>
              <a:t> en Aarts, 2003 (bedreigende informatie)</a:t>
            </a:r>
            <a:r>
              <a:rPr lang="nl-NL" sz="1200" dirty="0">
                <a:solidFill>
                  <a:schemeClr val="bg1"/>
                </a:solidFill>
              </a:rPr>
              <a:t>)</a:t>
            </a:r>
          </a:p>
        </p:txBody>
      </p:sp>
      <p:pic>
        <p:nvPicPr>
          <p:cNvPr id="8" name="Picture 7"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a:solidFill>
                  <a:srgbClr val="FF0066"/>
                </a:solidFill>
              </a:rPr>
              <a:t>We </a:t>
            </a:r>
            <a:r>
              <a:rPr lang="en-US" sz="1400" b="1" dirty="0" err="1">
                <a:solidFill>
                  <a:srgbClr val="FF0066"/>
                </a:solidFill>
              </a:rPr>
              <a:t>moeten</a:t>
            </a:r>
            <a:r>
              <a:rPr lang="en-US" sz="1400" b="1" dirty="0">
                <a:solidFill>
                  <a:srgbClr val="FF0066"/>
                </a:solidFill>
              </a:rPr>
              <a:t> </a:t>
            </a:r>
            <a:r>
              <a:rPr lang="en-US" sz="1400" b="1" dirty="0" err="1">
                <a:solidFill>
                  <a:srgbClr val="FF0066"/>
                </a:solidFill>
              </a:rPr>
              <a:t>weer</a:t>
            </a:r>
            <a:r>
              <a:rPr lang="en-US" sz="1400" b="1" dirty="0">
                <a:solidFill>
                  <a:srgbClr val="FF0066"/>
                </a:solidFill>
              </a:rPr>
              <a:t> </a:t>
            </a:r>
            <a:r>
              <a:rPr lang="en-US" sz="1400" b="1" dirty="0" err="1">
                <a:solidFill>
                  <a:srgbClr val="FF0066"/>
                </a:solidFill>
              </a:rPr>
              <a:t>leren</a:t>
            </a:r>
            <a:r>
              <a:rPr lang="en-US" sz="1400" b="1" dirty="0">
                <a:solidFill>
                  <a:srgbClr val="FF0066"/>
                </a:solidFill>
              </a:rPr>
              <a:t> </a:t>
            </a:r>
            <a:r>
              <a:rPr lang="en-US" sz="1400" b="1" dirty="0" err="1">
                <a:solidFill>
                  <a:srgbClr val="FF0066"/>
                </a:solidFill>
              </a:rPr>
              <a:t>om</a:t>
            </a:r>
            <a:r>
              <a:rPr lang="en-US" sz="1400" b="1" dirty="0">
                <a:solidFill>
                  <a:srgbClr val="FF0066"/>
                </a:solidFill>
              </a:rPr>
              <a:t> </a:t>
            </a:r>
            <a:r>
              <a:rPr lang="en-US" sz="1400" b="1" dirty="0" err="1">
                <a:solidFill>
                  <a:srgbClr val="FF0066"/>
                </a:solidFill>
              </a:rPr>
              <a:t>elkaar</a:t>
            </a:r>
            <a:r>
              <a:rPr lang="en-US" sz="1400" b="1" dirty="0">
                <a:solidFill>
                  <a:srgbClr val="FF0066"/>
                </a:solidFill>
              </a:rPr>
              <a:t> </a:t>
            </a:r>
            <a:r>
              <a:rPr lang="en-US" sz="1400" b="1" dirty="0" err="1">
                <a:solidFill>
                  <a:srgbClr val="FF0066"/>
                </a:solidFill>
              </a:rPr>
              <a:t>aan</a:t>
            </a:r>
            <a:r>
              <a:rPr lang="en-US" sz="1400" b="1" dirty="0">
                <a:solidFill>
                  <a:srgbClr val="FF0066"/>
                </a:solidFill>
              </a:rPr>
              <a:t> te </a:t>
            </a:r>
            <a:r>
              <a:rPr lang="en-US" sz="1400" b="1" dirty="0" err="1">
                <a:solidFill>
                  <a:srgbClr val="FF0066"/>
                </a:solidFill>
              </a:rPr>
              <a:t>spreken</a:t>
            </a:r>
            <a:r>
              <a:rPr lang="en-US" sz="1400" b="1" dirty="0">
                <a:solidFill>
                  <a:srgbClr val="FF0066"/>
                </a:solidFill>
              </a:rPr>
              <a:t> op </a:t>
            </a:r>
            <a:r>
              <a:rPr lang="en-US" sz="1400" b="1" dirty="0" err="1">
                <a:solidFill>
                  <a:srgbClr val="FF0066"/>
                </a:solidFill>
              </a:rPr>
              <a:t>ons</a:t>
            </a:r>
            <a:r>
              <a:rPr lang="en-US" sz="1400" b="1" dirty="0">
                <a:solidFill>
                  <a:srgbClr val="FF0066"/>
                </a:solidFill>
              </a:rPr>
              <a:t> </a:t>
            </a:r>
            <a:r>
              <a:rPr lang="en-US" sz="1400" b="1" dirty="0" err="1">
                <a:solidFill>
                  <a:srgbClr val="FF0066"/>
                </a:solidFill>
              </a:rPr>
              <a:t>afvalgedrag</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static3.ad.nl/static/photo/2008/2/16/7/media_xl_799237.jpg"/>
          <p:cNvPicPr>
            <a:picLocks noChangeAspect="1" noChangeArrowheads="1"/>
          </p:cNvPicPr>
          <p:nvPr/>
        </p:nvPicPr>
        <p:blipFill>
          <a:blip r:embed="rId3" cstate="print"/>
          <a:srcRect/>
          <a:stretch>
            <a:fillRect/>
          </a:stretch>
        </p:blipFill>
        <p:spPr bwMode="auto">
          <a:xfrm>
            <a:off x="0" y="1704975"/>
            <a:ext cx="9144000" cy="4876800"/>
          </a:xfrm>
          <a:prstGeom prst="rect">
            <a:avLst/>
          </a:prstGeom>
          <a:noFill/>
          <a:ln w="9525">
            <a:noFill/>
            <a:miter lim="800000"/>
            <a:headEnd/>
            <a:tailEnd/>
          </a:ln>
        </p:spPr>
      </p:pic>
      <p:sp>
        <p:nvSpPr>
          <p:cNvPr id="71683"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71684" name="Text Box 3"/>
          <p:cNvSpPr txBox="1">
            <a:spLocks noChangeArrowheads="1"/>
          </p:cNvSpPr>
          <p:nvPr/>
        </p:nvSpPr>
        <p:spPr bwMode="auto">
          <a:xfrm>
            <a:off x="360363" y="319088"/>
            <a:ext cx="8351837" cy="584200"/>
          </a:xfrm>
          <a:prstGeom prst="rect">
            <a:avLst/>
          </a:prstGeom>
          <a:solidFill>
            <a:srgbClr val="FF0066"/>
          </a:solid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Wijk met grote doorstroming</a:t>
            </a:r>
            <a:endParaRPr lang="nl-NL" sz="1600" b="1">
              <a:solidFill>
                <a:schemeClr val="bg1"/>
              </a:solidFill>
              <a:latin typeface="Calibri" pitchFamily="34" charset="0"/>
            </a:endParaRPr>
          </a:p>
        </p:txBody>
      </p:sp>
      <p:sp>
        <p:nvSpPr>
          <p:cNvPr id="71685" name="Rectangle 7"/>
          <p:cNvSpPr>
            <a:spLocks noChangeArrowheads="1"/>
          </p:cNvSpPr>
          <p:nvPr/>
        </p:nvSpPr>
        <p:spPr bwMode="auto">
          <a:xfrm>
            <a:off x="4572000" y="2687638"/>
            <a:ext cx="4572000" cy="2479675"/>
          </a:xfrm>
          <a:prstGeom prst="rect">
            <a:avLst/>
          </a:prstGeom>
          <a:solidFill>
            <a:srgbClr val="FF0066">
              <a:alpha val="79999"/>
            </a:srgbClr>
          </a:solidFill>
          <a:ln w="9525">
            <a:noFill/>
            <a:miter lim="800000"/>
            <a:headEnd/>
            <a:tailEnd/>
          </a:ln>
        </p:spPr>
        <p:txBody>
          <a:bodyPr anchor="ctr"/>
          <a:lstStyle/>
          <a:p>
            <a:pPr indent="-342900"/>
            <a:r>
              <a:rPr lang="nl-NL" dirty="0">
                <a:solidFill>
                  <a:schemeClr val="bg1"/>
                </a:solidFill>
              </a:rPr>
              <a:t>Vanuit een rol als  buurtconciërge is het makkelijker om mensen aan te spreken.</a:t>
            </a:r>
          </a:p>
          <a:p>
            <a:pPr indent="-342900"/>
            <a:endParaRPr lang="nl-NL" dirty="0">
              <a:solidFill>
                <a:schemeClr val="bg1"/>
              </a:solidFill>
            </a:endParaRPr>
          </a:p>
          <a:p>
            <a:pPr indent="-342900"/>
            <a:r>
              <a:rPr lang="nl-NL" dirty="0">
                <a:solidFill>
                  <a:schemeClr val="bg1"/>
                </a:solidFill>
              </a:rPr>
              <a:t>De leefregels moeten vanaf de start duidelijk zijn en gehandhaafd worden</a:t>
            </a:r>
          </a:p>
          <a:p>
            <a:pPr indent="-342900"/>
            <a:endParaRPr lang="nl-NL" dirty="0">
              <a:solidFill>
                <a:schemeClr val="bg1"/>
              </a:solidFill>
            </a:endParaRPr>
          </a:p>
          <a:p>
            <a:pPr indent="-342900"/>
            <a:r>
              <a:rPr lang="nl-NL" dirty="0">
                <a:solidFill>
                  <a:schemeClr val="bg1"/>
                </a:solidFill>
              </a:rPr>
              <a:t>Vergelijk het met het functioneren van een camping.</a:t>
            </a:r>
          </a:p>
        </p:txBody>
      </p:sp>
      <p:sp>
        <p:nvSpPr>
          <p:cNvPr id="7" name="Rectangle 6"/>
          <p:cNvSpPr>
            <a:spLocks noChangeArrowheads="1"/>
          </p:cNvSpPr>
          <p:nvPr/>
        </p:nvSpPr>
        <p:spPr bwMode="auto">
          <a:xfrm>
            <a:off x="0" y="6003925"/>
            <a:ext cx="9144000" cy="85407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bg1"/>
              </a:solidFill>
            </a:endParaRPr>
          </a:p>
        </p:txBody>
      </p:sp>
      <p:pic>
        <p:nvPicPr>
          <p:cNvPr id="8" name="Picture 7"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a:solidFill>
                  <a:srgbClr val="FF0066"/>
                </a:solidFill>
              </a:rPr>
              <a:t>De </a:t>
            </a:r>
            <a:r>
              <a:rPr lang="en-US" sz="1400" b="1" dirty="0" err="1">
                <a:solidFill>
                  <a:srgbClr val="FF0066"/>
                </a:solidFill>
              </a:rPr>
              <a:t>tijdelijke</a:t>
            </a:r>
            <a:r>
              <a:rPr lang="en-US" sz="1400" b="1" dirty="0">
                <a:solidFill>
                  <a:srgbClr val="FF0066"/>
                </a:solidFill>
              </a:rPr>
              <a:t> </a:t>
            </a:r>
            <a:r>
              <a:rPr lang="en-US" sz="1400" b="1" dirty="0" err="1">
                <a:solidFill>
                  <a:srgbClr val="FF0066"/>
                </a:solidFill>
              </a:rPr>
              <a:t>bewoners</a:t>
            </a:r>
            <a:r>
              <a:rPr lang="en-US" sz="1400" b="1" dirty="0">
                <a:solidFill>
                  <a:srgbClr val="FF0066"/>
                </a:solidFill>
              </a:rPr>
              <a:t> </a:t>
            </a:r>
            <a:r>
              <a:rPr lang="en-US" sz="1400" b="1" dirty="0" err="1">
                <a:solidFill>
                  <a:srgbClr val="FF0066"/>
                </a:solidFill>
              </a:rPr>
              <a:t>moeten</a:t>
            </a:r>
            <a:r>
              <a:rPr lang="en-US" sz="1400" b="1" dirty="0">
                <a:solidFill>
                  <a:srgbClr val="FF0066"/>
                </a:solidFill>
              </a:rPr>
              <a:t> de </a:t>
            </a:r>
            <a:r>
              <a:rPr lang="en-US" sz="1400" b="1" dirty="0" err="1">
                <a:solidFill>
                  <a:srgbClr val="FF0066"/>
                </a:solidFill>
              </a:rPr>
              <a:t>regels</a:t>
            </a:r>
            <a:r>
              <a:rPr lang="en-US" sz="1400" b="1" dirty="0">
                <a:solidFill>
                  <a:srgbClr val="FF0066"/>
                </a:solidFill>
              </a:rPr>
              <a:t> van de </a:t>
            </a:r>
            <a:r>
              <a:rPr lang="en-US" sz="1400" b="1" dirty="0" err="1">
                <a:solidFill>
                  <a:srgbClr val="FF0066"/>
                </a:solidFill>
              </a:rPr>
              <a:t>wijk</a:t>
            </a:r>
            <a:r>
              <a:rPr lang="en-US" sz="1400" b="1" dirty="0">
                <a:solidFill>
                  <a:srgbClr val="FF0066"/>
                </a:solidFill>
              </a:rPr>
              <a:t> </a:t>
            </a:r>
            <a:r>
              <a:rPr lang="en-US" sz="1400" b="1" dirty="0" err="1">
                <a:solidFill>
                  <a:srgbClr val="FF0066"/>
                </a:solidFill>
              </a:rPr>
              <a:t>kennen</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72707"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dirty="0" smtClean="0">
                <a:solidFill>
                  <a:schemeClr val="bg1"/>
                </a:solidFill>
                <a:latin typeface="Calibri" pitchFamily="34" charset="0"/>
              </a:rPr>
              <a:t>Start met het Waarom</a:t>
            </a:r>
            <a:endParaRPr lang="nl-NL" sz="1600" b="1" dirty="0">
              <a:solidFill>
                <a:schemeClr val="bg1"/>
              </a:solidFill>
              <a:latin typeface="Calibri" pitchFamily="34" charset="0"/>
            </a:endParaRPr>
          </a:p>
        </p:txBody>
      </p:sp>
      <p:sp>
        <p:nvSpPr>
          <p:cNvPr id="64516" name="Rectangle 7"/>
          <p:cNvSpPr>
            <a:spLocks noChangeArrowheads="1"/>
          </p:cNvSpPr>
          <p:nvPr/>
        </p:nvSpPr>
        <p:spPr bwMode="auto">
          <a:xfrm>
            <a:off x="4572000" y="1846263"/>
            <a:ext cx="4572000" cy="4032250"/>
          </a:xfrm>
          <a:prstGeom prst="rect">
            <a:avLst/>
          </a:prstGeom>
          <a:solidFill>
            <a:srgbClr val="FF0066">
              <a:alpha val="79999"/>
            </a:srgbClr>
          </a:solidFill>
          <a:ln w="9525">
            <a:noFill/>
            <a:miter lim="800000"/>
            <a:headEnd/>
            <a:tailEnd/>
          </a:ln>
        </p:spPr>
        <p:txBody>
          <a:bodyPr anchor="ctr"/>
          <a:lstStyle/>
          <a:p>
            <a:pPr marL="342900" indent="-342900">
              <a:defRPr/>
            </a:pPr>
            <a:endParaRPr lang="nl-NL" dirty="0">
              <a:solidFill>
                <a:srgbClr val="FFFFFF"/>
              </a:solidFill>
            </a:endParaRPr>
          </a:p>
          <a:p>
            <a:pPr indent="-342900">
              <a:defRPr/>
            </a:pPr>
            <a:r>
              <a:rPr lang="nl-NL" dirty="0">
                <a:solidFill>
                  <a:srgbClr val="FFFFFF"/>
                </a:solidFill>
              </a:rPr>
              <a:t>Vergroting waardering van een schone stad werkt vanuit het </a:t>
            </a:r>
            <a:r>
              <a:rPr lang="nl-NL" dirty="0" smtClean="0">
                <a:solidFill>
                  <a:srgbClr val="FFFFFF"/>
                </a:solidFill>
              </a:rPr>
              <a:t>waarom</a:t>
            </a:r>
          </a:p>
          <a:p>
            <a:pPr indent="-342900">
              <a:defRPr/>
            </a:pPr>
            <a:endParaRPr lang="nl-NL" dirty="0">
              <a:solidFill>
                <a:srgbClr val="FFFFFF"/>
              </a:solidFill>
            </a:endParaRPr>
          </a:p>
          <a:p>
            <a:pPr indent="-342900">
              <a:defRPr/>
            </a:pPr>
            <a:r>
              <a:rPr lang="nl-NL" dirty="0" smtClean="0">
                <a:solidFill>
                  <a:srgbClr val="FFFFFF"/>
                </a:solidFill>
              </a:rPr>
              <a:t>Communiceer met de bewoners op basis van een waarom</a:t>
            </a:r>
            <a:endParaRPr lang="nl-NL" dirty="0">
              <a:solidFill>
                <a:srgbClr val="FFFFFF"/>
              </a:solidFill>
            </a:endParaRPr>
          </a:p>
        </p:txBody>
      </p:sp>
      <p:pic>
        <p:nvPicPr>
          <p:cNvPr id="72709" name="Picture 2" descr="http://blog.resourcepro.com/wp-content/uploads/2012/06/the-golden-circle-simon-sinek.png"/>
          <p:cNvPicPr>
            <a:picLocks noChangeAspect="1" noChangeArrowheads="1"/>
          </p:cNvPicPr>
          <p:nvPr/>
        </p:nvPicPr>
        <p:blipFill>
          <a:blip r:embed="rId3" cstate="print"/>
          <a:srcRect/>
          <a:stretch>
            <a:fillRect/>
          </a:stretch>
        </p:blipFill>
        <p:spPr bwMode="auto">
          <a:xfrm>
            <a:off x="1628775" y="2090738"/>
            <a:ext cx="2962275" cy="2933700"/>
          </a:xfrm>
          <a:prstGeom prst="rect">
            <a:avLst/>
          </a:prstGeom>
          <a:noFill/>
          <a:ln w="9525">
            <a:noFill/>
            <a:miter lim="800000"/>
            <a:headEnd/>
            <a:tailEnd/>
          </a:ln>
        </p:spPr>
      </p:pic>
      <p:pic>
        <p:nvPicPr>
          <p:cNvPr id="72710" name="Picture 6" descr="http://www.startwithwhy.com/Portals/0/Skins/SWW/images/SimonSinek_read.png"/>
          <p:cNvPicPr>
            <a:picLocks noChangeAspect="1" noChangeArrowheads="1"/>
          </p:cNvPicPr>
          <p:nvPr/>
        </p:nvPicPr>
        <p:blipFill>
          <a:blip r:embed="rId4" cstate="print"/>
          <a:srcRect/>
          <a:stretch>
            <a:fillRect/>
          </a:stretch>
        </p:blipFill>
        <p:spPr bwMode="auto">
          <a:xfrm>
            <a:off x="0" y="1752600"/>
            <a:ext cx="1881188" cy="3808413"/>
          </a:xfrm>
          <a:prstGeom prst="rect">
            <a:avLst/>
          </a:prstGeom>
          <a:noFill/>
          <a:ln w="9525">
            <a:noFill/>
            <a:miter lim="800000"/>
            <a:headEnd/>
            <a:tailEnd/>
          </a:ln>
        </p:spPr>
      </p:pic>
      <p:sp>
        <p:nvSpPr>
          <p:cNvPr id="8" name="Rectangle 7"/>
          <p:cNvSpPr>
            <a:spLocks noChangeArrowheads="1"/>
          </p:cNvSpPr>
          <p:nvPr/>
        </p:nvSpPr>
        <p:spPr bwMode="auto">
          <a:xfrm>
            <a:off x="0" y="5938838"/>
            <a:ext cx="9144000" cy="919162"/>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rPr>
              <a:t>Simon </a:t>
            </a:r>
            <a:r>
              <a:rPr lang="nl-NL" sz="1200" dirty="0" err="1">
                <a:solidFill>
                  <a:schemeClr val="tx1"/>
                </a:solidFill>
              </a:rPr>
              <a:t>sinek</a:t>
            </a:r>
            <a:endParaRPr lang="nl-NL" sz="1200" dirty="0">
              <a:solidFill>
                <a:schemeClr val="tx1"/>
              </a:solidFill>
            </a:endParaRPr>
          </a:p>
          <a:p>
            <a:pPr marL="342900" indent="-342900">
              <a:defRPr/>
            </a:pPr>
            <a:r>
              <a:rPr lang="nl-NL" sz="1200" dirty="0">
                <a:solidFill>
                  <a:schemeClr val="bg1"/>
                </a:solidFill>
                <a:hlinkClick r:id="rId5"/>
              </a:rPr>
              <a:t>http://www.ted.com/talks/lang/nl/simon_sinek_how_great_leaders_inspire_action.html</a:t>
            </a:r>
            <a:endParaRPr lang="nl-NL" sz="1200" dirty="0">
              <a:solidFill>
                <a:schemeClr val="bg1"/>
              </a:solidFill>
            </a:endParaRPr>
          </a:p>
          <a:p>
            <a:pPr marL="342900" indent="-342900">
              <a:buFontTx/>
              <a:buChar char="-"/>
              <a:defRPr/>
            </a:pPr>
            <a:r>
              <a:rPr lang="nl-NL" sz="1200" dirty="0">
                <a:solidFill>
                  <a:schemeClr val="bg1"/>
                </a:solidFill>
                <a:hlinkClick r:id="rId6"/>
              </a:rPr>
              <a:t>http://www.startwithwhy.com/</a:t>
            </a:r>
            <a:endParaRPr lang="nl-NL" sz="1200" dirty="0">
              <a:solidFill>
                <a:schemeClr val="bg1"/>
              </a:solidFill>
            </a:endParaRPr>
          </a:p>
        </p:txBody>
      </p:sp>
      <p:pic>
        <p:nvPicPr>
          <p:cNvPr id="9" name="Picture 8" descr="C:\Users\NL14602\Documents\_sorteren Plaatjes=video\RHDHV-logo-download.jpg"/>
          <p:cNvPicPr>
            <a:picLocks noChangeAspect="1" noChangeArrowheads="1"/>
          </p:cNvPicPr>
          <p:nvPr/>
        </p:nvPicPr>
        <p:blipFill>
          <a:blip r:embed="rId7"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FF0066"/>
                </a:solidFill>
              </a:rPr>
              <a:t>Het gaat niet om WAT je doet, </a:t>
            </a:r>
            <a:r>
              <a:rPr lang="nl-NL" sz="1400" b="1" dirty="0" smtClean="0">
                <a:solidFill>
                  <a:srgbClr val="FF0066"/>
                </a:solidFill>
              </a:rPr>
              <a:t>maar WAAROM </a:t>
            </a:r>
            <a:r>
              <a:rPr lang="nl-NL" sz="1400" b="1" dirty="0">
                <a:solidFill>
                  <a:srgbClr val="FF0066"/>
                </a:solidFill>
              </a:rPr>
              <a:t>je het doet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8" descr="http://www.maassluis.nl/plaat.php?fileid=28605&amp;f=f990d53d4dd413b936e20bcce675b90eb575c468c7c4caec44f92b68b7541b5d190c205558a1c308eaee43a5811e50aa50a086c9ddeffc2de67d90da6a386492"/>
          <p:cNvPicPr>
            <a:picLocks noChangeAspect="1" noChangeArrowheads="1"/>
          </p:cNvPicPr>
          <p:nvPr/>
        </p:nvPicPr>
        <p:blipFill>
          <a:blip r:embed="rId3" cstate="print"/>
          <a:srcRect/>
          <a:stretch>
            <a:fillRect/>
          </a:stretch>
        </p:blipFill>
        <p:spPr bwMode="auto">
          <a:xfrm>
            <a:off x="1895475" y="1358900"/>
            <a:ext cx="4362450" cy="3035300"/>
          </a:xfrm>
          <a:prstGeom prst="rect">
            <a:avLst/>
          </a:prstGeom>
          <a:noFill/>
          <a:ln w="9525">
            <a:noFill/>
            <a:miter lim="800000"/>
            <a:headEnd/>
            <a:tailEnd/>
          </a:ln>
        </p:spPr>
      </p:pic>
      <p:pic>
        <p:nvPicPr>
          <p:cNvPr id="73731" name="Picture 8" descr="http://www.rechtsorde.nl/wp-content/uploads/2012/01/logo-gemeente-den-haag.jpg"/>
          <p:cNvPicPr>
            <a:picLocks noChangeAspect="1" noChangeArrowheads="1"/>
          </p:cNvPicPr>
          <p:nvPr/>
        </p:nvPicPr>
        <p:blipFill>
          <a:blip r:embed="rId4" cstate="print"/>
          <a:srcRect/>
          <a:stretch>
            <a:fillRect/>
          </a:stretch>
        </p:blipFill>
        <p:spPr bwMode="auto">
          <a:xfrm>
            <a:off x="5743575" y="1236663"/>
            <a:ext cx="2308225" cy="1916112"/>
          </a:xfrm>
          <a:prstGeom prst="rect">
            <a:avLst/>
          </a:prstGeom>
          <a:noFill/>
          <a:ln w="9525">
            <a:noFill/>
            <a:miter lim="800000"/>
            <a:headEnd/>
            <a:tailEnd/>
          </a:ln>
        </p:spPr>
      </p:pic>
      <p:sp>
        <p:nvSpPr>
          <p:cNvPr id="73732"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73733"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Operatie Schoon</a:t>
            </a:r>
            <a:endParaRPr lang="nl-NL" sz="1600" b="1">
              <a:solidFill>
                <a:schemeClr val="bg1"/>
              </a:solidFill>
              <a:latin typeface="Calibri" pitchFamily="34" charset="0"/>
            </a:endParaRPr>
          </a:p>
        </p:txBody>
      </p:sp>
      <p:sp>
        <p:nvSpPr>
          <p:cNvPr id="73734" name="Rectangle 7"/>
          <p:cNvSpPr>
            <a:spLocks noChangeArrowheads="1"/>
          </p:cNvSpPr>
          <p:nvPr/>
        </p:nvSpPr>
        <p:spPr bwMode="auto">
          <a:xfrm>
            <a:off x="4572000" y="2941637"/>
            <a:ext cx="4572000" cy="2632897"/>
          </a:xfrm>
          <a:prstGeom prst="rect">
            <a:avLst/>
          </a:prstGeom>
          <a:solidFill>
            <a:srgbClr val="FF0066">
              <a:alpha val="79999"/>
            </a:srgbClr>
          </a:solidFill>
          <a:ln w="9525">
            <a:noFill/>
            <a:miter lim="800000"/>
            <a:headEnd/>
            <a:tailEnd/>
          </a:ln>
        </p:spPr>
        <p:txBody>
          <a:bodyPr anchor="ctr"/>
          <a:lstStyle/>
          <a:p>
            <a:pPr marL="342900" indent="-342900"/>
            <a:endParaRPr lang="nl-NL" dirty="0">
              <a:solidFill>
                <a:srgbClr val="FFFFFF"/>
              </a:solidFill>
            </a:endParaRPr>
          </a:p>
          <a:p>
            <a:pPr marL="342900" indent="-342900">
              <a:buFont typeface="Arial" charset="0"/>
              <a:buChar char="•"/>
            </a:pPr>
            <a:r>
              <a:rPr lang="nl-NL" dirty="0">
                <a:solidFill>
                  <a:srgbClr val="FFFFFF"/>
                </a:solidFill>
              </a:rPr>
              <a:t>Veiligheid?</a:t>
            </a:r>
          </a:p>
          <a:p>
            <a:pPr marL="342900" indent="-342900">
              <a:buFont typeface="Arial" charset="0"/>
              <a:buChar char="•"/>
            </a:pPr>
            <a:r>
              <a:rPr lang="nl-NL" dirty="0">
                <a:solidFill>
                  <a:srgbClr val="FFFFFF"/>
                </a:solidFill>
              </a:rPr>
              <a:t>Volksgezondheid, milieu?</a:t>
            </a:r>
          </a:p>
          <a:p>
            <a:pPr marL="342900" indent="-342900">
              <a:buFont typeface="Arial" charset="0"/>
              <a:buChar char="•"/>
            </a:pPr>
            <a:r>
              <a:rPr lang="nl-NL" dirty="0">
                <a:solidFill>
                  <a:srgbClr val="FFFFFF"/>
                </a:solidFill>
              </a:rPr>
              <a:t>De openbare ruimte is de huiskamer van de stad?</a:t>
            </a:r>
          </a:p>
          <a:p>
            <a:pPr marL="342900" indent="-342900">
              <a:buFont typeface="Arial" charset="0"/>
              <a:buChar char="•"/>
            </a:pPr>
            <a:r>
              <a:rPr lang="nl-NL" dirty="0">
                <a:solidFill>
                  <a:srgbClr val="FFFFFF"/>
                </a:solidFill>
              </a:rPr>
              <a:t>Leefbaarheid</a:t>
            </a:r>
            <a:r>
              <a:rPr lang="nl-NL" dirty="0" smtClean="0">
                <a:solidFill>
                  <a:srgbClr val="FFFFFF"/>
                </a:solidFill>
              </a:rPr>
              <a:t>?</a:t>
            </a:r>
          </a:p>
          <a:p>
            <a:pPr marL="342900" indent="-342900">
              <a:buFont typeface="Arial" charset="0"/>
              <a:buChar char="•"/>
            </a:pPr>
            <a:r>
              <a:rPr lang="nl-NL" dirty="0" smtClean="0">
                <a:solidFill>
                  <a:srgbClr val="FFFFFF"/>
                </a:solidFill>
              </a:rPr>
              <a:t>Betaalbaar houden van de voorzieningen?</a:t>
            </a:r>
          </a:p>
          <a:p>
            <a:pPr marL="342900" indent="-342900">
              <a:buFont typeface="Arial" charset="0"/>
              <a:buChar char="•"/>
            </a:pPr>
            <a:r>
              <a:rPr lang="nl-NL" dirty="0" smtClean="0">
                <a:solidFill>
                  <a:srgbClr val="FFFFFF"/>
                </a:solidFill>
              </a:rPr>
              <a:t>Leven in een prachtige stad?</a:t>
            </a:r>
            <a:endParaRPr lang="nl-NL" dirty="0">
              <a:solidFill>
                <a:srgbClr val="FFFFFF"/>
              </a:solidFill>
            </a:endParaRPr>
          </a:p>
          <a:p>
            <a:pPr marL="342900" indent="-342900"/>
            <a:endParaRPr lang="nl-NL" dirty="0">
              <a:solidFill>
                <a:srgbClr val="FFFFFF"/>
              </a:solidFill>
            </a:endParaRPr>
          </a:p>
        </p:txBody>
      </p:sp>
      <p:pic>
        <p:nvPicPr>
          <p:cNvPr id="73735" name="Picture 2" descr="http://blog.resourcepro.com/wp-content/uploads/2012/06/the-golden-circle-simon-sinek.png"/>
          <p:cNvPicPr>
            <a:picLocks noChangeAspect="1" noChangeArrowheads="1"/>
          </p:cNvPicPr>
          <p:nvPr/>
        </p:nvPicPr>
        <p:blipFill>
          <a:blip r:embed="rId5" cstate="print"/>
          <a:srcRect/>
          <a:stretch>
            <a:fillRect/>
          </a:stretch>
        </p:blipFill>
        <p:spPr bwMode="auto">
          <a:xfrm>
            <a:off x="307975" y="2751138"/>
            <a:ext cx="2384425" cy="2362200"/>
          </a:xfrm>
          <a:prstGeom prst="rect">
            <a:avLst/>
          </a:prstGeom>
          <a:noFill/>
          <a:ln w="9525">
            <a:noFill/>
            <a:miter lim="800000"/>
            <a:headEnd/>
            <a:tailEnd/>
          </a:ln>
        </p:spPr>
      </p:pic>
      <p:sp>
        <p:nvSpPr>
          <p:cNvPr id="9" name="Rectangle 8"/>
          <p:cNvSpPr>
            <a:spLocks noChangeArrowheads="1"/>
          </p:cNvSpPr>
          <p:nvPr/>
        </p:nvSpPr>
        <p:spPr bwMode="auto">
          <a:xfrm>
            <a:off x="0" y="6092825"/>
            <a:ext cx="9144000" cy="765175"/>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rPr>
              <a:t>“Operatie Schoon”, uitvoeringsplan 2011 – 2014</a:t>
            </a:r>
          </a:p>
        </p:txBody>
      </p:sp>
      <p:pic>
        <p:nvPicPr>
          <p:cNvPr id="10" name="Picture 9" descr="C:\Users\NL14602\Documents\_sorteren Plaatjes=video\RHDHV-logo-download.jpg"/>
          <p:cNvPicPr>
            <a:picLocks noChangeAspect="1" noChangeArrowheads="1"/>
          </p:cNvPicPr>
          <p:nvPr/>
        </p:nvPicPr>
        <p:blipFill>
          <a:blip r:embed="rId6" cstate="print"/>
          <a:stretch>
            <a:fillRect/>
          </a:stretch>
        </p:blipFill>
        <p:spPr bwMode="auto">
          <a:xfrm>
            <a:off x="7696164" y="6156960"/>
            <a:ext cx="1447836" cy="701040"/>
          </a:xfrm>
          <a:prstGeom prst="rect">
            <a:avLst/>
          </a:prstGeom>
          <a:noFill/>
          <a:ln>
            <a:noFill/>
          </a:ln>
          <a:effectLst>
            <a:softEdge rad="31750"/>
          </a:effectLst>
        </p:spPr>
      </p:pic>
      <p:sp>
        <p:nvSpPr>
          <p:cNvPr id="11"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Waarom</a:t>
            </a:r>
            <a:r>
              <a:rPr lang="en-US" sz="1400" b="1" dirty="0">
                <a:solidFill>
                  <a:srgbClr val="FF0066"/>
                </a:solidFill>
              </a:rPr>
              <a:t>?</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blogimages.seniorennet.be/nikon/191-1516874462f058f7bdf91a474e5305fe.jpg"/>
          <p:cNvPicPr>
            <a:picLocks noChangeAspect="1" noChangeArrowheads="1"/>
          </p:cNvPicPr>
          <p:nvPr/>
        </p:nvPicPr>
        <p:blipFill>
          <a:blip r:embed="rId3" cstate="print"/>
          <a:srcRect/>
          <a:stretch>
            <a:fillRect/>
          </a:stretch>
        </p:blipFill>
        <p:spPr bwMode="auto">
          <a:xfrm>
            <a:off x="0" y="-361950"/>
            <a:ext cx="10799763" cy="7073900"/>
          </a:xfrm>
          <a:prstGeom prst="rect">
            <a:avLst/>
          </a:prstGeom>
          <a:noFill/>
          <a:ln w="9525">
            <a:noFill/>
            <a:miter lim="800000"/>
            <a:headEnd/>
            <a:tailEnd/>
          </a:ln>
        </p:spPr>
      </p:pic>
      <p:sp>
        <p:nvSpPr>
          <p:cNvPr id="74755"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74756"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Waarom Operatie Schoon?</a:t>
            </a:r>
            <a:endParaRPr lang="nl-NL" sz="1600" b="1">
              <a:solidFill>
                <a:schemeClr val="bg1"/>
              </a:solidFill>
              <a:latin typeface="Calibri" pitchFamily="34" charset="0"/>
            </a:endParaRPr>
          </a:p>
        </p:txBody>
      </p:sp>
      <p:sp>
        <p:nvSpPr>
          <p:cNvPr id="8" name="Rectangle 7"/>
          <p:cNvSpPr>
            <a:spLocks noChangeArrowheads="1"/>
          </p:cNvSpPr>
          <p:nvPr/>
        </p:nvSpPr>
        <p:spPr bwMode="auto">
          <a:xfrm>
            <a:off x="4572000" y="2478088"/>
            <a:ext cx="4572000" cy="2566987"/>
          </a:xfrm>
          <a:prstGeom prst="rect">
            <a:avLst/>
          </a:prstGeom>
          <a:solidFill>
            <a:srgbClr val="FF0066">
              <a:alpha val="79999"/>
            </a:srgbClr>
          </a:solidFill>
          <a:ln w="9525">
            <a:noFill/>
            <a:miter lim="800000"/>
            <a:headEnd/>
            <a:tailEnd/>
          </a:ln>
        </p:spPr>
        <p:txBody>
          <a:bodyPr anchor="ctr"/>
          <a:lstStyle/>
          <a:p>
            <a:pPr marL="342900" indent="-342900">
              <a:defRPr/>
            </a:pPr>
            <a:endParaRPr lang="nl-NL" dirty="0">
              <a:solidFill>
                <a:srgbClr val="FFFFFF"/>
              </a:solidFill>
            </a:endParaRPr>
          </a:p>
          <a:p>
            <a:pPr indent="-342900">
              <a:defRPr/>
            </a:pPr>
            <a:r>
              <a:rPr lang="nl-NL" dirty="0">
                <a:solidFill>
                  <a:srgbClr val="FFFFFF"/>
                </a:solidFill>
              </a:rPr>
              <a:t>Den Haag:  circa 25 euro </a:t>
            </a:r>
            <a:r>
              <a:rPr lang="nl-NL" dirty="0" err="1">
                <a:solidFill>
                  <a:srgbClr val="FFFFFF"/>
                </a:solidFill>
              </a:rPr>
              <a:t>p.p.p.j</a:t>
            </a:r>
            <a:r>
              <a:rPr lang="nl-NL" dirty="0">
                <a:solidFill>
                  <a:srgbClr val="FFFFFF"/>
                </a:solidFill>
              </a:rPr>
              <a:t> om de stad schoon te houden.</a:t>
            </a:r>
          </a:p>
          <a:p>
            <a:pPr indent="-342900">
              <a:defRPr/>
            </a:pPr>
            <a:endParaRPr lang="nl-NL" dirty="0">
              <a:solidFill>
                <a:srgbClr val="FFFFFF"/>
              </a:solidFill>
            </a:endParaRPr>
          </a:p>
          <a:p>
            <a:pPr indent="-342900">
              <a:defRPr/>
            </a:pPr>
            <a:r>
              <a:rPr lang="nl-NL" dirty="0">
                <a:solidFill>
                  <a:srgbClr val="FFFFFF"/>
                </a:solidFill>
              </a:rPr>
              <a:t>Wat is de </a:t>
            </a:r>
            <a:r>
              <a:rPr lang="nl-NL" dirty="0" err="1">
                <a:solidFill>
                  <a:srgbClr val="FFFFFF"/>
                </a:solidFill>
              </a:rPr>
              <a:t>efficiënste</a:t>
            </a:r>
            <a:r>
              <a:rPr lang="nl-NL" dirty="0">
                <a:solidFill>
                  <a:srgbClr val="FFFFFF"/>
                </a:solidFill>
              </a:rPr>
              <a:t> manier om de stad schoon te houden?</a:t>
            </a:r>
          </a:p>
        </p:txBody>
      </p:sp>
      <p:sp>
        <p:nvSpPr>
          <p:cNvPr id="6" name="Rectangle 5"/>
          <p:cNvSpPr>
            <a:spLocks noChangeArrowheads="1"/>
          </p:cNvSpPr>
          <p:nvPr/>
        </p:nvSpPr>
        <p:spPr bwMode="auto">
          <a:xfrm>
            <a:off x="0" y="6126163"/>
            <a:ext cx="9144000" cy="731837"/>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endParaRPr lang="nl-NL" sz="1200" dirty="0">
              <a:solidFill>
                <a:schemeClr val="tx1"/>
              </a:solidFill>
            </a:endParaRPr>
          </a:p>
        </p:txBody>
      </p:sp>
      <p:pic>
        <p:nvPicPr>
          <p:cNvPr id="7" name="Picture 6"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9"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a:solidFill>
                  <a:srgbClr val="FF0066"/>
                </a:solidFill>
              </a:rPr>
              <a:t>De </a:t>
            </a:r>
            <a:r>
              <a:rPr lang="en-US" sz="1400" b="1" dirty="0" err="1">
                <a:solidFill>
                  <a:srgbClr val="FF0066"/>
                </a:solidFill>
              </a:rPr>
              <a:t>juiste</a:t>
            </a:r>
            <a:r>
              <a:rPr lang="en-US" sz="1400" b="1" dirty="0">
                <a:solidFill>
                  <a:srgbClr val="FF0066"/>
                </a:solidFill>
              </a:rPr>
              <a:t> </a:t>
            </a:r>
            <a:r>
              <a:rPr lang="en-US" sz="1400" b="1" dirty="0" err="1">
                <a:solidFill>
                  <a:srgbClr val="FF0066"/>
                </a:solidFill>
              </a:rPr>
              <a:t>dingen</a:t>
            </a:r>
            <a:r>
              <a:rPr lang="en-US" sz="1400" b="1" dirty="0">
                <a:solidFill>
                  <a:srgbClr val="FF0066"/>
                </a:solidFill>
              </a:rPr>
              <a:t> </a:t>
            </a:r>
            <a:r>
              <a:rPr lang="en-US" sz="1400" b="1" dirty="0" err="1">
                <a:solidFill>
                  <a:srgbClr val="FF0066"/>
                </a:solidFill>
              </a:rPr>
              <a:t>doen</a:t>
            </a:r>
            <a:r>
              <a:rPr lang="en-US" sz="1400" b="1" dirty="0">
                <a:solidFill>
                  <a:srgbClr val="FF0066"/>
                </a:solidFill>
              </a:rPr>
              <a:t> en </a:t>
            </a:r>
            <a:r>
              <a:rPr lang="en-US" sz="1400" b="1" dirty="0" err="1">
                <a:solidFill>
                  <a:srgbClr val="FF0066"/>
                </a:solidFill>
              </a:rPr>
              <a:t>juiste</a:t>
            </a:r>
            <a:r>
              <a:rPr lang="en-US" sz="1400" b="1" dirty="0">
                <a:solidFill>
                  <a:srgbClr val="FF0066"/>
                </a:solidFill>
              </a:rPr>
              <a:t> </a:t>
            </a:r>
            <a:r>
              <a:rPr lang="en-US" sz="1400" b="1" dirty="0" err="1">
                <a:solidFill>
                  <a:srgbClr val="FF0066"/>
                </a:solidFill>
              </a:rPr>
              <a:t>dingen</a:t>
            </a:r>
            <a:r>
              <a:rPr lang="en-US" sz="1400" b="1" dirty="0">
                <a:solidFill>
                  <a:srgbClr val="FF0066"/>
                </a:solidFill>
              </a:rPr>
              <a:t> </a:t>
            </a:r>
            <a:r>
              <a:rPr lang="en-US" sz="1400" b="1" dirty="0" err="1">
                <a:solidFill>
                  <a:srgbClr val="FF0066"/>
                </a:solidFill>
              </a:rPr>
              <a:t>goed</a:t>
            </a:r>
            <a:r>
              <a:rPr lang="en-US" sz="1400" b="1" dirty="0">
                <a:solidFill>
                  <a:srgbClr val="FF0066"/>
                </a:solidFill>
              </a:rPr>
              <a:t> </a:t>
            </a:r>
            <a:r>
              <a:rPr lang="en-US" sz="1400" b="1" dirty="0" err="1">
                <a:solidFill>
                  <a:srgbClr val="FF0066"/>
                </a:solidFill>
              </a:rPr>
              <a:t>doen</a:t>
            </a:r>
            <a:r>
              <a:rPr lang="en-US" sz="1400" b="1" dirty="0">
                <a:solidFill>
                  <a:srgbClr val="FF0066"/>
                </a:solidFill>
              </a:rPr>
              <a:t>.</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results2match.nl/files/imagecache/300x240/images/webmaster/r2m004_2.png"/>
          <p:cNvPicPr>
            <a:picLocks noChangeAspect="1" noChangeArrowheads="1"/>
          </p:cNvPicPr>
          <p:nvPr/>
        </p:nvPicPr>
        <p:blipFill>
          <a:blip r:embed="rId3" cstate="print"/>
          <a:srcRect/>
          <a:stretch>
            <a:fillRect/>
          </a:stretch>
        </p:blipFill>
        <p:spPr bwMode="auto">
          <a:xfrm>
            <a:off x="0" y="-457200"/>
            <a:ext cx="9144000" cy="7315200"/>
          </a:xfrm>
          <a:prstGeom prst="rect">
            <a:avLst/>
          </a:prstGeom>
          <a:solidFill>
            <a:srgbClr val="AF67FF"/>
          </a:solidFill>
          <a:ln w="9525">
            <a:noFill/>
            <a:miter lim="800000"/>
            <a:headEnd/>
            <a:tailEnd/>
          </a:ln>
        </p:spPr>
      </p:pic>
      <p:sp>
        <p:nvSpPr>
          <p:cNvPr id="75779"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endParaRPr lang="nl-NL"/>
          </a:p>
        </p:txBody>
      </p:sp>
      <p:sp>
        <p:nvSpPr>
          <p:cNvPr id="75780"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Zwerfafval = systeem denken</a:t>
            </a:r>
            <a:endParaRPr lang="nl-NL" sz="1600" b="1">
              <a:solidFill>
                <a:schemeClr val="bg1"/>
              </a:solidFill>
              <a:latin typeface="Calibri" pitchFamily="34" charset="0"/>
            </a:endParaRPr>
          </a:p>
        </p:txBody>
      </p:sp>
      <p:sp>
        <p:nvSpPr>
          <p:cNvPr id="6" name="Rectangle 7"/>
          <p:cNvSpPr>
            <a:spLocks noChangeArrowheads="1"/>
          </p:cNvSpPr>
          <p:nvPr/>
        </p:nvSpPr>
        <p:spPr bwMode="auto">
          <a:xfrm>
            <a:off x="4572000" y="2170323"/>
            <a:ext cx="4572000" cy="2809665"/>
          </a:xfrm>
          <a:prstGeom prst="rect">
            <a:avLst/>
          </a:prstGeom>
          <a:solidFill>
            <a:srgbClr val="FF0066">
              <a:alpha val="79999"/>
            </a:srgbClr>
          </a:solidFill>
          <a:ln w="9525">
            <a:noFill/>
            <a:miter lim="800000"/>
            <a:headEnd/>
            <a:tailEnd/>
          </a:ln>
        </p:spPr>
        <p:txBody>
          <a:bodyPr anchor="ctr"/>
          <a:lstStyle/>
          <a:p>
            <a:pPr indent="-342900">
              <a:defRPr/>
            </a:pPr>
            <a:r>
              <a:rPr lang="nl-NL" sz="2000" dirty="0">
                <a:solidFill>
                  <a:srgbClr val="FFFFFF"/>
                </a:solidFill>
              </a:rPr>
              <a:t>Zwerfafval is een onderdeel uit van een totaalsysteem.</a:t>
            </a:r>
          </a:p>
          <a:p>
            <a:pPr indent="-342900">
              <a:defRPr/>
            </a:pPr>
            <a:endParaRPr lang="nl-NL" sz="2000" dirty="0">
              <a:solidFill>
                <a:srgbClr val="FFFFFF"/>
              </a:solidFill>
            </a:endParaRPr>
          </a:p>
          <a:p>
            <a:pPr indent="-342900">
              <a:defRPr/>
            </a:pPr>
            <a:r>
              <a:rPr lang="nl-NL" sz="2000" dirty="0">
                <a:solidFill>
                  <a:srgbClr val="FFFFFF"/>
                </a:solidFill>
              </a:rPr>
              <a:t>De oplossing voor je probleem kan op een heel ander vlak liggen, of in een andere werkwijze</a:t>
            </a:r>
            <a:r>
              <a:rPr lang="nl-NL" sz="2000" dirty="0" smtClean="0">
                <a:solidFill>
                  <a:srgbClr val="FFFFFF"/>
                </a:solidFill>
              </a:rPr>
              <a:t>. Focus niet alleen op het zwerfafval.</a:t>
            </a:r>
            <a:endParaRPr lang="nl-NL" sz="2000" dirty="0">
              <a:solidFill>
                <a:srgbClr val="FFFFFF"/>
              </a:solidFill>
            </a:endParaRPr>
          </a:p>
        </p:txBody>
      </p:sp>
      <p:pic>
        <p:nvPicPr>
          <p:cNvPr id="75782" name="Picture 5"/>
          <p:cNvPicPr>
            <a:picLocks noChangeAspect="1" noChangeArrowheads="1"/>
          </p:cNvPicPr>
          <p:nvPr/>
        </p:nvPicPr>
        <p:blipFill>
          <a:blip r:embed="rId4" cstate="print"/>
          <a:srcRect/>
          <a:stretch>
            <a:fillRect/>
          </a:stretch>
        </p:blipFill>
        <p:spPr bwMode="auto">
          <a:xfrm>
            <a:off x="960438" y="2257425"/>
            <a:ext cx="1843087" cy="2733675"/>
          </a:xfrm>
          <a:prstGeom prst="rect">
            <a:avLst/>
          </a:prstGeom>
          <a:noFill/>
          <a:ln w="9525">
            <a:noFill/>
            <a:miter lim="800000"/>
            <a:headEnd/>
            <a:tailEnd/>
          </a:ln>
        </p:spPr>
      </p:pic>
      <p:sp>
        <p:nvSpPr>
          <p:cNvPr id="9" name="Rectangle 8"/>
          <p:cNvSpPr>
            <a:spLocks noChangeArrowheads="1"/>
          </p:cNvSpPr>
          <p:nvPr/>
        </p:nvSpPr>
        <p:spPr bwMode="auto">
          <a:xfrm>
            <a:off x="0" y="5805488"/>
            <a:ext cx="9144000" cy="1052512"/>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a:solidFill>
                  <a:schemeClr val="tx1"/>
                </a:solidFill>
              </a:rPr>
              <a:t>John </a:t>
            </a:r>
            <a:r>
              <a:rPr lang="nl-NL" sz="1200" dirty="0" err="1">
                <a:solidFill>
                  <a:schemeClr val="tx1"/>
                </a:solidFill>
              </a:rPr>
              <a:t>Seddon</a:t>
            </a:r>
            <a:r>
              <a:rPr lang="nl-NL" sz="1200" dirty="0">
                <a:solidFill>
                  <a:schemeClr val="tx1"/>
                </a:solidFill>
              </a:rPr>
              <a:t>: </a:t>
            </a:r>
            <a:r>
              <a:rPr lang="en-US" sz="1200" i="1" dirty="0">
                <a:solidFill>
                  <a:schemeClr val="tx1"/>
                </a:solidFill>
                <a:hlinkClick r:id="rId5"/>
              </a:rPr>
              <a:t>Systems Thinking in the Public Sector: The Failure of the Reform Regime... and a manifesto for a better way</a:t>
            </a:r>
            <a:r>
              <a:rPr lang="en-US" sz="1200" dirty="0">
                <a:solidFill>
                  <a:schemeClr val="tx1"/>
                </a:solidFill>
              </a:rPr>
              <a:t> (2008)</a:t>
            </a:r>
          </a:p>
          <a:p>
            <a:pPr>
              <a:defRPr/>
            </a:pPr>
            <a:r>
              <a:rPr lang="en-US" sz="1200" dirty="0">
                <a:solidFill>
                  <a:schemeClr val="tx1"/>
                </a:solidFill>
              </a:rPr>
              <a:t> (</a:t>
            </a:r>
            <a:r>
              <a:rPr lang="en-US" sz="1200" dirty="0">
                <a:solidFill>
                  <a:schemeClr val="tx1"/>
                </a:solidFill>
                <a:hlinkClick r:id="rId6" action="ppaction://hlinkfile"/>
              </a:rPr>
              <a:t>ISBN 978-0-9550081-8-4</a:t>
            </a:r>
            <a:r>
              <a:rPr lang="en-US" sz="1200" dirty="0">
                <a:solidFill>
                  <a:schemeClr val="tx1"/>
                </a:solidFill>
              </a:rPr>
              <a:t>) </a:t>
            </a:r>
          </a:p>
          <a:p>
            <a:pPr>
              <a:defRPr/>
            </a:pPr>
            <a:r>
              <a:rPr lang="en-US" sz="1200" i="1" dirty="0">
                <a:solidFill>
                  <a:schemeClr val="tx1"/>
                </a:solidFill>
                <a:hlinkClick r:id="rId7"/>
              </a:rPr>
              <a:t>Delivering Public Services That Work: </a:t>
            </a:r>
            <a:r>
              <a:rPr lang="en-US" sz="1200" i="1" dirty="0" err="1">
                <a:solidFill>
                  <a:schemeClr val="tx1"/>
                </a:solidFill>
                <a:hlinkClick r:id="rId7"/>
              </a:rPr>
              <a:t>Vol</a:t>
            </a:r>
            <a:r>
              <a:rPr lang="en-US" sz="1200" i="1" dirty="0">
                <a:solidFill>
                  <a:schemeClr val="tx1"/>
                </a:solidFill>
                <a:hlinkClick r:id="rId7"/>
              </a:rPr>
              <a:t> 1</a:t>
            </a:r>
            <a:r>
              <a:rPr lang="en-US" sz="1200" dirty="0">
                <a:solidFill>
                  <a:schemeClr val="tx1"/>
                </a:solidFill>
              </a:rPr>
              <a:t> (2010) (</a:t>
            </a:r>
            <a:r>
              <a:rPr lang="en-US" sz="1200" i="1" dirty="0">
                <a:solidFill>
                  <a:schemeClr val="tx1"/>
                </a:solidFill>
                <a:hlinkClick r:id="rId8" action="ppaction://hlinkfile"/>
              </a:rPr>
              <a:t>ISBN 095626316X</a:t>
            </a:r>
            <a:r>
              <a:rPr lang="en-US" sz="1200" dirty="0">
                <a:solidFill>
                  <a:schemeClr val="tx1"/>
                </a:solidFill>
              </a:rPr>
              <a:t>)</a:t>
            </a:r>
            <a:endParaRPr lang="nl-NL" sz="1200" dirty="0">
              <a:solidFill>
                <a:schemeClr val="bg1"/>
              </a:solidFill>
            </a:endParaRPr>
          </a:p>
        </p:txBody>
      </p:sp>
      <p:pic>
        <p:nvPicPr>
          <p:cNvPr id="10" name="Picture 9" descr="C:\Users\NL14602\Documents\_sorteren Plaatjes=video\RHDHV-logo-download.jpg"/>
          <p:cNvPicPr>
            <a:picLocks noChangeAspect="1" noChangeArrowheads="1"/>
          </p:cNvPicPr>
          <p:nvPr/>
        </p:nvPicPr>
        <p:blipFill>
          <a:blip r:embed="rId9" cstate="print"/>
          <a:stretch>
            <a:fillRect/>
          </a:stretch>
        </p:blipFill>
        <p:spPr bwMode="auto">
          <a:xfrm>
            <a:off x="7696164" y="6156960"/>
            <a:ext cx="1447836" cy="701040"/>
          </a:xfrm>
          <a:prstGeom prst="rect">
            <a:avLst/>
          </a:prstGeom>
          <a:noFill/>
          <a:ln>
            <a:noFill/>
          </a:ln>
          <a:effectLst>
            <a:softEdge rad="31750"/>
          </a:effectLst>
        </p:spPr>
      </p:pic>
      <p:sp>
        <p:nvSpPr>
          <p:cNvPr id="11" name="Rectangle 7"/>
          <p:cNvSpPr>
            <a:spLocks noChangeArrowheads="1"/>
          </p:cNvSpPr>
          <p:nvPr/>
        </p:nvSpPr>
        <p:spPr bwMode="auto">
          <a:xfrm>
            <a:off x="0" y="1128713"/>
            <a:ext cx="9144000"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400" b="1" dirty="0" err="1">
                <a:solidFill>
                  <a:srgbClr val="FF0066"/>
                </a:solidFill>
              </a:rPr>
              <a:t>Zwerfafval</a:t>
            </a:r>
            <a:r>
              <a:rPr lang="en-US" sz="1400" b="1" dirty="0">
                <a:solidFill>
                  <a:srgbClr val="FF0066"/>
                </a:solidFill>
              </a:rPr>
              <a:t> is </a:t>
            </a:r>
            <a:r>
              <a:rPr lang="en-US" sz="1400" b="1" dirty="0" err="1">
                <a:solidFill>
                  <a:srgbClr val="FF0066"/>
                </a:solidFill>
              </a:rPr>
              <a:t>een</a:t>
            </a:r>
            <a:r>
              <a:rPr lang="en-US" sz="1400" b="1" dirty="0">
                <a:solidFill>
                  <a:srgbClr val="FF0066"/>
                </a:solidFill>
              </a:rPr>
              <a:t> complex </a:t>
            </a:r>
            <a:r>
              <a:rPr lang="en-US" sz="1400" b="1" dirty="0" err="1">
                <a:solidFill>
                  <a:srgbClr val="FF0066"/>
                </a:solidFill>
              </a:rPr>
              <a:t>probleem</a:t>
            </a:r>
            <a:endParaRPr lang="en-US" sz="1400" b="1" dirty="0">
              <a:solidFill>
                <a:srgbClr val="FF0066"/>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7" descr="C:\Users\NL14370\Pictures\Empty los angelos\rotator-5-540x576.jpg"/>
          <p:cNvPicPr>
            <a:picLocks noChangeAspect="1" noChangeArrowheads="1"/>
          </p:cNvPicPr>
          <p:nvPr/>
        </p:nvPicPr>
        <p:blipFill>
          <a:blip r:embed="rId3" cstate="print"/>
          <a:srcRect/>
          <a:stretch>
            <a:fillRect/>
          </a:stretch>
        </p:blipFill>
        <p:spPr bwMode="auto">
          <a:xfrm>
            <a:off x="0" y="-2208213"/>
            <a:ext cx="9144000" cy="9753601"/>
          </a:xfrm>
          <a:prstGeom prst="rect">
            <a:avLst/>
          </a:prstGeom>
          <a:noFill/>
          <a:ln w="9525">
            <a:noFill/>
            <a:miter lim="800000"/>
            <a:headEnd/>
            <a:tailEnd/>
          </a:ln>
        </p:spPr>
      </p:pic>
      <p:sp>
        <p:nvSpPr>
          <p:cNvPr id="76803" name="Rectangle 2"/>
          <p:cNvSpPr>
            <a:spLocks noChangeArrowheads="1"/>
          </p:cNvSpPr>
          <p:nvPr/>
        </p:nvSpPr>
        <p:spPr bwMode="auto">
          <a:xfrm>
            <a:off x="0" y="188913"/>
            <a:ext cx="9144000" cy="936625"/>
          </a:xfrm>
          <a:prstGeom prst="rect">
            <a:avLst/>
          </a:prstGeom>
          <a:solidFill>
            <a:srgbClr val="FF0066"/>
          </a:solidFill>
          <a:ln w="9525">
            <a:noFill/>
            <a:miter lim="800000"/>
            <a:headEnd/>
            <a:tailEnd/>
          </a:ln>
        </p:spPr>
        <p:txBody>
          <a:bodyPr wrap="none" anchor="ctr"/>
          <a:lstStyle/>
          <a:p>
            <a:r>
              <a:rPr lang="nl-NL"/>
              <a:t> </a:t>
            </a:r>
          </a:p>
        </p:txBody>
      </p:sp>
      <p:sp>
        <p:nvSpPr>
          <p:cNvPr id="76804" name="Text Box 3"/>
          <p:cNvSpPr txBox="1">
            <a:spLocks noChangeArrowheads="1"/>
          </p:cNvSpPr>
          <p:nvPr/>
        </p:nvSpPr>
        <p:spPr bwMode="auto">
          <a:xfrm>
            <a:off x="360363" y="319088"/>
            <a:ext cx="8351837" cy="584200"/>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Gedragbeïnvloeding samengevat</a:t>
            </a:r>
            <a:endParaRPr lang="nl-NL" sz="1600" b="1">
              <a:solidFill>
                <a:schemeClr val="bg1"/>
              </a:solidFill>
              <a:latin typeface="Calibri" pitchFamily="34" charset="0"/>
            </a:endParaRPr>
          </a:p>
        </p:txBody>
      </p:sp>
      <p:sp>
        <p:nvSpPr>
          <p:cNvPr id="76805" name="Rectangle 7"/>
          <p:cNvSpPr>
            <a:spLocks noChangeArrowheads="1"/>
          </p:cNvSpPr>
          <p:nvPr/>
        </p:nvSpPr>
        <p:spPr bwMode="auto">
          <a:xfrm>
            <a:off x="2579688" y="1589088"/>
            <a:ext cx="6564312" cy="5268912"/>
          </a:xfrm>
          <a:prstGeom prst="rect">
            <a:avLst/>
          </a:prstGeom>
          <a:solidFill>
            <a:srgbClr val="FF0066">
              <a:alpha val="79999"/>
            </a:srgbClr>
          </a:solidFill>
          <a:ln w="9525">
            <a:noFill/>
            <a:miter lim="800000"/>
            <a:headEnd/>
            <a:tailEnd/>
          </a:ln>
        </p:spPr>
        <p:txBody>
          <a:bodyPr anchor="ctr"/>
          <a:lstStyle/>
          <a:p>
            <a:pPr marL="342900" indent="-342900"/>
            <a:endParaRPr lang="nl-NL">
              <a:solidFill>
                <a:schemeClr val="bg1"/>
              </a:solidFill>
            </a:endParaRPr>
          </a:p>
          <a:p>
            <a:pPr marL="342900" indent="-342900">
              <a:buFontTx/>
              <a:buChar char="-"/>
            </a:pPr>
            <a:endParaRPr lang="nl-NL">
              <a:solidFill>
                <a:schemeClr val="bg1"/>
              </a:solidFill>
            </a:endParaRPr>
          </a:p>
          <a:p>
            <a:pPr marL="342900" indent="-342900">
              <a:buFontTx/>
              <a:buChar char="-"/>
            </a:pPr>
            <a:r>
              <a:rPr lang="nl-NL">
                <a:solidFill>
                  <a:schemeClr val="bg1"/>
                </a:solidFill>
              </a:rPr>
              <a:t>Gedragsbeïnvloeding werkt op de korte termijn. </a:t>
            </a:r>
          </a:p>
          <a:p>
            <a:pPr marL="342900" indent="-342900">
              <a:buFontTx/>
              <a:buChar char="-"/>
            </a:pPr>
            <a:endParaRPr lang="nl-NL">
              <a:solidFill>
                <a:schemeClr val="bg1"/>
              </a:solidFill>
            </a:endParaRPr>
          </a:p>
          <a:p>
            <a:pPr marL="342900" indent="-342900">
              <a:buFontTx/>
              <a:buChar char="-"/>
            </a:pPr>
            <a:r>
              <a:rPr lang="nl-NL">
                <a:solidFill>
                  <a:schemeClr val="bg1"/>
                </a:solidFill>
              </a:rPr>
              <a:t>Voor lange termijn effect: doorzetten</a:t>
            </a:r>
          </a:p>
          <a:p>
            <a:pPr marL="342900" indent="-342900">
              <a:buFontTx/>
              <a:buChar char="-"/>
            </a:pPr>
            <a:endParaRPr lang="nl-NL">
              <a:solidFill>
                <a:schemeClr val="bg1"/>
              </a:solidFill>
            </a:endParaRPr>
          </a:p>
          <a:p>
            <a:pPr marL="342900" indent="-342900">
              <a:buFontTx/>
              <a:buChar char="-"/>
            </a:pPr>
            <a:r>
              <a:rPr lang="nl-NL">
                <a:solidFill>
                  <a:schemeClr val="bg1"/>
                </a:solidFill>
              </a:rPr>
              <a:t>Houd het schoon … maar niet té schoon</a:t>
            </a:r>
          </a:p>
          <a:p>
            <a:pPr marL="342900" indent="-342900">
              <a:buFontTx/>
              <a:buChar char="-"/>
            </a:pPr>
            <a:endParaRPr lang="nl-NL">
              <a:solidFill>
                <a:schemeClr val="bg1"/>
              </a:solidFill>
            </a:endParaRPr>
          </a:p>
          <a:p>
            <a:pPr marL="342900" indent="-342900">
              <a:buFontTx/>
              <a:buChar char="-"/>
            </a:pPr>
            <a:r>
              <a:rPr lang="nl-NL">
                <a:solidFill>
                  <a:schemeClr val="bg1"/>
                </a:solidFill>
              </a:rPr>
              <a:t>Voor de gebruiker van de stad heeft afval geen urgentie</a:t>
            </a:r>
          </a:p>
          <a:p>
            <a:pPr marL="342900" indent="-342900">
              <a:buFontTx/>
              <a:buChar char="-"/>
            </a:pPr>
            <a:endParaRPr lang="nl-NL">
              <a:solidFill>
                <a:schemeClr val="bg1"/>
              </a:solidFill>
            </a:endParaRPr>
          </a:p>
          <a:p>
            <a:pPr marL="342900" indent="-342900">
              <a:buFontTx/>
              <a:buChar char="-"/>
            </a:pPr>
            <a:r>
              <a:rPr lang="nl-NL">
                <a:solidFill>
                  <a:schemeClr val="bg1"/>
                </a:solidFill>
              </a:rPr>
              <a:t>Werk vanuit het waarom</a:t>
            </a:r>
          </a:p>
          <a:p>
            <a:pPr marL="342900" indent="-342900">
              <a:buFontTx/>
              <a:buChar char="-"/>
            </a:pPr>
            <a:endParaRPr lang="nl-NL">
              <a:solidFill>
                <a:schemeClr val="bg1"/>
              </a:solidFill>
            </a:endParaRPr>
          </a:p>
          <a:p>
            <a:pPr marL="342900" indent="-342900">
              <a:buFontTx/>
              <a:buChar char="-"/>
            </a:pPr>
            <a:r>
              <a:rPr lang="nl-NL">
                <a:solidFill>
                  <a:srgbClr val="FFFFFF"/>
                </a:solidFill>
              </a:rPr>
              <a:t>Zwerfafval is een complex probleem. Bekijk het systeem. </a:t>
            </a:r>
          </a:p>
          <a:p>
            <a:pPr marL="342900" indent="-342900"/>
            <a:r>
              <a:rPr lang="nl-NL">
                <a:solidFill>
                  <a:srgbClr val="FFFFFF"/>
                </a:solidFill>
              </a:rPr>
              <a:t>	De eigen organisatie is ook onderdeel van het systeem</a:t>
            </a:r>
            <a:endParaRPr lang="nl-NL">
              <a:solidFill>
                <a:schemeClr val="bg1"/>
              </a:solidFill>
            </a:endParaRPr>
          </a:p>
          <a:p>
            <a:pPr marL="342900" indent="-342900">
              <a:buFontTx/>
              <a:buChar char="-"/>
            </a:pPr>
            <a:endParaRPr lang="nl-NL">
              <a:solidFill>
                <a:schemeClr val="bg1"/>
              </a:solidFill>
            </a:endParaRPr>
          </a:p>
          <a:p>
            <a:pPr marL="342900" indent="-342900">
              <a:buFontTx/>
              <a:buChar char="-"/>
            </a:pPr>
            <a:endParaRPr lang="nl-NL">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3" cstate="print"/>
          <a:srcRect/>
          <a:stretch>
            <a:fillRect/>
          </a:stretch>
        </p:blipFill>
        <p:spPr bwMode="auto">
          <a:xfrm>
            <a:off x="-844550" y="0"/>
            <a:ext cx="10737850" cy="6858000"/>
          </a:xfrm>
          <a:prstGeom prst="rect">
            <a:avLst/>
          </a:prstGeom>
          <a:noFill/>
          <a:ln w="9525">
            <a:noFill/>
            <a:miter lim="800000"/>
            <a:headEnd/>
            <a:tailEnd/>
          </a:ln>
        </p:spPr>
      </p:pic>
      <p:sp>
        <p:nvSpPr>
          <p:cNvPr id="9219" name="Rectangle 2"/>
          <p:cNvSpPr>
            <a:spLocks noChangeArrowheads="1"/>
          </p:cNvSpPr>
          <p:nvPr/>
        </p:nvSpPr>
        <p:spPr bwMode="auto">
          <a:xfrm>
            <a:off x="0" y="188913"/>
            <a:ext cx="9144000" cy="936625"/>
          </a:xfrm>
          <a:prstGeom prst="rect">
            <a:avLst/>
          </a:prstGeom>
          <a:solidFill>
            <a:srgbClr val="AF67FF"/>
          </a:solidFill>
          <a:ln w="9525">
            <a:noFill/>
            <a:miter lim="800000"/>
            <a:headEnd/>
            <a:tailEnd/>
          </a:ln>
        </p:spPr>
        <p:txBody>
          <a:bodyPr wrap="none" anchor="ctr"/>
          <a:lstStyle/>
          <a:p>
            <a:endParaRPr lang="nl-NL"/>
          </a:p>
        </p:txBody>
      </p:sp>
      <p:sp>
        <p:nvSpPr>
          <p:cNvPr id="9220"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De winkelstraat als etalage</a:t>
            </a:r>
            <a:endParaRPr lang="nl-NL" sz="1600" b="1">
              <a:solidFill>
                <a:schemeClr val="bg1"/>
              </a:solidFill>
              <a:latin typeface="Calibri" pitchFamily="34" charset="0"/>
            </a:endParaRPr>
          </a:p>
        </p:txBody>
      </p:sp>
      <p:sp>
        <p:nvSpPr>
          <p:cNvPr id="9221" name="Rectangle 7"/>
          <p:cNvSpPr>
            <a:spLocks noChangeArrowheads="1"/>
          </p:cNvSpPr>
          <p:nvPr/>
        </p:nvSpPr>
        <p:spPr bwMode="auto">
          <a:xfrm>
            <a:off x="4603750" y="2603500"/>
            <a:ext cx="4540250" cy="2387600"/>
          </a:xfrm>
          <a:prstGeom prst="rect">
            <a:avLst/>
          </a:prstGeom>
          <a:solidFill>
            <a:srgbClr val="AF67FF">
              <a:alpha val="79999"/>
            </a:srgbClr>
          </a:solidFill>
          <a:ln w="9525">
            <a:noFill/>
            <a:miter lim="800000"/>
            <a:headEnd/>
            <a:tailEnd/>
          </a:ln>
        </p:spPr>
        <p:txBody>
          <a:bodyPr anchor="ctr"/>
          <a:lstStyle/>
          <a:p>
            <a:pPr indent="-342900"/>
            <a:r>
              <a:rPr lang="nl-NL">
                <a:solidFill>
                  <a:schemeClr val="bg1"/>
                </a:solidFill>
              </a:rPr>
              <a:t>Grote Marktstraat in Den Haag als internationale winkelstraat</a:t>
            </a:r>
          </a:p>
          <a:p>
            <a:pPr indent="-342900"/>
            <a:endParaRPr lang="nl-NL">
              <a:solidFill>
                <a:schemeClr val="bg1"/>
              </a:solidFill>
            </a:endParaRPr>
          </a:p>
          <a:p>
            <a:pPr indent="-342900"/>
            <a:r>
              <a:rPr lang="nl-NL">
                <a:solidFill>
                  <a:schemeClr val="bg1"/>
                </a:solidFill>
              </a:rPr>
              <a:t>Consumentenonderzoek m.b.v. de discrete choice method naar de beleving van de inrichting en de netheid van een winkelstraat</a:t>
            </a:r>
          </a:p>
        </p:txBody>
      </p:sp>
      <p:sp>
        <p:nvSpPr>
          <p:cNvPr id="12" name="Rectangle 11"/>
          <p:cNvSpPr>
            <a:spLocks noChangeArrowheads="1"/>
          </p:cNvSpPr>
          <p:nvPr/>
        </p:nvSpPr>
        <p:spPr bwMode="auto">
          <a:xfrm>
            <a:off x="0" y="6096000"/>
            <a:ext cx="9144000" cy="762000"/>
          </a:xfrm>
          <a:prstGeom prst="rect">
            <a:avLst/>
          </a:prstGeom>
          <a:solidFill>
            <a:srgbClr val="FFFFFF"/>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tx1"/>
                </a:solidFill>
              </a:rPr>
              <a:t>Bron:</a:t>
            </a:r>
          </a:p>
          <a:p>
            <a:pPr marL="342900" indent="-342900">
              <a:defRPr/>
            </a:pPr>
            <a:r>
              <a:rPr lang="nl-NL" sz="1200" dirty="0" err="1">
                <a:solidFill>
                  <a:schemeClr val="tx1"/>
                </a:solidFill>
              </a:rPr>
              <a:t>Retail</a:t>
            </a:r>
            <a:r>
              <a:rPr lang="nl-NL" sz="1200" dirty="0">
                <a:solidFill>
                  <a:schemeClr val="tx1"/>
                </a:solidFill>
              </a:rPr>
              <a:t> Management Center</a:t>
            </a:r>
          </a:p>
        </p:txBody>
      </p:sp>
      <p:pic>
        <p:nvPicPr>
          <p:cNvPr id="13" name="Picture 9" descr="C:\Users\NL14602\Documents\_sorteren Plaatjes=video\RHDHV-logo-download.jpg"/>
          <p:cNvPicPr>
            <a:picLocks noChangeAspect="1" noChangeArrowheads="1"/>
          </p:cNvPicPr>
          <p:nvPr/>
        </p:nvPicPr>
        <p:blipFill>
          <a:blip r:embed="rId4" cstate="print"/>
          <a:stretch>
            <a:fillRect/>
          </a:stretch>
        </p:blipFill>
        <p:spPr bwMode="auto">
          <a:xfrm>
            <a:off x="7696164" y="6156960"/>
            <a:ext cx="1447836" cy="701040"/>
          </a:xfrm>
          <a:prstGeom prst="rect">
            <a:avLst/>
          </a:prstGeom>
          <a:noFill/>
          <a:ln>
            <a:noFill/>
          </a:ln>
          <a:effectLst>
            <a:softEdge rad="31750"/>
          </a:effectLst>
        </p:spPr>
      </p:pic>
      <p:sp>
        <p:nvSpPr>
          <p:cNvPr id="14"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AF67FF"/>
                </a:solidFill>
              </a:rPr>
              <a:t>“Beauty is in the </a:t>
            </a:r>
            <a:r>
              <a:rPr lang="nl-NL" sz="1400" b="1" dirty="0" err="1">
                <a:solidFill>
                  <a:srgbClr val="AF67FF"/>
                </a:solidFill>
              </a:rPr>
              <a:t>eye</a:t>
            </a:r>
            <a:r>
              <a:rPr lang="nl-NL" sz="1400" b="1" dirty="0">
                <a:solidFill>
                  <a:srgbClr val="AF67FF"/>
                </a:solidFill>
              </a:rPr>
              <a:t> of the </a:t>
            </a:r>
            <a:r>
              <a:rPr lang="nl-NL" sz="1400" b="1" dirty="0" err="1">
                <a:solidFill>
                  <a:srgbClr val="AF67FF"/>
                </a:solidFill>
              </a:rPr>
              <a:t>beholder</a:t>
            </a:r>
            <a:r>
              <a:rPr lang="nl-NL" sz="1400" b="1" dirty="0">
                <a:solidFill>
                  <a:srgbClr val="AF67FF"/>
                </a:solidFill>
              </a:rPr>
              <a:t>.” Mannen storen zich minder aan straatvuil dan vrouwen.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t="29852"/>
          <a:stretch>
            <a:fillRect/>
          </a:stretch>
        </p:blipFill>
        <p:spPr bwMode="auto">
          <a:xfrm>
            <a:off x="0" y="-42863"/>
            <a:ext cx="9144000" cy="7570788"/>
          </a:xfrm>
          <a:prstGeom prst="rect">
            <a:avLst/>
          </a:prstGeom>
          <a:noFill/>
          <a:ln w="9525">
            <a:noFill/>
            <a:miter lim="800000"/>
            <a:headEnd/>
            <a:tailEnd/>
          </a:ln>
        </p:spPr>
      </p:pic>
      <p:sp>
        <p:nvSpPr>
          <p:cNvPr id="10243" name="Rectangle 2"/>
          <p:cNvSpPr>
            <a:spLocks noChangeArrowheads="1"/>
          </p:cNvSpPr>
          <p:nvPr/>
        </p:nvSpPr>
        <p:spPr bwMode="auto">
          <a:xfrm>
            <a:off x="0" y="188913"/>
            <a:ext cx="9144000" cy="936625"/>
          </a:xfrm>
          <a:prstGeom prst="rect">
            <a:avLst/>
          </a:prstGeom>
          <a:solidFill>
            <a:srgbClr val="AF67FF"/>
          </a:solidFill>
          <a:ln w="9525">
            <a:noFill/>
            <a:miter lim="800000"/>
            <a:headEnd/>
            <a:tailEnd/>
          </a:ln>
        </p:spPr>
        <p:txBody>
          <a:bodyPr wrap="none" anchor="ctr"/>
          <a:lstStyle/>
          <a:p>
            <a:endParaRPr lang="nl-NL"/>
          </a:p>
        </p:txBody>
      </p:sp>
      <p:sp>
        <p:nvSpPr>
          <p:cNvPr id="10244" name="Text Box 3"/>
          <p:cNvSpPr txBox="1">
            <a:spLocks noChangeArrowheads="1"/>
          </p:cNvSpPr>
          <p:nvPr/>
        </p:nvSpPr>
        <p:spPr bwMode="auto">
          <a:xfrm>
            <a:off x="360363" y="319088"/>
            <a:ext cx="8351837" cy="579437"/>
          </a:xfrm>
          <a:prstGeom prst="rect">
            <a:avLst/>
          </a:prstGeom>
          <a:noFill/>
          <a:ln w="9525">
            <a:noFill/>
            <a:miter lim="800000"/>
            <a:headEnd/>
            <a:tailEnd/>
          </a:ln>
        </p:spPr>
        <p:txBody>
          <a:bodyPr>
            <a:spAutoFit/>
          </a:bodyPr>
          <a:lstStyle/>
          <a:p>
            <a:pPr algn="ctr">
              <a:spcBef>
                <a:spcPct val="50000"/>
              </a:spcBef>
            </a:pPr>
            <a:r>
              <a:rPr lang="nl-NL" sz="3200" b="1">
                <a:solidFill>
                  <a:schemeClr val="bg1"/>
                </a:solidFill>
                <a:latin typeface="Calibri" pitchFamily="34" charset="0"/>
              </a:rPr>
              <a:t>Woonwijken – Verkleinen van de anonimiteit</a:t>
            </a:r>
            <a:endParaRPr lang="nl-NL" sz="1600" b="1">
              <a:solidFill>
                <a:schemeClr val="bg1"/>
              </a:solidFill>
              <a:latin typeface="Calibri" pitchFamily="34" charset="0"/>
            </a:endParaRPr>
          </a:p>
        </p:txBody>
      </p:sp>
      <p:sp>
        <p:nvSpPr>
          <p:cNvPr id="11269" name="Rectangle 7"/>
          <p:cNvSpPr>
            <a:spLocks noChangeArrowheads="1"/>
          </p:cNvSpPr>
          <p:nvPr/>
        </p:nvSpPr>
        <p:spPr bwMode="auto">
          <a:xfrm>
            <a:off x="4572000" y="2692400"/>
            <a:ext cx="4572000" cy="2108200"/>
          </a:xfrm>
          <a:prstGeom prst="rect">
            <a:avLst/>
          </a:prstGeom>
          <a:solidFill>
            <a:srgbClr val="AF67FF">
              <a:alpha val="79999"/>
            </a:srgbClr>
          </a:solidFill>
          <a:ln w="9525">
            <a:noFill/>
            <a:miter lim="800000"/>
            <a:headEnd/>
            <a:tailEnd/>
          </a:ln>
        </p:spPr>
        <p:txBody>
          <a:bodyPr anchor="ctr"/>
          <a:lstStyle/>
          <a:p>
            <a:pPr marL="342900" indent="-342900">
              <a:defRPr/>
            </a:pPr>
            <a:endParaRPr lang="nl-NL" dirty="0">
              <a:solidFill>
                <a:schemeClr val="bg1"/>
              </a:solidFill>
            </a:endParaRPr>
          </a:p>
          <a:p>
            <a:pPr indent="-342900">
              <a:defRPr/>
            </a:pPr>
            <a:r>
              <a:rPr lang="nl-NL" dirty="0">
                <a:solidFill>
                  <a:schemeClr val="bg1"/>
                </a:solidFill>
              </a:rPr>
              <a:t>Hybride zone: de overgangszone van privé eigendom naar de publieke ruimte</a:t>
            </a:r>
          </a:p>
          <a:p>
            <a:pPr indent="-342900">
              <a:defRPr/>
            </a:pPr>
            <a:endParaRPr lang="nl-NL" dirty="0">
              <a:solidFill>
                <a:schemeClr val="bg1"/>
              </a:solidFill>
            </a:endParaRPr>
          </a:p>
          <a:p>
            <a:pPr indent="-342900">
              <a:defRPr/>
            </a:pPr>
            <a:r>
              <a:rPr lang="nl-NL" dirty="0">
                <a:solidFill>
                  <a:schemeClr val="bg1"/>
                </a:solidFill>
              </a:rPr>
              <a:t>Het creëert letterlijk ruimte voor contact en een gevoel van eigenaarschap</a:t>
            </a:r>
          </a:p>
          <a:p>
            <a:pPr marL="342900" indent="-342900">
              <a:defRPr/>
            </a:pPr>
            <a:endParaRPr lang="nl-NL" dirty="0">
              <a:solidFill>
                <a:schemeClr val="bg1"/>
              </a:solidFill>
            </a:endParaRPr>
          </a:p>
        </p:txBody>
      </p:sp>
      <p:pic>
        <p:nvPicPr>
          <p:cNvPr id="10246" name="Picture 4" descr="http://www.eburon.nl/images/big/dorst.jpg"/>
          <p:cNvPicPr>
            <a:picLocks noChangeAspect="1" noChangeArrowheads="1"/>
          </p:cNvPicPr>
          <p:nvPr/>
        </p:nvPicPr>
        <p:blipFill>
          <a:blip r:embed="rId4" cstate="print"/>
          <a:srcRect/>
          <a:stretch>
            <a:fillRect/>
          </a:stretch>
        </p:blipFill>
        <p:spPr bwMode="auto">
          <a:xfrm>
            <a:off x="452438" y="2251075"/>
            <a:ext cx="2176462" cy="3263900"/>
          </a:xfrm>
          <a:prstGeom prst="rect">
            <a:avLst/>
          </a:prstGeom>
          <a:noFill/>
          <a:ln w="9525">
            <a:noFill/>
            <a:miter lim="800000"/>
            <a:headEnd/>
            <a:tailEnd/>
          </a:ln>
        </p:spPr>
      </p:pic>
      <p:sp>
        <p:nvSpPr>
          <p:cNvPr id="8" name="Rectangle 7"/>
          <p:cNvSpPr>
            <a:spLocks noChangeArrowheads="1"/>
          </p:cNvSpPr>
          <p:nvPr/>
        </p:nvSpPr>
        <p:spPr bwMode="auto">
          <a:xfrm>
            <a:off x="0" y="5981700"/>
            <a:ext cx="9144000" cy="876300"/>
          </a:xfrm>
          <a:prstGeom prst="rect">
            <a:avLst/>
          </a:prstGeom>
          <a:solidFill>
            <a:schemeClr val="bg1"/>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342900" indent="-342900">
              <a:defRPr/>
            </a:pPr>
            <a:r>
              <a:rPr lang="nl-NL" sz="1200" dirty="0">
                <a:solidFill>
                  <a:schemeClr val="bg1"/>
                </a:solidFill>
              </a:rPr>
              <a:t>Bron:</a:t>
            </a:r>
          </a:p>
          <a:p>
            <a:pPr marL="342900" indent="-342900">
              <a:defRPr/>
            </a:pPr>
            <a:r>
              <a:rPr lang="nl-NL" sz="1200" dirty="0">
                <a:solidFill>
                  <a:schemeClr val="tx1"/>
                </a:solidFill>
              </a:rPr>
              <a:t>Bron: </a:t>
            </a:r>
          </a:p>
          <a:p>
            <a:pPr marL="342900" indent="-342900">
              <a:defRPr/>
            </a:pPr>
            <a:r>
              <a:rPr lang="nl-NL" sz="1200" dirty="0" err="1">
                <a:solidFill>
                  <a:schemeClr val="tx1"/>
                </a:solidFill>
              </a:rPr>
              <a:t>Machiel</a:t>
            </a:r>
            <a:r>
              <a:rPr lang="nl-NL" sz="1200" dirty="0">
                <a:solidFill>
                  <a:schemeClr val="tx1"/>
                </a:solidFill>
              </a:rPr>
              <a:t> van Dorst (2005), </a:t>
            </a:r>
            <a:r>
              <a:rPr lang="nl-NL" sz="1200" i="1" dirty="0">
                <a:solidFill>
                  <a:schemeClr val="tx1"/>
                </a:solidFill>
              </a:rPr>
              <a:t>Een duurzaam leefbare woonomgeving</a:t>
            </a:r>
          </a:p>
          <a:p>
            <a:pPr marL="342900" indent="-342900">
              <a:defRPr/>
            </a:pPr>
            <a:r>
              <a:rPr lang="nl-NL" sz="1200" dirty="0" err="1">
                <a:solidFill>
                  <a:schemeClr val="tx1"/>
                </a:solidFill>
              </a:rPr>
              <a:t>Ivan</a:t>
            </a:r>
            <a:r>
              <a:rPr lang="nl-NL" sz="1200" dirty="0">
                <a:solidFill>
                  <a:schemeClr val="tx1"/>
                </a:solidFill>
              </a:rPr>
              <a:t> </a:t>
            </a:r>
            <a:r>
              <a:rPr lang="nl-NL" sz="1200" dirty="0" err="1">
                <a:solidFill>
                  <a:schemeClr val="tx1"/>
                </a:solidFill>
              </a:rPr>
              <a:t>Nio</a:t>
            </a:r>
            <a:r>
              <a:rPr lang="nl-NL" sz="1200" dirty="0">
                <a:solidFill>
                  <a:schemeClr val="tx1"/>
                </a:solidFill>
              </a:rPr>
              <a:t>, ‘</a:t>
            </a:r>
            <a:r>
              <a:rPr lang="nl-NL" sz="1200" i="1" dirty="0">
                <a:solidFill>
                  <a:schemeClr val="tx1"/>
                </a:solidFill>
              </a:rPr>
              <a:t>’Verlangen naar collectiviteit</a:t>
            </a:r>
            <a:r>
              <a:rPr lang="nl-NL" sz="1200" dirty="0">
                <a:solidFill>
                  <a:schemeClr val="tx1"/>
                </a:solidFill>
              </a:rPr>
              <a:t>’ in: </a:t>
            </a:r>
            <a:r>
              <a:rPr lang="nl-NL" sz="1200" dirty="0" err="1">
                <a:solidFill>
                  <a:schemeClr val="tx1"/>
                </a:solidFill>
              </a:rPr>
              <a:t>Stedebouw</a:t>
            </a:r>
            <a:r>
              <a:rPr lang="nl-NL" sz="1200" dirty="0">
                <a:solidFill>
                  <a:schemeClr val="tx1"/>
                </a:solidFill>
              </a:rPr>
              <a:t> en Ruimtelijke ordening 2003 (</a:t>
            </a:r>
            <a:r>
              <a:rPr lang="nl-NL" sz="1200" dirty="0" err="1">
                <a:solidFill>
                  <a:schemeClr val="tx1"/>
                </a:solidFill>
              </a:rPr>
              <a:t>nr</a:t>
            </a:r>
            <a:r>
              <a:rPr lang="nl-NL" sz="1200" dirty="0">
                <a:solidFill>
                  <a:schemeClr val="tx1"/>
                </a:solidFill>
              </a:rPr>
              <a:t> 3, </a:t>
            </a:r>
            <a:r>
              <a:rPr lang="nl-NL" sz="1200" dirty="0" err="1">
                <a:solidFill>
                  <a:schemeClr val="tx1"/>
                </a:solidFill>
              </a:rPr>
              <a:t>blz</a:t>
            </a:r>
            <a:r>
              <a:rPr lang="nl-NL" sz="1200" dirty="0">
                <a:solidFill>
                  <a:schemeClr val="tx1"/>
                </a:solidFill>
              </a:rPr>
              <a:t> 40-46)</a:t>
            </a:r>
          </a:p>
          <a:p>
            <a:pPr marL="342900" indent="-342900">
              <a:defRPr/>
            </a:pPr>
            <a:endParaRPr lang="nl-NL" sz="1200" dirty="0">
              <a:solidFill>
                <a:schemeClr val="tx1"/>
              </a:solidFill>
            </a:endParaRPr>
          </a:p>
        </p:txBody>
      </p:sp>
      <p:pic>
        <p:nvPicPr>
          <p:cNvPr id="9" name="Picture 9" descr="C:\Users\NL14602\Documents\_sorteren Plaatjes=video\RHDHV-logo-download.jpg"/>
          <p:cNvPicPr>
            <a:picLocks noChangeAspect="1" noChangeArrowheads="1"/>
          </p:cNvPicPr>
          <p:nvPr/>
        </p:nvPicPr>
        <p:blipFill>
          <a:blip r:embed="rId5" cstate="print"/>
          <a:stretch>
            <a:fillRect/>
          </a:stretch>
        </p:blipFill>
        <p:spPr bwMode="auto">
          <a:xfrm>
            <a:off x="7696164" y="6156960"/>
            <a:ext cx="1447836" cy="701040"/>
          </a:xfrm>
          <a:prstGeom prst="rect">
            <a:avLst/>
          </a:prstGeom>
          <a:noFill/>
          <a:ln>
            <a:noFill/>
          </a:ln>
          <a:effectLst>
            <a:softEdge rad="31750"/>
          </a:effectLst>
        </p:spPr>
      </p:pic>
      <p:sp>
        <p:nvSpPr>
          <p:cNvPr id="10" name="Rectangle 7"/>
          <p:cNvSpPr>
            <a:spLocks noChangeArrowheads="1"/>
          </p:cNvSpPr>
          <p:nvPr/>
        </p:nvSpPr>
        <p:spPr bwMode="auto">
          <a:xfrm>
            <a:off x="0" y="1095375"/>
            <a:ext cx="9144000" cy="66833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nl-NL" sz="1400" b="1" dirty="0">
                <a:solidFill>
                  <a:srgbClr val="AF67FF"/>
                </a:solidFill>
              </a:rPr>
              <a:t>Hybride zones maken een buitenruimte minder anoniem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5427</TotalTime>
  <Words>4696</Words>
  <Application>Microsoft Office PowerPoint</Application>
  <PresentationFormat>Diavoorstelling (4:3)</PresentationFormat>
  <Paragraphs>870</Paragraphs>
  <Slides>76</Slides>
  <Notes>73</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76</vt:i4>
      </vt:variant>
    </vt:vector>
  </HeadingPairs>
  <TitlesOfParts>
    <vt:vector size="79" baseType="lpstr">
      <vt:lpstr>Arial</vt:lpstr>
      <vt:lpstr>Calibri</vt:lpstr>
      <vt:lpstr>Default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DHV</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NL14370</dc:creator>
  <cp:lastModifiedBy>hylke van der wal</cp:lastModifiedBy>
  <cp:revision>498</cp:revision>
  <dcterms:created xsi:type="dcterms:W3CDTF">2012-06-07T09:33:59Z</dcterms:created>
  <dcterms:modified xsi:type="dcterms:W3CDTF">2014-02-19T21:03:38Z</dcterms:modified>
</cp:coreProperties>
</file>