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266" r:id="rId3"/>
    <p:sldId id="265" r:id="rId4"/>
    <p:sldId id="257" r:id="rId5"/>
    <p:sldId id="262" r:id="rId6"/>
    <p:sldId id="263" r:id="rId7"/>
    <p:sldId id="264" r:id="rId8"/>
    <p:sldId id="267" r:id="rId9"/>
    <p:sldId id="268" r:id="rId10"/>
    <p:sldId id="269" r:id="rId11"/>
    <p:sldId id="270" r:id="rId12"/>
    <p:sldId id="300" r:id="rId13"/>
    <p:sldId id="301" r:id="rId14"/>
    <p:sldId id="302" r:id="rId15"/>
    <p:sldId id="303" r:id="rId16"/>
    <p:sldId id="271" r:id="rId17"/>
    <p:sldId id="272" r:id="rId18"/>
    <p:sldId id="273" r:id="rId19"/>
    <p:sldId id="274" r:id="rId20"/>
    <p:sldId id="275" r:id="rId21"/>
    <p:sldId id="285" r:id="rId22"/>
    <p:sldId id="279" r:id="rId23"/>
    <p:sldId id="280" r:id="rId24"/>
    <p:sldId id="281" r:id="rId25"/>
    <p:sldId id="282" r:id="rId26"/>
    <p:sldId id="283" r:id="rId27"/>
    <p:sldId id="284" r:id="rId28"/>
    <p:sldId id="290" r:id="rId29"/>
    <p:sldId id="276" r:id="rId30"/>
    <p:sldId id="286" r:id="rId31"/>
    <p:sldId id="287" r:id="rId32"/>
    <p:sldId id="288" r:id="rId33"/>
    <p:sldId id="298" r:id="rId34"/>
    <p:sldId id="299" r:id="rId35"/>
    <p:sldId id="293" r:id="rId36"/>
    <p:sldId id="297" r:id="rId37"/>
    <p:sldId id="294" r:id="rId38"/>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p:scale>
          <a:sx n="94" d="100"/>
          <a:sy n="94" d="100"/>
        </p:scale>
        <p:origin x="-690" y="17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notesMaster" Target="notesMasters/notesMaster1.xml"/><Relationship Id="rId40" Type="http://schemas.openxmlformats.org/officeDocument/2006/relationships/printerSettings" Target="printerSettings/printerSettings1.bin"/><Relationship Id="rId41" Type="http://schemas.openxmlformats.org/officeDocument/2006/relationships/presProps" Target="presProps.xml"/><Relationship Id="rId42" Type="http://schemas.openxmlformats.org/officeDocument/2006/relationships/viewProps" Target="viewProps.xml"/><Relationship Id="rId43" Type="http://schemas.openxmlformats.org/officeDocument/2006/relationships/theme" Target="theme/theme1.xml"/><Relationship Id="rId44"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Map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2400" b="0" i="0" baseline="0" dirty="0" err="1"/>
              <a:t>Relatie</a:t>
            </a:r>
            <a:r>
              <a:rPr lang="en-US" sz="2400" b="0" i="0" baseline="0" dirty="0"/>
              <a:t> </a:t>
            </a:r>
            <a:r>
              <a:rPr lang="en-US" sz="2400" b="0" i="0" baseline="0" dirty="0" err="1"/>
              <a:t>tussen</a:t>
            </a:r>
            <a:r>
              <a:rPr lang="en-US" sz="2400" b="0" i="0" baseline="0" dirty="0"/>
              <a:t> de </a:t>
            </a:r>
            <a:r>
              <a:rPr lang="en-US" sz="2400" b="0" i="0" baseline="0" dirty="0" err="1"/>
              <a:t>testconditie</a:t>
            </a:r>
            <a:r>
              <a:rPr lang="en-US" sz="2400" b="0" i="0" baseline="0" dirty="0"/>
              <a:t> en het </a:t>
            </a:r>
            <a:r>
              <a:rPr lang="en-US" sz="2400" b="0" i="0" baseline="0" dirty="0" err="1"/>
              <a:t>gooien</a:t>
            </a:r>
            <a:r>
              <a:rPr lang="en-US" sz="2400" b="0" i="0" baseline="0" dirty="0"/>
              <a:t> van de </a:t>
            </a:r>
            <a:r>
              <a:rPr lang="en-US" sz="2400" b="0" i="0" baseline="0" dirty="0" err="1"/>
              <a:t>schil</a:t>
            </a:r>
            <a:r>
              <a:rPr lang="en-US" sz="2400" b="0" i="0" baseline="0" dirty="0"/>
              <a:t> in de </a:t>
            </a:r>
            <a:r>
              <a:rPr lang="en-US" sz="2400" b="0" i="0" baseline="0" dirty="0" err="1"/>
              <a:t>afvalbak</a:t>
            </a:r>
            <a:endParaRPr lang="en-US" sz="2400" b="0" i="0" baseline="0" dirty="0"/>
          </a:p>
        </c:rich>
      </c:tx>
      <c:layout>
        <c:manualLayout>
          <c:xMode val="edge"/>
          <c:yMode val="edge"/>
          <c:x val="0.14815501680711"/>
          <c:y val="0.00230198603267716"/>
        </c:manualLayout>
      </c:layout>
      <c:overlay val="0"/>
    </c:title>
    <c:autoTitleDeleted val="0"/>
    <c:plotArea>
      <c:layout/>
      <c:barChart>
        <c:barDir val="col"/>
        <c:grouping val="clustered"/>
        <c:varyColors val="0"/>
        <c:ser>
          <c:idx val="0"/>
          <c:order val="0"/>
          <c:invertIfNegative val="0"/>
          <c:dLbls>
            <c:txPr>
              <a:bodyPr/>
              <a:lstStyle/>
              <a:p>
                <a:pPr>
                  <a:defRPr sz="1400"/>
                </a:pPr>
                <a:endParaRPr lang="nl-NL"/>
              </a:p>
            </c:txPr>
            <c:showLegendKey val="0"/>
            <c:showVal val="1"/>
            <c:showCatName val="0"/>
            <c:showSerName val="0"/>
            <c:showPercent val="0"/>
            <c:showBubbleSize val="0"/>
            <c:showLeaderLines val="0"/>
          </c:dLbls>
          <c:cat>
            <c:strRef>
              <c:f>Blad1!$A$1:$A$5</c:f>
              <c:strCache>
                <c:ptCount val="5"/>
                <c:pt idx="0">
                  <c:v>Controle</c:v>
                </c:pt>
                <c:pt idx="1">
                  <c:v>Katwijkposter</c:v>
                </c:pt>
                <c:pt idx="2">
                  <c:v>Basisbord</c:v>
                </c:pt>
                <c:pt idx="3">
                  <c:v>Descriptieve norm</c:v>
                </c:pt>
                <c:pt idx="4">
                  <c:v>Persoonlijke norm</c:v>
                </c:pt>
              </c:strCache>
            </c:strRef>
          </c:cat>
          <c:val>
            <c:numRef>
              <c:f>Blad1!$B$1:$B$5</c:f>
              <c:numCache>
                <c:formatCode>0%</c:formatCode>
                <c:ptCount val="5"/>
                <c:pt idx="0">
                  <c:v>0.660000000000002</c:v>
                </c:pt>
                <c:pt idx="1">
                  <c:v>0.52</c:v>
                </c:pt>
                <c:pt idx="2">
                  <c:v>0.700000000000002</c:v>
                </c:pt>
                <c:pt idx="3">
                  <c:v>0.840000000000002</c:v>
                </c:pt>
                <c:pt idx="4">
                  <c:v>0.840000000000002</c:v>
                </c:pt>
              </c:numCache>
            </c:numRef>
          </c:val>
        </c:ser>
        <c:dLbls>
          <c:showLegendKey val="0"/>
          <c:showVal val="1"/>
          <c:showCatName val="0"/>
          <c:showSerName val="0"/>
          <c:showPercent val="0"/>
          <c:showBubbleSize val="0"/>
        </c:dLbls>
        <c:gapWidth val="150"/>
        <c:axId val="2081145160"/>
        <c:axId val="2121878680"/>
      </c:barChart>
      <c:catAx>
        <c:axId val="2081145160"/>
        <c:scaling>
          <c:orientation val="minMax"/>
        </c:scaling>
        <c:delete val="0"/>
        <c:axPos val="b"/>
        <c:title>
          <c:tx>
            <c:rich>
              <a:bodyPr/>
              <a:lstStyle/>
              <a:p>
                <a:pPr>
                  <a:defRPr sz="1600"/>
                </a:pPr>
                <a:r>
                  <a:rPr lang="nl-NL" sz="1600" dirty="0"/>
                  <a:t>Conditie</a:t>
                </a:r>
              </a:p>
            </c:rich>
          </c:tx>
          <c:layout>
            <c:manualLayout>
              <c:xMode val="edge"/>
              <c:yMode val="edge"/>
              <c:x val="0.538720817792513"/>
              <c:y val="0.943823710235275"/>
            </c:manualLayout>
          </c:layout>
          <c:overlay val="0"/>
        </c:title>
        <c:majorTickMark val="out"/>
        <c:minorTickMark val="none"/>
        <c:tickLblPos val="nextTo"/>
        <c:txPr>
          <a:bodyPr/>
          <a:lstStyle/>
          <a:p>
            <a:pPr>
              <a:defRPr sz="1400"/>
            </a:pPr>
            <a:endParaRPr lang="nl-NL"/>
          </a:p>
        </c:txPr>
        <c:crossAx val="2121878680"/>
        <c:crosses val="autoZero"/>
        <c:auto val="1"/>
        <c:lblAlgn val="ctr"/>
        <c:lblOffset val="100"/>
        <c:noMultiLvlLbl val="0"/>
      </c:catAx>
      <c:valAx>
        <c:axId val="2121878680"/>
        <c:scaling>
          <c:orientation val="minMax"/>
          <c:max val="1.0"/>
        </c:scaling>
        <c:delete val="0"/>
        <c:axPos val="l"/>
        <c:title>
          <c:tx>
            <c:rich>
              <a:bodyPr rot="-5400000" vert="horz"/>
              <a:lstStyle/>
              <a:p>
                <a:pPr>
                  <a:defRPr sz="1000"/>
                </a:pPr>
                <a:r>
                  <a:rPr lang="nl-NL" sz="1600" b="1" i="0" baseline="0" dirty="0"/>
                  <a:t>Percentage van personen dat schil </a:t>
                </a:r>
                <a:endParaRPr lang="nl-NL" sz="1600" dirty="0"/>
              </a:p>
              <a:p>
                <a:pPr>
                  <a:defRPr sz="1000"/>
                </a:pPr>
                <a:r>
                  <a:rPr lang="nl-NL" sz="1600" b="1" i="0" baseline="0" dirty="0"/>
                  <a:t>in afvalbak gooit</a:t>
                </a:r>
              </a:p>
              <a:p>
                <a:pPr>
                  <a:defRPr sz="1000"/>
                </a:pPr>
                <a:endParaRPr lang="nl-NL" sz="1000" dirty="0"/>
              </a:p>
            </c:rich>
          </c:tx>
          <c:layout>
            <c:manualLayout>
              <c:xMode val="edge"/>
              <c:yMode val="edge"/>
              <c:x val="0.0173976608187135"/>
              <c:y val="0.20226315444971"/>
            </c:manualLayout>
          </c:layout>
          <c:overlay val="0"/>
        </c:title>
        <c:numFmt formatCode="0%" sourceLinked="1"/>
        <c:majorTickMark val="out"/>
        <c:minorTickMark val="none"/>
        <c:tickLblPos val="nextTo"/>
        <c:txPr>
          <a:bodyPr/>
          <a:lstStyle/>
          <a:p>
            <a:pPr>
              <a:defRPr sz="1400"/>
            </a:pPr>
            <a:endParaRPr lang="nl-NL"/>
          </a:p>
        </c:txPr>
        <c:crossAx val="2081145160"/>
        <c:crosses val="autoZero"/>
        <c:crossBetween val="between"/>
        <c:majorUnit val="0.2"/>
      </c:valAx>
    </c:plotArea>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A77586-66D8-C644-98F2-16B12F3F2035}" type="datetimeFigureOut">
              <a:rPr lang="en-US" smtClean="0"/>
              <a:t>12-04-14</a:t>
            </a:fld>
            <a:endParaRPr lang="nl-NL"/>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79B7A3D-71BE-5A4E-89DE-FCC221FBCB69}" type="slidenum">
              <a:rPr lang="nl-NL" smtClean="0"/>
              <a:t>‹nr.›</a:t>
            </a:fld>
            <a:endParaRPr lang="nl-NL"/>
          </a:p>
        </p:txBody>
      </p:sp>
    </p:spTree>
    <p:extLst>
      <p:ext uri="{BB962C8B-B14F-4D97-AF65-F5344CB8AC3E}">
        <p14:creationId xmlns:p14="http://schemas.microsoft.com/office/powerpoint/2010/main" val="351349130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371600" y="2143116"/>
            <a:ext cx="7772400" cy="1470025"/>
          </a:xfrm>
        </p:spPr>
        <p:txBody>
          <a:bodyPr/>
          <a:lstStyle>
            <a:lvl1pPr algn="l">
              <a:defRPr/>
            </a:lvl1pPr>
          </a:lstStyle>
          <a:p>
            <a:r>
              <a:rPr lang="en-US" smtClean="0"/>
              <a:t>Click to edit Master title style</a:t>
            </a:r>
            <a:endParaRPr lang="nl-NL" dirty="0"/>
          </a:p>
        </p:txBody>
      </p:sp>
      <p:sp>
        <p:nvSpPr>
          <p:cNvPr id="3" name="Ondertitel 2"/>
          <p:cNvSpPr>
            <a:spLocks noGrp="1"/>
          </p:cNvSpPr>
          <p:nvPr>
            <p:ph type="subTitle" idx="1"/>
          </p:nvPr>
        </p:nvSpPr>
        <p:spPr>
          <a:xfrm>
            <a:off x="1371600" y="3886200"/>
            <a:ext cx="6400800" cy="1752600"/>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nl-NL" dirty="0"/>
          </a:p>
        </p:txBody>
      </p:sp>
      <p:pic>
        <p:nvPicPr>
          <p:cNvPr id="2050" name="Picture 2"/>
          <p:cNvPicPr>
            <a:picLocks noChangeAspect="1" noChangeArrowheads="1"/>
          </p:cNvPicPr>
          <p:nvPr userDrawn="1"/>
        </p:nvPicPr>
        <p:blipFill>
          <a:blip r:embed="rId2" cstate="print"/>
          <a:srcRect/>
          <a:stretch>
            <a:fillRect/>
          </a:stretch>
        </p:blipFill>
        <p:spPr bwMode="auto">
          <a:xfrm>
            <a:off x="1" y="500042"/>
            <a:ext cx="4357686" cy="962957"/>
          </a:xfrm>
          <a:prstGeom prst="rect">
            <a:avLst/>
          </a:prstGeom>
          <a:noFill/>
          <a:ln w="9525">
            <a:noFill/>
            <a:miter lim="800000"/>
            <a:headEnd/>
            <a:tailEnd/>
          </a:ln>
          <a:effectLst/>
        </p:spPr>
      </p:pic>
      <p:pic>
        <p:nvPicPr>
          <p:cNvPr id="2051" name="Picture 3"/>
          <p:cNvPicPr>
            <a:picLocks noChangeAspect="1" noChangeArrowheads="1"/>
          </p:cNvPicPr>
          <p:nvPr userDrawn="1"/>
        </p:nvPicPr>
        <p:blipFill>
          <a:blip r:embed="rId3" cstate="print"/>
          <a:srcRect/>
          <a:stretch>
            <a:fillRect/>
          </a:stretch>
        </p:blipFill>
        <p:spPr bwMode="auto">
          <a:xfrm rot="16200000">
            <a:off x="-1175437" y="2246983"/>
            <a:ext cx="2928958" cy="578084"/>
          </a:xfrm>
          <a:prstGeom prst="rect">
            <a:avLst/>
          </a:prstGeom>
          <a:noFill/>
          <a:ln w="9525">
            <a:noFill/>
            <a:miter lim="800000"/>
            <a:headEnd/>
            <a:tailEnd/>
          </a:ln>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lgn="l">
              <a:defRPr/>
            </a:lvl1pPr>
          </a:lstStyle>
          <a:p>
            <a:r>
              <a:rPr lang="en-US" smtClean="0"/>
              <a:t>Click to edit Master title style</a:t>
            </a:r>
            <a:endParaRPr lang="nl-NL" dirty="0"/>
          </a:p>
        </p:txBody>
      </p:sp>
      <p:sp>
        <p:nvSpPr>
          <p:cNvPr id="3" name="Tijdelijke aanduiding voor inhoud 2"/>
          <p:cNvSpPr>
            <a:spLocks noGrp="1"/>
          </p:cNvSpPr>
          <p:nvPr>
            <p:ph idx="1"/>
          </p:nvPr>
        </p:nvSpPr>
        <p:spPr/>
        <p:txBody>
          <a:bodyPr/>
          <a:lstStyle>
            <a:lvl4pPr>
              <a:buNone/>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lgn="l">
              <a:defRPr/>
            </a:lvl1pPr>
          </a:lstStyle>
          <a:p>
            <a:r>
              <a:rPr lang="en-US" smtClean="0"/>
              <a:t>Click to edit Master title style</a:t>
            </a:r>
            <a:endParaRPr lang="nl-NL" dirty="0"/>
          </a:p>
        </p:txBody>
      </p:sp>
      <p:sp>
        <p:nvSpPr>
          <p:cNvPr id="3" name="Tijdelijke aanduiding voor inhoud 2"/>
          <p:cNvSpPr>
            <a:spLocks noGrp="1"/>
          </p:cNvSpPr>
          <p:nvPr>
            <p:ph sz="half" idx="1"/>
          </p:nvPr>
        </p:nvSpPr>
        <p:spPr>
          <a:xfrm>
            <a:off x="1142976" y="1643050"/>
            <a:ext cx="368141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4" name="Tijdelijke aanduiding voor inhoud 3"/>
          <p:cNvSpPr>
            <a:spLocks noGrp="1"/>
          </p:cNvSpPr>
          <p:nvPr>
            <p:ph sz="half" idx="2"/>
          </p:nvPr>
        </p:nvSpPr>
        <p:spPr>
          <a:xfrm>
            <a:off x="4929190" y="1643050"/>
            <a:ext cx="392909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lgn="l">
              <a:defRPr/>
            </a:lvl1pPr>
          </a:lstStyle>
          <a:p>
            <a:r>
              <a:rPr lang="en-US" smtClean="0"/>
              <a:t>Click to edit Master title style</a:t>
            </a:r>
            <a:endParaRPr lang="nl-NL"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142976" y="273050"/>
            <a:ext cx="2322537" cy="1162050"/>
          </a:xfrm>
        </p:spPr>
        <p:txBody>
          <a:bodyPr anchor="b"/>
          <a:lstStyle>
            <a:lvl1pPr algn="l">
              <a:defRPr sz="2000" b="1"/>
            </a:lvl1pPr>
          </a:lstStyle>
          <a:p>
            <a:r>
              <a:rPr lang="en-US" smtClean="0"/>
              <a:t>Click to edit Master title style</a:t>
            </a:r>
            <a:endParaRPr lang="nl-NL" dirty="0"/>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p:txBody>
      </p:sp>
      <p:sp>
        <p:nvSpPr>
          <p:cNvPr id="4" name="Tijdelijke aanduiding voor tekst 3"/>
          <p:cNvSpPr>
            <a:spLocks noGrp="1"/>
          </p:cNvSpPr>
          <p:nvPr>
            <p:ph type="body" sz="half" idx="2"/>
          </p:nvPr>
        </p:nvSpPr>
        <p:spPr>
          <a:xfrm>
            <a:off x="1142976" y="1435100"/>
            <a:ext cx="2322537"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1.xml"/><Relationship Id="rId9" Type="http://schemas.openxmlformats.org/officeDocument/2006/relationships/image" Target="../media/image1.png"/><Relationship Id="rId10" Type="http://schemas.openxmlformats.org/officeDocument/2006/relationships/image" Target="../media/image2.jpe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071538" y="274638"/>
            <a:ext cx="7858180" cy="1143000"/>
          </a:xfrm>
          <a:prstGeom prst="rect">
            <a:avLst/>
          </a:prstGeom>
        </p:spPr>
        <p:txBody>
          <a:bodyPr vert="horz" lIns="91440" tIns="45720" rIns="91440" bIns="45720" rtlCol="0" anchor="ctr">
            <a:normAutofit/>
          </a:bodyPr>
          <a:lstStyle/>
          <a:p>
            <a:r>
              <a:rPr lang="nl-NL" dirty="0" smtClean="0"/>
              <a:t>Klik om de stijl te bewerken</a:t>
            </a:r>
            <a:endParaRPr lang="nl-NL" dirty="0"/>
          </a:p>
        </p:txBody>
      </p:sp>
      <p:sp>
        <p:nvSpPr>
          <p:cNvPr id="3" name="Tijdelijke aanduiding voor tekst 2"/>
          <p:cNvSpPr>
            <a:spLocks noGrp="1"/>
          </p:cNvSpPr>
          <p:nvPr>
            <p:ph type="body" idx="1"/>
          </p:nvPr>
        </p:nvSpPr>
        <p:spPr>
          <a:xfrm>
            <a:off x="1071538" y="1600200"/>
            <a:ext cx="7858180" cy="4525963"/>
          </a:xfrm>
          <a:prstGeom prst="rect">
            <a:avLst/>
          </a:prstGeom>
        </p:spPr>
        <p:txBody>
          <a:bodyPr vert="horz" lIns="91440" tIns="45720" rIns="91440" bIns="45720" rtlCol="0">
            <a:normAutofit/>
          </a:bodyPr>
          <a:lstStyle/>
          <a:p>
            <a:pPr lvl="0"/>
            <a:r>
              <a:rPr lang="nl-NL" dirty="0" smtClean="0"/>
              <a:t>Klik om de modelstijlen te bewerken</a:t>
            </a:r>
          </a:p>
          <a:p>
            <a:pPr lvl="1"/>
            <a:r>
              <a:rPr lang="nl-NL" dirty="0" smtClean="0"/>
              <a:t>Tweede niveau</a:t>
            </a:r>
          </a:p>
          <a:p>
            <a:pPr lvl="2"/>
            <a:r>
              <a:rPr lang="nl-NL" dirty="0" smtClean="0"/>
              <a:t> Derde niveau</a:t>
            </a:r>
          </a:p>
        </p:txBody>
      </p:sp>
      <p:pic>
        <p:nvPicPr>
          <p:cNvPr id="5" name="Picture 2"/>
          <p:cNvPicPr>
            <a:picLocks noChangeAspect="1" noChangeArrowheads="1"/>
          </p:cNvPicPr>
          <p:nvPr/>
        </p:nvPicPr>
        <p:blipFill>
          <a:blip r:embed="rId9" cstate="print"/>
          <a:srcRect/>
          <a:stretch>
            <a:fillRect/>
          </a:stretch>
        </p:blipFill>
        <p:spPr bwMode="auto">
          <a:xfrm>
            <a:off x="0" y="0"/>
            <a:ext cx="9144000" cy="472358"/>
          </a:xfrm>
          <a:prstGeom prst="rect">
            <a:avLst/>
          </a:prstGeom>
          <a:noFill/>
          <a:ln w="9525">
            <a:noFill/>
            <a:miter lim="800000"/>
            <a:headEnd/>
            <a:tailEnd/>
          </a:ln>
          <a:effectLst/>
        </p:spPr>
      </p:pic>
      <p:pic>
        <p:nvPicPr>
          <p:cNvPr id="6" name="Afbeelding 5" descr="tabularasa_logo_DEF_zonder%20witruimte%20_geel%20op%20wit.jpg"/>
          <p:cNvPicPr>
            <a:picLocks noChangeAspect="1"/>
          </p:cNvPicPr>
          <p:nvPr/>
        </p:nvPicPr>
        <p:blipFill>
          <a:blip r:embed="rId10" cstate="print"/>
          <a:stretch>
            <a:fillRect/>
          </a:stretch>
        </p:blipFill>
        <p:spPr>
          <a:xfrm rot="16200000">
            <a:off x="-859948" y="1717148"/>
            <a:ext cx="2353056" cy="347472"/>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655" r:id="rId5"/>
    <p:sldLayoutId id="2147483656" r:id="rId6"/>
    <p:sldLayoutId id="2147483657" r:id="rId7"/>
  </p:sldLayoutIdLst>
  <p:txStyles>
    <p:titleStyle>
      <a:lvl1pPr algn="l" defTabSz="914400" rtl="0" eaLnBrk="1" latinLnBrk="0" hangingPunct="1">
        <a:spcBef>
          <a:spcPct val="0"/>
        </a:spcBef>
        <a:buNone/>
        <a:defRPr sz="3200" kern="1200">
          <a:solidFill>
            <a:schemeClr val="tx1"/>
          </a:solidFill>
          <a:latin typeface="+mj-lt"/>
          <a:ea typeface="+mj-ea"/>
          <a:cs typeface="+mj-cs"/>
        </a:defRPr>
      </a:lvl1pPr>
    </p:titleStyle>
    <p:bodyStyle>
      <a:lvl1pPr marL="342900" indent="-342900" algn="l" defTabSz="914400" rtl="0" eaLnBrk="1" latinLnBrk="0" hangingPunct="1">
        <a:spcBef>
          <a:spcPct val="20000"/>
        </a:spcBef>
        <a:buClr>
          <a:srgbClr val="FFC000"/>
        </a:buClr>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Clr>
          <a:srgbClr val="FFC000"/>
        </a:buClr>
        <a:buFont typeface="Arial" pitchFamily="34" charset="0"/>
        <a:buChar char="•"/>
        <a:defRPr sz="2400" i="1" kern="1200">
          <a:solidFill>
            <a:schemeClr val="tx1"/>
          </a:solidFill>
          <a:latin typeface="+mn-lt"/>
          <a:ea typeface="+mn-ea"/>
          <a:cs typeface="+mn-cs"/>
        </a:defRPr>
      </a:lvl2pPr>
      <a:lvl3pPr marL="1143000" indent="-228600" algn="l" defTabSz="914400" rtl="0" eaLnBrk="1" latinLnBrk="0" hangingPunct="1">
        <a:spcBef>
          <a:spcPct val="20000"/>
        </a:spcBef>
        <a:buClr>
          <a:srgbClr val="FFC000"/>
        </a:buClr>
        <a:buFont typeface="Wingdings" pitchFamily="2" charset="2"/>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smtClean="0"/>
              <a:t>Presentatie Schone stranden</a:t>
            </a:r>
            <a:endParaRPr lang="nl-NL" dirty="0"/>
          </a:p>
        </p:txBody>
      </p:sp>
      <p:sp>
        <p:nvSpPr>
          <p:cNvPr id="3" name="Ondertitel 2"/>
          <p:cNvSpPr>
            <a:spLocks noGrp="1"/>
          </p:cNvSpPr>
          <p:nvPr>
            <p:ph type="subTitle" idx="1"/>
          </p:nvPr>
        </p:nvSpPr>
        <p:spPr/>
        <p:txBody>
          <a:bodyPr/>
          <a:lstStyle/>
          <a:p>
            <a:endParaRPr lang="nl-NL"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Theoretische achtergrond</a:t>
            </a:r>
            <a:endParaRPr lang="nl-NL" dirty="0"/>
          </a:p>
        </p:txBody>
      </p:sp>
      <p:sp>
        <p:nvSpPr>
          <p:cNvPr id="3" name="Content Placeholder 2"/>
          <p:cNvSpPr>
            <a:spLocks noGrp="1"/>
          </p:cNvSpPr>
          <p:nvPr>
            <p:ph idx="1"/>
          </p:nvPr>
        </p:nvSpPr>
        <p:spPr/>
        <p:txBody>
          <a:bodyPr>
            <a:normAutofit fontScale="70000" lnSpcReduction="20000"/>
          </a:bodyPr>
          <a:lstStyle/>
          <a:p>
            <a:pPr marL="0" indent="0">
              <a:buNone/>
            </a:pPr>
            <a:r>
              <a:rPr lang="nl-NL" dirty="0" smtClean="0"/>
              <a:t>Gebruik maken van normen: (optioneel: voorbeeld tandenpoetsen)</a:t>
            </a:r>
            <a:endParaRPr lang="nl-NL" dirty="0"/>
          </a:p>
          <a:p>
            <a:r>
              <a:rPr lang="nl-NL" dirty="0" err="1"/>
              <a:t>Injunctieve</a:t>
            </a:r>
            <a:r>
              <a:rPr lang="nl-NL" dirty="0"/>
              <a:t> norm </a:t>
            </a:r>
            <a:endParaRPr lang="nl-NL" dirty="0" smtClean="0"/>
          </a:p>
          <a:p>
            <a:pPr lvl="1"/>
            <a:r>
              <a:rPr lang="nl-NL" dirty="0" smtClean="0"/>
              <a:t>Geeft aan wat </a:t>
            </a:r>
            <a:r>
              <a:rPr lang="nl-NL" dirty="0"/>
              <a:t>mensen horen te </a:t>
            </a:r>
            <a:r>
              <a:rPr lang="nl-NL" dirty="0" smtClean="0"/>
              <a:t>doen</a:t>
            </a:r>
          </a:p>
          <a:p>
            <a:pPr lvl="2"/>
            <a:r>
              <a:rPr lang="nl-NL" dirty="0" smtClean="0"/>
              <a:t>Bv. drie keer per dag je tanden poetsen is voldoende</a:t>
            </a:r>
          </a:p>
          <a:p>
            <a:endParaRPr lang="nl-NL" dirty="0" smtClean="0"/>
          </a:p>
          <a:p>
            <a:r>
              <a:rPr lang="nl-NL" dirty="0" smtClean="0"/>
              <a:t>Descriptieve norm</a:t>
            </a:r>
          </a:p>
          <a:p>
            <a:pPr lvl="1"/>
            <a:r>
              <a:rPr lang="nl-NL" dirty="0" smtClean="0"/>
              <a:t>Geeft aan wat </a:t>
            </a:r>
            <a:r>
              <a:rPr lang="nl-NL" dirty="0"/>
              <a:t>de meeste mensen </a:t>
            </a:r>
            <a:r>
              <a:rPr lang="nl-NL" dirty="0" smtClean="0"/>
              <a:t>echt doen</a:t>
            </a:r>
          </a:p>
          <a:p>
            <a:pPr lvl="2"/>
            <a:r>
              <a:rPr lang="nl-NL" dirty="0" smtClean="0"/>
              <a:t>Bv. de meeste mensen poetsen 2 keer per dag hun tanden.</a:t>
            </a:r>
          </a:p>
          <a:p>
            <a:pPr marL="914400" lvl="2" indent="0">
              <a:buNone/>
            </a:pPr>
            <a:endParaRPr lang="nl-NL" dirty="0"/>
          </a:p>
          <a:p>
            <a:r>
              <a:rPr lang="nl-NL" dirty="0" smtClean="0"/>
              <a:t>Persoonlijke </a:t>
            </a:r>
            <a:r>
              <a:rPr lang="nl-NL" dirty="0"/>
              <a:t>norm:</a:t>
            </a:r>
          </a:p>
          <a:p>
            <a:pPr lvl="1"/>
            <a:r>
              <a:rPr lang="nl-NL" dirty="0"/>
              <a:t>Eigen standaarden die men voor eigen gedrag </a:t>
            </a:r>
            <a:r>
              <a:rPr lang="nl-NL" dirty="0" smtClean="0"/>
              <a:t>stelt</a:t>
            </a:r>
          </a:p>
          <a:p>
            <a:pPr lvl="2"/>
            <a:r>
              <a:rPr lang="nl-NL" dirty="0"/>
              <a:t>Bv. ik poets 4 keer per dag mijn tanden, want dat voelt zo schoon.</a:t>
            </a:r>
          </a:p>
          <a:p>
            <a:pPr lvl="1"/>
            <a:r>
              <a:rPr lang="nl-NL" dirty="0" smtClean="0"/>
              <a:t>Hierbij </a:t>
            </a:r>
            <a:r>
              <a:rPr lang="nl-NL" dirty="0"/>
              <a:t>belangrijk: het gevoel van </a:t>
            </a:r>
            <a:r>
              <a:rPr lang="nl-NL" dirty="0" smtClean="0"/>
              <a:t>verantwoordelijkheid</a:t>
            </a:r>
          </a:p>
          <a:p>
            <a:endParaRPr lang="nl-NL" dirty="0"/>
          </a:p>
          <a:p>
            <a:r>
              <a:rPr lang="nl-NL" dirty="0"/>
              <a:t>Toegepast op borden</a:t>
            </a:r>
          </a:p>
          <a:p>
            <a:endParaRPr lang="nl-NL" dirty="0"/>
          </a:p>
        </p:txBody>
      </p:sp>
    </p:spTree>
    <p:extLst>
      <p:ext uri="{BB962C8B-B14F-4D97-AF65-F5344CB8AC3E}">
        <p14:creationId xmlns:p14="http://schemas.microsoft.com/office/powerpoint/2010/main" val="1939453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Onderzoeksmethode</a:t>
            </a:r>
            <a:endParaRPr lang="nl-NL" dirty="0"/>
          </a:p>
        </p:txBody>
      </p:sp>
      <p:sp>
        <p:nvSpPr>
          <p:cNvPr id="3" name="Content Placeholder 2"/>
          <p:cNvSpPr>
            <a:spLocks noGrp="1"/>
          </p:cNvSpPr>
          <p:nvPr>
            <p:ph idx="1"/>
          </p:nvPr>
        </p:nvSpPr>
        <p:spPr/>
        <p:txBody>
          <a:bodyPr/>
          <a:lstStyle/>
          <a:p>
            <a:r>
              <a:rPr lang="nl-NL" dirty="0"/>
              <a:t>Kiwi’s uitdelen op de boulevard in Katwijk</a:t>
            </a:r>
          </a:p>
          <a:p>
            <a:r>
              <a:rPr lang="nl-NL" dirty="0" smtClean="0"/>
              <a:t>Observatie van mensen (262): </a:t>
            </a:r>
          </a:p>
          <a:p>
            <a:pPr lvl="1"/>
            <a:r>
              <a:rPr lang="nl-NL" dirty="0" smtClean="0"/>
              <a:t>gooien ze de kiwischil in de afvalbak of niet</a:t>
            </a:r>
          </a:p>
          <a:p>
            <a:r>
              <a:rPr lang="nl-NL" dirty="0" smtClean="0"/>
              <a:t>Verschillende borden getest:</a:t>
            </a:r>
          </a:p>
          <a:p>
            <a:pPr lvl="1"/>
            <a:r>
              <a:rPr lang="nl-NL" dirty="0" smtClean="0"/>
              <a:t>5 condities:</a:t>
            </a:r>
          </a:p>
          <a:p>
            <a:pPr lvl="2"/>
            <a:r>
              <a:rPr lang="nl-NL" dirty="0" smtClean="0"/>
              <a:t>Basisbord (kernboodschap)</a:t>
            </a:r>
          </a:p>
          <a:p>
            <a:pPr lvl="2"/>
            <a:r>
              <a:rPr lang="nl-NL" dirty="0" smtClean="0"/>
              <a:t>Descriptieve norm</a:t>
            </a:r>
          </a:p>
          <a:p>
            <a:pPr lvl="2"/>
            <a:r>
              <a:rPr lang="nl-NL" dirty="0" smtClean="0"/>
              <a:t>Persoonlijke norm</a:t>
            </a:r>
          </a:p>
          <a:p>
            <a:pPr lvl="2"/>
            <a:r>
              <a:rPr lang="nl-NL" dirty="0" smtClean="0"/>
              <a:t>Gemeentebord</a:t>
            </a:r>
          </a:p>
          <a:p>
            <a:pPr lvl="2"/>
            <a:r>
              <a:rPr lang="nl-NL" dirty="0" smtClean="0"/>
              <a:t>Controleconditie (geen bord)</a:t>
            </a:r>
          </a:p>
          <a:p>
            <a:pPr lvl="2"/>
            <a:endParaRPr lang="nl-NL" dirty="0"/>
          </a:p>
        </p:txBody>
      </p:sp>
    </p:spTree>
    <p:extLst>
      <p:ext uri="{BB962C8B-B14F-4D97-AF65-F5344CB8AC3E}">
        <p14:creationId xmlns:p14="http://schemas.microsoft.com/office/powerpoint/2010/main" val="14946130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nl-NL" dirty="0"/>
              <a:t>Bestaande </a:t>
            </a:r>
            <a:r>
              <a:rPr lang="nl-NL" dirty="0" smtClean="0"/>
              <a:t>Katwijkposter</a:t>
            </a:r>
            <a:endParaRPr lang="nl-NL" dirty="0"/>
          </a:p>
        </p:txBody>
      </p:sp>
      <p:pic>
        <p:nvPicPr>
          <p:cNvPr id="6" name="Afbeelding 3" descr="Katwijk 5.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21628" y="1612111"/>
            <a:ext cx="3300745" cy="4630087"/>
          </a:xfrm>
          <a:prstGeom prst="rect">
            <a:avLst/>
          </a:prstGeom>
        </p:spPr>
      </p:pic>
    </p:spTree>
    <p:extLst>
      <p:ext uri="{BB962C8B-B14F-4D97-AF65-F5344CB8AC3E}">
        <p14:creationId xmlns:p14="http://schemas.microsoft.com/office/powerpoint/2010/main" val="42272763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Basisbord</a:t>
            </a:r>
            <a:endParaRPr lang="nl-NL" dirty="0"/>
          </a:p>
        </p:txBody>
      </p:sp>
      <p:pic>
        <p:nvPicPr>
          <p:cNvPr id="4" name="Tijdelijke aanduiding voor inhoud 5" descr="Katwijk 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0668" y="2376870"/>
            <a:ext cx="4562664" cy="3043262"/>
          </a:xfrm>
          <a:prstGeom prst="rect">
            <a:avLst/>
          </a:prstGeom>
        </p:spPr>
      </p:pic>
    </p:spTree>
    <p:extLst>
      <p:ext uri="{BB962C8B-B14F-4D97-AF65-F5344CB8AC3E}">
        <p14:creationId xmlns:p14="http://schemas.microsoft.com/office/powerpoint/2010/main" val="9237242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z="2800" dirty="0" smtClean="0"/>
              <a:t>Bord met descriptieve norm: de meeste mensen doen het goed (Interventie Tabula Rasa)</a:t>
            </a:r>
            <a:endParaRPr lang="nl-NL" sz="2800" dirty="0"/>
          </a:p>
        </p:txBody>
      </p:sp>
      <p:pic>
        <p:nvPicPr>
          <p:cNvPr id="4" name="Tijdelijke aanduiding voor inhoud 8" descr="Katwijk 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295" y="2043486"/>
            <a:ext cx="4571410" cy="3049095"/>
          </a:xfrm>
          <a:prstGeom prst="rect">
            <a:avLst/>
          </a:prstGeom>
        </p:spPr>
      </p:pic>
    </p:spTree>
    <p:extLst>
      <p:ext uri="{BB962C8B-B14F-4D97-AF65-F5344CB8AC3E}">
        <p14:creationId xmlns:p14="http://schemas.microsoft.com/office/powerpoint/2010/main" val="20356626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sp>
        <p:nvSpPr>
          <p:cNvPr id="3" name="Tijdelijke aanduiding voor inhoud 2"/>
          <p:cNvSpPr>
            <a:spLocks noGrp="1"/>
          </p:cNvSpPr>
          <p:nvPr>
            <p:ph idx="1"/>
          </p:nvPr>
        </p:nvSpPr>
        <p:spPr/>
        <p:txBody>
          <a:bodyPr/>
          <a:lstStyle/>
          <a:p>
            <a:endParaRPr lang="nl-NL" dirty="0"/>
          </a:p>
        </p:txBody>
      </p:sp>
      <p:pic>
        <p:nvPicPr>
          <p:cNvPr id="2050" name="Picture 2" descr="C:\Users\Bert Pol\AppData\Local\Microsoft\Windows\Temporary Internet Files\Content.Outlook\SGM6WKJV\persoonlijke norm nl.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0" y="1196752"/>
            <a:ext cx="4572000" cy="4824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62862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Resultaten</a:t>
            </a:r>
            <a:endParaRPr lang="nl-NL" dirty="0"/>
          </a:p>
        </p:txBody>
      </p:sp>
      <p:graphicFrame>
        <p:nvGraphicFramePr>
          <p:cNvPr id="5" name="Tijdelijke aanduiding voor inhoud 9"/>
          <p:cNvGraphicFramePr>
            <a:graphicFrameLocks/>
          </p:cNvGraphicFramePr>
          <p:nvPr>
            <p:extLst>
              <p:ext uri="{D42A27DB-BD31-4B8C-83A1-F6EECF244321}">
                <p14:modId xmlns:p14="http://schemas.microsoft.com/office/powerpoint/2010/main" val="2698449137"/>
              </p:ext>
            </p:extLst>
          </p:nvPr>
        </p:nvGraphicFramePr>
        <p:xfrm>
          <a:off x="683567" y="1417638"/>
          <a:ext cx="8273055" cy="498048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278030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Resultaten (2) </a:t>
            </a:r>
            <a:r>
              <a:rPr lang="nl-NL" dirty="0" smtClean="0">
                <a:solidFill>
                  <a:srgbClr val="FF0000"/>
                </a:solidFill>
              </a:rPr>
              <a:t>- optioneel</a:t>
            </a:r>
            <a:endParaRPr lang="nl-NL" dirty="0">
              <a:solidFill>
                <a:srgbClr val="FF0000"/>
              </a:solidFill>
            </a:endParaRPr>
          </a:p>
        </p:txBody>
      </p:sp>
      <p:sp>
        <p:nvSpPr>
          <p:cNvPr id="3" name="Content Placeholder 2"/>
          <p:cNvSpPr>
            <a:spLocks noGrp="1"/>
          </p:cNvSpPr>
          <p:nvPr>
            <p:ph idx="1"/>
          </p:nvPr>
        </p:nvSpPr>
        <p:spPr/>
        <p:txBody>
          <a:bodyPr>
            <a:normAutofit/>
          </a:bodyPr>
          <a:lstStyle/>
          <a:p>
            <a:r>
              <a:rPr lang="nl-NL" dirty="0" smtClean="0"/>
              <a:t>Effectieve borden: (verschil met controle conditie)</a:t>
            </a:r>
          </a:p>
          <a:p>
            <a:pPr lvl="1"/>
            <a:r>
              <a:rPr lang="nl-NL" dirty="0" smtClean="0"/>
              <a:t>Descriptieve norm: χ2</a:t>
            </a:r>
            <a:r>
              <a:rPr lang="nl-NL" dirty="0"/>
              <a:t>(1, N = 103) = 4.40, p = .</a:t>
            </a:r>
            <a:r>
              <a:rPr lang="nl-NL" dirty="0" smtClean="0"/>
              <a:t>04</a:t>
            </a:r>
          </a:p>
          <a:p>
            <a:pPr lvl="1"/>
            <a:r>
              <a:rPr lang="nl-NL" dirty="0" smtClean="0"/>
              <a:t>Persoonlijke norm: χ2</a:t>
            </a:r>
            <a:r>
              <a:rPr lang="nl-NL" dirty="0"/>
              <a:t>(1, N = 110) = 4.90, p = .</a:t>
            </a:r>
            <a:r>
              <a:rPr lang="nl-NL" dirty="0" smtClean="0"/>
              <a:t>03</a:t>
            </a:r>
            <a:endParaRPr lang="nl-NL" dirty="0"/>
          </a:p>
          <a:p>
            <a:endParaRPr lang="nl-NL" dirty="0"/>
          </a:p>
          <a:p>
            <a:r>
              <a:rPr lang="nl-NL" dirty="0" smtClean="0"/>
              <a:t>Basisbord en poster gemeente wijken </a:t>
            </a:r>
            <a:r>
              <a:rPr lang="nl-NL" dirty="0"/>
              <a:t>niet af van de controle conditie</a:t>
            </a:r>
          </a:p>
          <a:p>
            <a:pPr lvl="1"/>
            <a:r>
              <a:rPr lang="nl-NL" dirty="0" smtClean="0"/>
              <a:t>Basisbord: </a:t>
            </a:r>
            <a:r>
              <a:rPr lang="nl-NL" dirty="0"/>
              <a:t>χ2(1, N = 103) = 1.19, p = .67</a:t>
            </a:r>
          </a:p>
          <a:p>
            <a:pPr lvl="1"/>
            <a:r>
              <a:rPr lang="nl-NL" dirty="0" smtClean="0"/>
              <a:t>Gemeentebord: </a:t>
            </a:r>
            <a:r>
              <a:rPr lang="nl-NL" dirty="0"/>
              <a:t>χ2(1, N = 105) = 2.16, p = .14</a:t>
            </a:r>
          </a:p>
          <a:p>
            <a:endParaRPr lang="nl-NL" dirty="0"/>
          </a:p>
        </p:txBody>
      </p:sp>
    </p:spTree>
    <p:extLst>
      <p:ext uri="{BB962C8B-B14F-4D97-AF65-F5344CB8AC3E}">
        <p14:creationId xmlns:p14="http://schemas.microsoft.com/office/powerpoint/2010/main" val="18154272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Conclusies</a:t>
            </a:r>
            <a:endParaRPr lang="nl-NL" dirty="0"/>
          </a:p>
        </p:txBody>
      </p:sp>
      <p:sp>
        <p:nvSpPr>
          <p:cNvPr id="3" name="Content Placeholder 2"/>
          <p:cNvSpPr>
            <a:spLocks noGrp="1"/>
          </p:cNvSpPr>
          <p:nvPr>
            <p:ph idx="1"/>
          </p:nvPr>
        </p:nvSpPr>
        <p:spPr/>
        <p:txBody>
          <a:bodyPr/>
          <a:lstStyle/>
          <a:p>
            <a:r>
              <a:rPr lang="nl-NL" dirty="0"/>
              <a:t>Borden met descriptieve en persoonlijke norm </a:t>
            </a:r>
            <a:r>
              <a:rPr lang="nl-NL" dirty="0" smtClean="0"/>
              <a:t>hadden positieve </a:t>
            </a:r>
            <a:r>
              <a:rPr lang="nl-NL" dirty="0"/>
              <a:t>invloed op het gooien van etensresten in de afvalbak.</a:t>
            </a:r>
          </a:p>
          <a:p>
            <a:endParaRPr lang="nl-NL" dirty="0"/>
          </a:p>
          <a:p>
            <a:r>
              <a:rPr lang="nl-NL" dirty="0"/>
              <a:t>Basisbord en Katwijkposter hadden geen invloed op het gooien van etensresten in de afvalbak.</a:t>
            </a:r>
          </a:p>
          <a:p>
            <a:endParaRPr lang="nl-NL" dirty="0"/>
          </a:p>
        </p:txBody>
      </p:sp>
    </p:spTree>
    <p:extLst>
      <p:ext uri="{BB962C8B-B14F-4D97-AF65-F5344CB8AC3E}">
        <p14:creationId xmlns:p14="http://schemas.microsoft.com/office/powerpoint/2010/main" val="35449516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nl-NL" dirty="0"/>
          </a:p>
        </p:txBody>
      </p:sp>
      <p:sp>
        <p:nvSpPr>
          <p:cNvPr id="3" name="Content Placeholder 2"/>
          <p:cNvSpPr>
            <a:spLocks noGrp="1"/>
          </p:cNvSpPr>
          <p:nvPr>
            <p:ph idx="1"/>
          </p:nvPr>
        </p:nvSpPr>
        <p:spPr/>
        <p:txBody>
          <a:bodyPr/>
          <a:lstStyle/>
          <a:p>
            <a:endParaRPr lang="nl-NL" dirty="0" smtClean="0"/>
          </a:p>
          <a:p>
            <a:pPr marL="0" indent="0">
              <a:buNone/>
            </a:pPr>
            <a:endParaRPr lang="nl-NL" dirty="0" smtClean="0"/>
          </a:p>
          <a:p>
            <a:r>
              <a:rPr lang="nl-NL" sz="4000" dirty="0" smtClean="0"/>
              <a:t>Onderdeel III</a:t>
            </a:r>
          </a:p>
          <a:p>
            <a:pPr lvl="1"/>
            <a:r>
              <a:rPr lang="nl-NL" dirty="0" smtClean="0"/>
              <a:t>Onderzoek Schone stranden 2012</a:t>
            </a:r>
            <a:endParaRPr lang="nl-NL" dirty="0"/>
          </a:p>
        </p:txBody>
      </p:sp>
    </p:spTree>
    <p:extLst>
      <p:ext uri="{BB962C8B-B14F-4D97-AF65-F5344CB8AC3E}">
        <p14:creationId xmlns:p14="http://schemas.microsoft.com/office/powerpoint/2010/main" val="39313810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nl-NL" dirty="0"/>
          </a:p>
        </p:txBody>
      </p:sp>
      <p:sp>
        <p:nvSpPr>
          <p:cNvPr id="3" name="Content Placeholder 2"/>
          <p:cNvSpPr>
            <a:spLocks noGrp="1"/>
          </p:cNvSpPr>
          <p:nvPr>
            <p:ph idx="1"/>
          </p:nvPr>
        </p:nvSpPr>
        <p:spPr/>
        <p:txBody>
          <a:bodyPr/>
          <a:lstStyle/>
          <a:p>
            <a:endParaRPr lang="nl-NL" dirty="0" smtClean="0"/>
          </a:p>
          <a:p>
            <a:endParaRPr lang="nl-NL" dirty="0"/>
          </a:p>
          <a:p>
            <a:pPr marL="0" indent="0">
              <a:buNone/>
            </a:pPr>
            <a:r>
              <a:rPr lang="nl-NL" sz="4000" dirty="0"/>
              <a:t>Onderdeel I</a:t>
            </a:r>
            <a:endParaRPr lang="nl-NL" sz="4000" dirty="0" smtClean="0"/>
          </a:p>
          <a:p>
            <a:r>
              <a:rPr lang="nl-NL" dirty="0" smtClean="0"/>
              <a:t>Testje </a:t>
            </a:r>
            <a:r>
              <a:rPr lang="nl-NL" dirty="0"/>
              <a:t>gedragsbeïnvloeding</a:t>
            </a:r>
          </a:p>
        </p:txBody>
      </p:sp>
    </p:spTree>
    <p:extLst>
      <p:ext uri="{BB962C8B-B14F-4D97-AF65-F5344CB8AC3E}">
        <p14:creationId xmlns:p14="http://schemas.microsoft.com/office/powerpoint/2010/main" val="24746761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Metingen</a:t>
            </a:r>
            <a:endParaRPr lang="nl-NL" dirty="0"/>
          </a:p>
        </p:txBody>
      </p:sp>
      <p:sp>
        <p:nvSpPr>
          <p:cNvPr id="3" name="Content Placeholder 2"/>
          <p:cNvSpPr>
            <a:spLocks noGrp="1"/>
          </p:cNvSpPr>
          <p:nvPr>
            <p:ph idx="1"/>
          </p:nvPr>
        </p:nvSpPr>
        <p:spPr/>
        <p:txBody>
          <a:bodyPr>
            <a:normAutofit/>
          </a:bodyPr>
          <a:lstStyle/>
          <a:p>
            <a:r>
              <a:rPr lang="nl-NL" dirty="0" smtClean="0"/>
              <a:t>4 deelnemende gemeentes</a:t>
            </a:r>
          </a:p>
          <a:p>
            <a:pPr lvl="1"/>
            <a:r>
              <a:rPr lang="nl-NL" dirty="0" err="1" smtClean="0"/>
              <a:t>Kijkduin</a:t>
            </a:r>
            <a:r>
              <a:rPr lang="nl-NL" dirty="0" smtClean="0"/>
              <a:t>, Katwijk, Westland, Hoek van Holland</a:t>
            </a:r>
          </a:p>
          <a:p>
            <a:endParaRPr lang="nl-NL" dirty="0" smtClean="0"/>
          </a:p>
          <a:p>
            <a:r>
              <a:rPr lang="nl-NL" dirty="0"/>
              <a:t>Metingen verricht bij mooi weer</a:t>
            </a:r>
          </a:p>
          <a:p>
            <a:pPr lvl="1"/>
            <a:r>
              <a:rPr lang="nl-NL" dirty="0"/>
              <a:t>Criteria mooie stranddag:</a:t>
            </a:r>
          </a:p>
          <a:p>
            <a:pPr lvl="2"/>
            <a:r>
              <a:rPr lang="nl-NL" dirty="0" smtClean="0"/>
              <a:t>&gt; 20 </a:t>
            </a:r>
            <a:r>
              <a:rPr lang="nl-NL" dirty="0"/>
              <a:t>ᵒC</a:t>
            </a:r>
          </a:p>
          <a:p>
            <a:pPr lvl="2"/>
            <a:r>
              <a:rPr lang="nl-NL" dirty="0"/>
              <a:t>Geen regen</a:t>
            </a:r>
          </a:p>
          <a:p>
            <a:pPr lvl="2"/>
            <a:r>
              <a:rPr lang="nl-NL" dirty="0"/>
              <a:t>Geen harde wind</a:t>
            </a:r>
          </a:p>
          <a:p>
            <a:endParaRPr lang="nl-NL" dirty="0"/>
          </a:p>
          <a:p>
            <a:pPr lvl="1"/>
            <a:endParaRPr lang="nl-NL" dirty="0" smtClean="0"/>
          </a:p>
        </p:txBody>
      </p:sp>
    </p:spTree>
    <p:extLst>
      <p:ext uri="{BB962C8B-B14F-4D97-AF65-F5344CB8AC3E}">
        <p14:creationId xmlns:p14="http://schemas.microsoft.com/office/powerpoint/2010/main" val="4264731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Interventieborden</a:t>
            </a:r>
            <a:endParaRPr lang="nl-NL" dirty="0"/>
          </a:p>
        </p:txBody>
      </p:sp>
      <p:sp>
        <p:nvSpPr>
          <p:cNvPr id="3" name="Content Placeholder 2"/>
          <p:cNvSpPr>
            <a:spLocks noGrp="1"/>
          </p:cNvSpPr>
          <p:nvPr>
            <p:ph idx="1"/>
          </p:nvPr>
        </p:nvSpPr>
        <p:spPr/>
        <p:txBody>
          <a:bodyPr/>
          <a:lstStyle/>
          <a:p>
            <a:r>
              <a:rPr lang="nl-NL" dirty="0" smtClean="0"/>
              <a:t>Verschillende </a:t>
            </a:r>
            <a:r>
              <a:rPr lang="nl-NL" dirty="0"/>
              <a:t>interventies </a:t>
            </a:r>
            <a:r>
              <a:rPr lang="nl-NL" dirty="0" smtClean="0"/>
              <a:t>getest:</a:t>
            </a:r>
          </a:p>
          <a:p>
            <a:pPr lvl="1"/>
            <a:r>
              <a:rPr lang="nl-NL" dirty="0" smtClean="0"/>
              <a:t>Descriptieve </a:t>
            </a:r>
            <a:r>
              <a:rPr lang="nl-NL" dirty="0"/>
              <a:t>norm</a:t>
            </a:r>
          </a:p>
          <a:p>
            <a:pPr lvl="1"/>
            <a:r>
              <a:rPr lang="nl-NL" dirty="0" err="1"/>
              <a:t>Injunctieve</a:t>
            </a:r>
            <a:r>
              <a:rPr lang="nl-NL" dirty="0"/>
              <a:t> norm</a:t>
            </a:r>
          </a:p>
          <a:p>
            <a:pPr lvl="1"/>
            <a:r>
              <a:rPr lang="nl-NL" dirty="0"/>
              <a:t>Prompt</a:t>
            </a:r>
          </a:p>
          <a:p>
            <a:pPr lvl="1"/>
            <a:r>
              <a:rPr lang="nl-NL" dirty="0"/>
              <a:t>NL Schoon bord</a:t>
            </a:r>
          </a:p>
          <a:p>
            <a:pPr lvl="1"/>
            <a:r>
              <a:rPr lang="nl-NL" dirty="0"/>
              <a:t>Persoonlijke norm</a:t>
            </a:r>
          </a:p>
          <a:p>
            <a:endParaRPr lang="nl-NL" dirty="0"/>
          </a:p>
        </p:txBody>
      </p:sp>
    </p:spTree>
    <p:extLst>
      <p:ext uri="{BB962C8B-B14F-4D97-AF65-F5344CB8AC3E}">
        <p14:creationId xmlns:p14="http://schemas.microsoft.com/office/powerpoint/2010/main" val="16750542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Interventieborden</a:t>
            </a:r>
            <a:endParaRPr lang="nl-NL" dirty="0"/>
          </a:p>
        </p:txBody>
      </p:sp>
      <p:sp>
        <p:nvSpPr>
          <p:cNvPr id="3" name="Content Placeholder 2"/>
          <p:cNvSpPr>
            <a:spLocks noGrp="1"/>
          </p:cNvSpPr>
          <p:nvPr>
            <p:ph sz="half" idx="1"/>
          </p:nvPr>
        </p:nvSpPr>
        <p:spPr/>
        <p:txBody>
          <a:bodyPr/>
          <a:lstStyle/>
          <a:p>
            <a:r>
              <a:rPr lang="nl-NL" dirty="0"/>
              <a:t>Descriptieve norm</a:t>
            </a:r>
          </a:p>
          <a:p>
            <a:r>
              <a:rPr lang="nl-NL" dirty="0" err="1">
                <a:solidFill>
                  <a:schemeClr val="bg1">
                    <a:lumMod val="75000"/>
                  </a:schemeClr>
                </a:solidFill>
              </a:rPr>
              <a:t>Injunctieve</a:t>
            </a:r>
            <a:r>
              <a:rPr lang="nl-NL" dirty="0">
                <a:solidFill>
                  <a:schemeClr val="bg1">
                    <a:lumMod val="75000"/>
                  </a:schemeClr>
                </a:solidFill>
              </a:rPr>
              <a:t> norm</a:t>
            </a:r>
          </a:p>
          <a:p>
            <a:r>
              <a:rPr lang="nl-NL" dirty="0">
                <a:solidFill>
                  <a:schemeClr val="bg1">
                    <a:lumMod val="75000"/>
                  </a:schemeClr>
                </a:solidFill>
              </a:rPr>
              <a:t>Prompt</a:t>
            </a:r>
          </a:p>
          <a:p>
            <a:r>
              <a:rPr lang="nl-NL" dirty="0">
                <a:solidFill>
                  <a:schemeClr val="bg1">
                    <a:lumMod val="75000"/>
                  </a:schemeClr>
                </a:solidFill>
              </a:rPr>
              <a:t>NL Schoon bord</a:t>
            </a:r>
          </a:p>
          <a:p>
            <a:r>
              <a:rPr lang="nl-NL" dirty="0">
                <a:solidFill>
                  <a:schemeClr val="bg1">
                    <a:lumMod val="75000"/>
                  </a:schemeClr>
                </a:solidFill>
              </a:rPr>
              <a:t>Persoonlijke </a:t>
            </a:r>
            <a:r>
              <a:rPr lang="nl-NL" dirty="0" smtClean="0">
                <a:solidFill>
                  <a:schemeClr val="bg1">
                    <a:lumMod val="75000"/>
                  </a:schemeClr>
                </a:solidFill>
              </a:rPr>
              <a:t>norm</a:t>
            </a:r>
          </a:p>
          <a:p>
            <a:r>
              <a:rPr lang="nl-NL" dirty="0" smtClean="0">
                <a:solidFill>
                  <a:schemeClr val="bg1">
                    <a:lumMod val="75000"/>
                  </a:schemeClr>
                </a:solidFill>
              </a:rPr>
              <a:t>MyBeach bord</a:t>
            </a:r>
            <a:endParaRPr lang="nl-NL" dirty="0">
              <a:solidFill>
                <a:schemeClr val="bg1">
                  <a:lumMod val="75000"/>
                </a:schemeClr>
              </a:solidFill>
            </a:endParaRPr>
          </a:p>
        </p:txBody>
      </p:sp>
      <p:pic>
        <p:nvPicPr>
          <p:cNvPr id="5" name="Content Placeholder 4" descr="Screen Shot 2012-08-31 at 12.00.08.png"/>
          <p:cNvPicPr>
            <a:picLocks noGrp="1" noChangeAspect="1"/>
          </p:cNvPicPr>
          <p:nvPr>
            <p:ph sz="half" idx="2"/>
          </p:nvPr>
        </p:nvPicPr>
        <p:blipFill>
          <a:blip r:embed="rId2">
            <a:extLst>
              <a:ext uri="{28A0092B-C50C-407E-A947-70E740481C1C}">
                <a14:useLocalDpi xmlns:a14="http://schemas.microsoft.com/office/drawing/2010/main" val="0"/>
              </a:ext>
            </a:extLst>
          </a:blip>
          <a:srcRect t="-67219" b="-67219"/>
          <a:stretch>
            <a:fillRect/>
          </a:stretch>
        </p:blipFill>
        <p:spPr/>
      </p:pic>
    </p:spTree>
    <p:extLst>
      <p:ext uri="{BB962C8B-B14F-4D97-AF65-F5344CB8AC3E}">
        <p14:creationId xmlns:p14="http://schemas.microsoft.com/office/powerpoint/2010/main" val="42238799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nl-NL"/>
          </a:p>
        </p:txBody>
      </p:sp>
      <p:sp>
        <p:nvSpPr>
          <p:cNvPr id="3" name="Content Placeholder 2"/>
          <p:cNvSpPr>
            <a:spLocks noGrp="1"/>
          </p:cNvSpPr>
          <p:nvPr>
            <p:ph sz="half" idx="1"/>
          </p:nvPr>
        </p:nvSpPr>
        <p:spPr/>
        <p:txBody>
          <a:bodyPr/>
          <a:lstStyle/>
          <a:p>
            <a:r>
              <a:rPr lang="nl-NL" dirty="0">
                <a:solidFill>
                  <a:srgbClr val="BFBFBF"/>
                </a:solidFill>
              </a:rPr>
              <a:t>Descriptieve norm</a:t>
            </a:r>
          </a:p>
          <a:p>
            <a:r>
              <a:rPr lang="nl-NL" dirty="0" err="1"/>
              <a:t>Injunctieve</a:t>
            </a:r>
            <a:r>
              <a:rPr lang="nl-NL" dirty="0"/>
              <a:t> norm</a:t>
            </a:r>
          </a:p>
          <a:p>
            <a:r>
              <a:rPr lang="nl-NL" dirty="0">
                <a:solidFill>
                  <a:srgbClr val="BFBFBF"/>
                </a:solidFill>
              </a:rPr>
              <a:t>Prompt</a:t>
            </a:r>
          </a:p>
          <a:p>
            <a:r>
              <a:rPr lang="nl-NL" dirty="0">
                <a:solidFill>
                  <a:srgbClr val="BFBFBF"/>
                </a:solidFill>
              </a:rPr>
              <a:t>NL Schoon bord</a:t>
            </a:r>
          </a:p>
          <a:p>
            <a:r>
              <a:rPr lang="nl-NL" dirty="0">
                <a:solidFill>
                  <a:srgbClr val="BFBFBF"/>
                </a:solidFill>
              </a:rPr>
              <a:t>Persoonlijke </a:t>
            </a:r>
            <a:r>
              <a:rPr lang="nl-NL" dirty="0" smtClean="0">
                <a:solidFill>
                  <a:srgbClr val="BFBFBF"/>
                </a:solidFill>
              </a:rPr>
              <a:t>norm</a:t>
            </a:r>
          </a:p>
          <a:p>
            <a:r>
              <a:rPr lang="nl-NL" dirty="0" smtClean="0">
                <a:solidFill>
                  <a:srgbClr val="BFBFBF"/>
                </a:solidFill>
              </a:rPr>
              <a:t>MyBeach bord</a:t>
            </a:r>
            <a:endParaRPr lang="nl-NL" dirty="0">
              <a:solidFill>
                <a:srgbClr val="BFBFBF"/>
              </a:solidFill>
            </a:endParaRPr>
          </a:p>
        </p:txBody>
      </p:sp>
      <p:pic>
        <p:nvPicPr>
          <p:cNvPr id="5" name="Content Placeholder 4" descr="Screen Shot 2012-08-31 at 11.59.42.png"/>
          <p:cNvPicPr>
            <a:picLocks noGrp="1" noChangeAspect="1"/>
          </p:cNvPicPr>
          <p:nvPr>
            <p:ph sz="half" idx="2"/>
          </p:nvPr>
        </p:nvPicPr>
        <p:blipFill>
          <a:blip r:embed="rId2">
            <a:extLst>
              <a:ext uri="{28A0092B-C50C-407E-A947-70E740481C1C}">
                <a14:useLocalDpi xmlns:a14="http://schemas.microsoft.com/office/drawing/2010/main" val="0"/>
              </a:ext>
            </a:extLst>
          </a:blip>
          <a:srcRect l="-14713" r="-14713"/>
          <a:stretch>
            <a:fillRect/>
          </a:stretch>
        </p:blipFill>
        <p:spPr/>
      </p:pic>
    </p:spTree>
    <p:extLst>
      <p:ext uri="{BB962C8B-B14F-4D97-AF65-F5344CB8AC3E}">
        <p14:creationId xmlns:p14="http://schemas.microsoft.com/office/powerpoint/2010/main" val="19560258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nl-NL"/>
          </a:p>
        </p:txBody>
      </p:sp>
      <p:sp>
        <p:nvSpPr>
          <p:cNvPr id="3" name="Content Placeholder 2"/>
          <p:cNvSpPr>
            <a:spLocks noGrp="1"/>
          </p:cNvSpPr>
          <p:nvPr>
            <p:ph sz="half" idx="1"/>
          </p:nvPr>
        </p:nvSpPr>
        <p:spPr/>
        <p:txBody>
          <a:bodyPr/>
          <a:lstStyle/>
          <a:p>
            <a:r>
              <a:rPr lang="nl-NL" dirty="0">
                <a:solidFill>
                  <a:srgbClr val="BFBFBF"/>
                </a:solidFill>
              </a:rPr>
              <a:t>Descriptieve norm</a:t>
            </a:r>
          </a:p>
          <a:p>
            <a:r>
              <a:rPr lang="nl-NL" dirty="0" err="1">
                <a:solidFill>
                  <a:srgbClr val="BFBFBF"/>
                </a:solidFill>
              </a:rPr>
              <a:t>Injunctieve</a:t>
            </a:r>
            <a:r>
              <a:rPr lang="nl-NL" dirty="0">
                <a:solidFill>
                  <a:srgbClr val="BFBFBF"/>
                </a:solidFill>
              </a:rPr>
              <a:t> norm</a:t>
            </a:r>
          </a:p>
          <a:p>
            <a:r>
              <a:rPr lang="nl-NL" dirty="0">
                <a:solidFill>
                  <a:srgbClr val="000000"/>
                </a:solidFill>
              </a:rPr>
              <a:t>Prompt</a:t>
            </a:r>
          </a:p>
          <a:p>
            <a:r>
              <a:rPr lang="nl-NL" dirty="0">
                <a:solidFill>
                  <a:srgbClr val="BFBFBF"/>
                </a:solidFill>
              </a:rPr>
              <a:t>NL Schoon bord</a:t>
            </a:r>
          </a:p>
          <a:p>
            <a:r>
              <a:rPr lang="nl-NL" dirty="0">
                <a:solidFill>
                  <a:srgbClr val="BFBFBF"/>
                </a:solidFill>
              </a:rPr>
              <a:t>Persoonlijke </a:t>
            </a:r>
            <a:r>
              <a:rPr lang="nl-NL" dirty="0" smtClean="0">
                <a:solidFill>
                  <a:srgbClr val="BFBFBF"/>
                </a:solidFill>
              </a:rPr>
              <a:t>norm</a:t>
            </a:r>
          </a:p>
          <a:p>
            <a:r>
              <a:rPr lang="nl-NL" dirty="0" smtClean="0">
                <a:solidFill>
                  <a:srgbClr val="BFBFBF"/>
                </a:solidFill>
              </a:rPr>
              <a:t>MyBeach bord</a:t>
            </a:r>
            <a:endParaRPr lang="nl-NL" dirty="0">
              <a:solidFill>
                <a:srgbClr val="BFBFBF"/>
              </a:solidFill>
            </a:endParaRPr>
          </a:p>
        </p:txBody>
      </p:sp>
      <p:pic>
        <p:nvPicPr>
          <p:cNvPr id="5" name="Content Placeholder 4" descr="Screen Shot 2012-08-31 at 12.00.21.png"/>
          <p:cNvPicPr>
            <a:picLocks noGrp="1" noChangeAspect="1"/>
          </p:cNvPicPr>
          <p:nvPr>
            <p:ph sz="half" idx="2"/>
          </p:nvPr>
        </p:nvPicPr>
        <p:blipFill>
          <a:blip r:embed="rId2">
            <a:extLst>
              <a:ext uri="{28A0092B-C50C-407E-A947-70E740481C1C}">
                <a14:useLocalDpi xmlns:a14="http://schemas.microsoft.com/office/drawing/2010/main" val="0"/>
              </a:ext>
            </a:extLst>
          </a:blip>
          <a:srcRect t="-35480" b="-35480"/>
          <a:stretch>
            <a:fillRect/>
          </a:stretch>
        </p:blipFill>
        <p:spPr/>
      </p:pic>
    </p:spTree>
    <p:extLst>
      <p:ext uri="{BB962C8B-B14F-4D97-AF65-F5344CB8AC3E}">
        <p14:creationId xmlns:p14="http://schemas.microsoft.com/office/powerpoint/2010/main" val="19560258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nl-NL"/>
          </a:p>
        </p:txBody>
      </p:sp>
      <p:sp>
        <p:nvSpPr>
          <p:cNvPr id="3" name="Content Placeholder 2"/>
          <p:cNvSpPr>
            <a:spLocks noGrp="1"/>
          </p:cNvSpPr>
          <p:nvPr>
            <p:ph sz="half" idx="1"/>
          </p:nvPr>
        </p:nvSpPr>
        <p:spPr/>
        <p:txBody>
          <a:bodyPr/>
          <a:lstStyle/>
          <a:p>
            <a:r>
              <a:rPr lang="nl-NL" dirty="0">
                <a:solidFill>
                  <a:srgbClr val="BFBFBF"/>
                </a:solidFill>
              </a:rPr>
              <a:t>Descriptieve norm</a:t>
            </a:r>
          </a:p>
          <a:p>
            <a:r>
              <a:rPr lang="nl-NL" dirty="0" err="1">
                <a:solidFill>
                  <a:srgbClr val="BFBFBF"/>
                </a:solidFill>
              </a:rPr>
              <a:t>Injunctieve</a:t>
            </a:r>
            <a:r>
              <a:rPr lang="nl-NL" dirty="0">
                <a:solidFill>
                  <a:srgbClr val="BFBFBF"/>
                </a:solidFill>
              </a:rPr>
              <a:t> norm</a:t>
            </a:r>
          </a:p>
          <a:p>
            <a:r>
              <a:rPr lang="nl-NL" dirty="0">
                <a:solidFill>
                  <a:srgbClr val="BFBFBF"/>
                </a:solidFill>
              </a:rPr>
              <a:t>Prompt</a:t>
            </a:r>
          </a:p>
          <a:p>
            <a:r>
              <a:rPr lang="nl-NL" dirty="0">
                <a:solidFill>
                  <a:srgbClr val="000000"/>
                </a:solidFill>
              </a:rPr>
              <a:t>NL Schoon bord</a:t>
            </a:r>
          </a:p>
          <a:p>
            <a:r>
              <a:rPr lang="nl-NL" dirty="0">
                <a:solidFill>
                  <a:srgbClr val="BFBFBF"/>
                </a:solidFill>
              </a:rPr>
              <a:t>Persoonlijke </a:t>
            </a:r>
            <a:r>
              <a:rPr lang="nl-NL" dirty="0" smtClean="0">
                <a:solidFill>
                  <a:srgbClr val="BFBFBF"/>
                </a:solidFill>
              </a:rPr>
              <a:t>norm</a:t>
            </a:r>
          </a:p>
          <a:p>
            <a:r>
              <a:rPr lang="nl-NL" dirty="0" smtClean="0">
                <a:solidFill>
                  <a:srgbClr val="BFBFBF"/>
                </a:solidFill>
              </a:rPr>
              <a:t>MyBeach bord</a:t>
            </a:r>
            <a:endParaRPr lang="nl-NL" dirty="0">
              <a:solidFill>
                <a:srgbClr val="BFBFBF"/>
              </a:solidFill>
            </a:endParaRPr>
          </a:p>
        </p:txBody>
      </p:sp>
      <p:pic>
        <p:nvPicPr>
          <p:cNvPr id="5" name="Content Placeholder 4" descr="Screen Shot 2012-08-31 at 11.57.13.png"/>
          <p:cNvPicPr>
            <a:picLocks noGrp="1" noChangeAspect="1"/>
          </p:cNvPicPr>
          <p:nvPr>
            <p:ph sz="half" idx="2"/>
          </p:nvPr>
        </p:nvPicPr>
        <p:blipFill>
          <a:blip r:embed="rId2">
            <a:extLst>
              <a:ext uri="{28A0092B-C50C-407E-A947-70E740481C1C}">
                <a14:useLocalDpi xmlns:a14="http://schemas.microsoft.com/office/drawing/2010/main" val="0"/>
              </a:ext>
            </a:extLst>
          </a:blip>
          <a:srcRect l="-21418" r="-21418"/>
          <a:stretch>
            <a:fillRect/>
          </a:stretch>
        </p:blipFill>
        <p:spPr/>
      </p:pic>
    </p:spTree>
    <p:extLst>
      <p:ext uri="{BB962C8B-B14F-4D97-AF65-F5344CB8AC3E}">
        <p14:creationId xmlns:p14="http://schemas.microsoft.com/office/powerpoint/2010/main" val="19560258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nl-NL" dirty="0"/>
          </a:p>
        </p:txBody>
      </p:sp>
      <p:sp>
        <p:nvSpPr>
          <p:cNvPr id="3" name="Content Placeholder 2"/>
          <p:cNvSpPr>
            <a:spLocks noGrp="1"/>
          </p:cNvSpPr>
          <p:nvPr>
            <p:ph sz="half" idx="1"/>
          </p:nvPr>
        </p:nvSpPr>
        <p:spPr/>
        <p:txBody>
          <a:bodyPr/>
          <a:lstStyle/>
          <a:p>
            <a:r>
              <a:rPr lang="nl-NL" dirty="0">
                <a:solidFill>
                  <a:srgbClr val="BFBFBF"/>
                </a:solidFill>
              </a:rPr>
              <a:t>Descriptieve norm</a:t>
            </a:r>
          </a:p>
          <a:p>
            <a:r>
              <a:rPr lang="nl-NL" dirty="0" err="1">
                <a:solidFill>
                  <a:srgbClr val="BFBFBF"/>
                </a:solidFill>
              </a:rPr>
              <a:t>Injunctieve</a:t>
            </a:r>
            <a:r>
              <a:rPr lang="nl-NL" dirty="0">
                <a:solidFill>
                  <a:srgbClr val="BFBFBF"/>
                </a:solidFill>
              </a:rPr>
              <a:t> norm</a:t>
            </a:r>
          </a:p>
          <a:p>
            <a:r>
              <a:rPr lang="nl-NL" dirty="0">
                <a:solidFill>
                  <a:srgbClr val="BFBFBF"/>
                </a:solidFill>
              </a:rPr>
              <a:t>Prompt</a:t>
            </a:r>
          </a:p>
          <a:p>
            <a:r>
              <a:rPr lang="nl-NL" dirty="0">
                <a:solidFill>
                  <a:srgbClr val="BFBFBF"/>
                </a:solidFill>
              </a:rPr>
              <a:t>NL Schoon bord</a:t>
            </a:r>
          </a:p>
          <a:p>
            <a:r>
              <a:rPr lang="nl-NL" dirty="0">
                <a:solidFill>
                  <a:srgbClr val="000000"/>
                </a:solidFill>
              </a:rPr>
              <a:t>Persoonlijke </a:t>
            </a:r>
            <a:r>
              <a:rPr lang="nl-NL" dirty="0" smtClean="0">
                <a:solidFill>
                  <a:srgbClr val="000000"/>
                </a:solidFill>
              </a:rPr>
              <a:t>norm</a:t>
            </a:r>
          </a:p>
          <a:p>
            <a:r>
              <a:rPr lang="nl-NL" dirty="0" smtClean="0">
                <a:solidFill>
                  <a:srgbClr val="BFBFBF"/>
                </a:solidFill>
              </a:rPr>
              <a:t>MyBeach bord</a:t>
            </a:r>
            <a:endParaRPr lang="nl-NL" dirty="0">
              <a:solidFill>
                <a:srgbClr val="BFBFBF"/>
              </a:solidFill>
            </a:endParaRPr>
          </a:p>
        </p:txBody>
      </p:sp>
      <p:pic>
        <p:nvPicPr>
          <p:cNvPr id="5" name="Content Placeholder 4" descr="Screen Shot 2012-08-31 at 11.59.27.png"/>
          <p:cNvPicPr>
            <a:picLocks noGrp="1" noChangeAspect="1"/>
          </p:cNvPicPr>
          <p:nvPr>
            <p:ph sz="half" idx="2"/>
          </p:nvPr>
        </p:nvPicPr>
        <p:blipFill>
          <a:blip r:embed="rId2">
            <a:extLst>
              <a:ext uri="{28A0092B-C50C-407E-A947-70E740481C1C}">
                <a14:useLocalDpi xmlns:a14="http://schemas.microsoft.com/office/drawing/2010/main" val="0"/>
              </a:ext>
            </a:extLst>
          </a:blip>
          <a:srcRect l="-7604" r="-7604"/>
          <a:stretch>
            <a:fillRect/>
          </a:stretch>
        </p:blipFill>
        <p:spPr/>
      </p:pic>
    </p:spTree>
    <p:extLst>
      <p:ext uri="{BB962C8B-B14F-4D97-AF65-F5344CB8AC3E}">
        <p14:creationId xmlns:p14="http://schemas.microsoft.com/office/powerpoint/2010/main" val="19560258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nl-NL"/>
          </a:p>
        </p:txBody>
      </p:sp>
      <p:sp>
        <p:nvSpPr>
          <p:cNvPr id="3" name="Content Placeholder 2"/>
          <p:cNvSpPr>
            <a:spLocks noGrp="1"/>
          </p:cNvSpPr>
          <p:nvPr>
            <p:ph sz="half" idx="1"/>
          </p:nvPr>
        </p:nvSpPr>
        <p:spPr/>
        <p:txBody>
          <a:bodyPr/>
          <a:lstStyle/>
          <a:p>
            <a:r>
              <a:rPr lang="nl-NL" dirty="0">
                <a:solidFill>
                  <a:srgbClr val="BFBFBF"/>
                </a:solidFill>
              </a:rPr>
              <a:t>Descriptieve norm</a:t>
            </a:r>
          </a:p>
          <a:p>
            <a:r>
              <a:rPr lang="nl-NL" dirty="0" err="1">
                <a:solidFill>
                  <a:srgbClr val="BFBFBF"/>
                </a:solidFill>
              </a:rPr>
              <a:t>Injunctieve</a:t>
            </a:r>
            <a:r>
              <a:rPr lang="nl-NL" dirty="0">
                <a:solidFill>
                  <a:srgbClr val="BFBFBF"/>
                </a:solidFill>
              </a:rPr>
              <a:t> norm</a:t>
            </a:r>
          </a:p>
          <a:p>
            <a:r>
              <a:rPr lang="nl-NL" dirty="0">
                <a:solidFill>
                  <a:srgbClr val="BFBFBF"/>
                </a:solidFill>
              </a:rPr>
              <a:t>Prompt</a:t>
            </a:r>
          </a:p>
          <a:p>
            <a:r>
              <a:rPr lang="nl-NL" dirty="0">
                <a:solidFill>
                  <a:srgbClr val="BFBFBF"/>
                </a:solidFill>
              </a:rPr>
              <a:t>NL Schoon bord</a:t>
            </a:r>
          </a:p>
          <a:p>
            <a:r>
              <a:rPr lang="nl-NL" dirty="0">
                <a:solidFill>
                  <a:srgbClr val="BFBFBF"/>
                </a:solidFill>
              </a:rPr>
              <a:t>Persoonlijke </a:t>
            </a:r>
            <a:r>
              <a:rPr lang="nl-NL" dirty="0" smtClean="0">
                <a:solidFill>
                  <a:srgbClr val="BFBFBF"/>
                </a:solidFill>
              </a:rPr>
              <a:t>norm</a:t>
            </a:r>
          </a:p>
          <a:p>
            <a:r>
              <a:rPr lang="nl-NL" dirty="0" smtClean="0">
                <a:solidFill>
                  <a:srgbClr val="000000"/>
                </a:solidFill>
              </a:rPr>
              <a:t>MyBeach bord</a:t>
            </a:r>
            <a:endParaRPr lang="nl-NL" dirty="0">
              <a:solidFill>
                <a:srgbClr val="000000"/>
              </a:solidFill>
            </a:endParaRPr>
          </a:p>
        </p:txBody>
      </p:sp>
      <p:pic>
        <p:nvPicPr>
          <p:cNvPr id="5" name="Content Placeholder 4" descr="Screen Shot 2012-08-31 at 11.57.54.png"/>
          <p:cNvPicPr>
            <a:picLocks noGrp="1" noChangeAspect="1"/>
          </p:cNvPicPr>
          <p:nvPr>
            <p:ph sz="half" idx="2"/>
          </p:nvPr>
        </p:nvPicPr>
        <p:blipFill>
          <a:blip r:embed="rId2">
            <a:extLst>
              <a:ext uri="{28A0092B-C50C-407E-A947-70E740481C1C}">
                <a14:useLocalDpi xmlns:a14="http://schemas.microsoft.com/office/drawing/2010/main" val="0"/>
              </a:ext>
            </a:extLst>
          </a:blip>
          <a:srcRect l="-8188" r="-8188"/>
          <a:stretch>
            <a:fillRect/>
          </a:stretch>
        </p:blipFill>
        <p:spPr/>
      </p:pic>
    </p:spTree>
    <p:extLst>
      <p:ext uri="{BB962C8B-B14F-4D97-AF65-F5344CB8AC3E}">
        <p14:creationId xmlns:p14="http://schemas.microsoft.com/office/powerpoint/2010/main" val="19560258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Nadere verdieping metingen</a:t>
            </a:r>
            <a:endParaRPr lang="nl-NL" dirty="0"/>
          </a:p>
        </p:txBody>
      </p:sp>
      <p:sp>
        <p:nvSpPr>
          <p:cNvPr id="3" name="Content Placeholder 2"/>
          <p:cNvSpPr>
            <a:spLocks noGrp="1"/>
          </p:cNvSpPr>
          <p:nvPr>
            <p:ph idx="1"/>
          </p:nvPr>
        </p:nvSpPr>
        <p:spPr/>
        <p:txBody>
          <a:bodyPr>
            <a:normAutofit fontScale="92500" lnSpcReduction="10000"/>
          </a:bodyPr>
          <a:lstStyle/>
          <a:p>
            <a:pPr marL="342900" lvl="2" indent="-342900">
              <a:buFont typeface="Arial" pitchFamily="34" charset="0"/>
              <a:buChar char="•"/>
            </a:pPr>
            <a:endParaRPr lang="nl-NL" sz="2800" dirty="0" smtClean="0"/>
          </a:p>
          <a:p>
            <a:pPr marL="342900" lvl="2" indent="-342900">
              <a:buFont typeface="Arial" pitchFamily="34" charset="0"/>
              <a:buChar char="•"/>
            </a:pPr>
            <a:r>
              <a:rPr lang="nl-NL" sz="2800" dirty="0" smtClean="0"/>
              <a:t>Extreme temperaturen (&gt; 30 ᵒC) in Westland en Hoek van Holland</a:t>
            </a:r>
          </a:p>
          <a:p>
            <a:endParaRPr lang="nl-NL" dirty="0" smtClean="0"/>
          </a:p>
          <a:p>
            <a:r>
              <a:rPr lang="nl-NL" dirty="0" smtClean="0"/>
              <a:t>Overvolle afvalbakken (geregistreerd) in:</a:t>
            </a:r>
          </a:p>
          <a:p>
            <a:pPr lvl="1"/>
            <a:r>
              <a:rPr lang="nl-NL" dirty="0" smtClean="0"/>
              <a:t>Hoek van Holland: </a:t>
            </a:r>
          </a:p>
          <a:p>
            <a:pPr lvl="2"/>
            <a:r>
              <a:rPr lang="nl-NL" dirty="0" smtClean="0"/>
              <a:t>Nulmeting: 4/4</a:t>
            </a:r>
          </a:p>
          <a:p>
            <a:pPr lvl="2"/>
            <a:r>
              <a:rPr lang="nl-NL" dirty="0" smtClean="0"/>
              <a:t>Effectmeting: 8/8</a:t>
            </a:r>
          </a:p>
          <a:p>
            <a:pPr lvl="1"/>
            <a:r>
              <a:rPr lang="nl-NL" dirty="0" smtClean="0"/>
              <a:t>Westland:</a:t>
            </a:r>
          </a:p>
          <a:p>
            <a:pPr lvl="2"/>
            <a:r>
              <a:rPr lang="nl-NL" dirty="0" smtClean="0"/>
              <a:t>Nulmeting: 10/10</a:t>
            </a:r>
          </a:p>
          <a:p>
            <a:pPr lvl="2"/>
            <a:r>
              <a:rPr lang="nl-NL" dirty="0" smtClean="0"/>
              <a:t>Effectmeting: 10/11</a:t>
            </a:r>
            <a:endParaRPr lang="nl-NL" dirty="0"/>
          </a:p>
          <a:p>
            <a:pPr lvl="2"/>
            <a:endParaRPr lang="nl-NL" dirty="0" smtClean="0"/>
          </a:p>
          <a:p>
            <a:endParaRPr lang="nl-NL" dirty="0"/>
          </a:p>
        </p:txBody>
      </p:sp>
    </p:spTree>
    <p:extLst>
      <p:ext uri="{BB962C8B-B14F-4D97-AF65-F5344CB8AC3E}">
        <p14:creationId xmlns:p14="http://schemas.microsoft.com/office/powerpoint/2010/main" val="12491898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Resultaten</a:t>
            </a:r>
            <a:endParaRPr lang="nl-NL" dirty="0"/>
          </a:p>
        </p:txBody>
      </p:sp>
      <p:sp>
        <p:nvSpPr>
          <p:cNvPr id="3" name="Content Placeholder 2"/>
          <p:cNvSpPr>
            <a:spLocks noGrp="1"/>
          </p:cNvSpPr>
          <p:nvPr>
            <p:ph idx="1"/>
          </p:nvPr>
        </p:nvSpPr>
        <p:spPr/>
        <p:txBody>
          <a:bodyPr/>
          <a:lstStyle/>
          <a:p>
            <a:r>
              <a:rPr lang="nl-NL" dirty="0" smtClean="0"/>
              <a:t>Hoek van Holland</a:t>
            </a:r>
          </a:p>
          <a:p>
            <a:endParaRPr lang="nl-NL" dirty="0"/>
          </a:p>
        </p:txBody>
      </p:sp>
      <p:graphicFrame>
        <p:nvGraphicFramePr>
          <p:cNvPr id="5" name="Table 4"/>
          <p:cNvGraphicFramePr>
            <a:graphicFrameLocks noGrp="1"/>
          </p:cNvGraphicFramePr>
          <p:nvPr>
            <p:extLst>
              <p:ext uri="{D42A27DB-BD31-4B8C-83A1-F6EECF244321}">
                <p14:modId xmlns:p14="http://schemas.microsoft.com/office/powerpoint/2010/main" val="2745016669"/>
              </p:ext>
            </p:extLst>
          </p:nvPr>
        </p:nvGraphicFramePr>
        <p:xfrm>
          <a:off x="1547665" y="2420888"/>
          <a:ext cx="6984775" cy="1447800"/>
        </p:xfrm>
        <a:graphic>
          <a:graphicData uri="http://schemas.openxmlformats.org/drawingml/2006/table">
            <a:tbl>
              <a:tblPr/>
              <a:tblGrid>
                <a:gridCol w="1453902"/>
                <a:gridCol w="1012362"/>
                <a:gridCol w="1012362"/>
                <a:gridCol w="1012362"/>
                <a:gridCol w="1012362"/>
                <a:gridCol w="1481425"/>
              </a:tblGrid>
              <a:tr h="177800">
                <a:tc>
                  <a:txBody>
                    <a:bodyPr/>
                    <a:lstStyle/>
                    <a:p>
                      <a:pPr algn="ctr" fontAlgn="b"/>
                      <a:endParaRPr lang="en-US" sz="1500" b="0" i="0" u="none" strike="noStrike" dirty="0">
                        <a:solidFill>
                          <a:srgbClr val="000000"/>
                        </a:solidFill>
                        <a:effectLst/>
                        <a:latin typeface="Calibri"/>
                      </a:endParaRPr>
                    </a:p>
                  </a:txBody>
                  <a:tcPr marL="12700" marR="12700" marT="12700" marB="0" anchor="b">
                    <a:lnL>
                      <a:noFill/>
                    </a:lnL>
                    <a:lnR>
                      <a:noFill/>
                    </a:lnR>
                    <a:lnT>
                      <a:noFill/>
                    </a:lnT>
                    <a:lnB>
                      <a:noFill/>
                    </a:lnB>
                  </a:tcPr>
                </a:tc>
                <a:tc>
                  <a:txBody>
                    <a:bodyPr/>
                    <a:lstStyle/>
                    <a:p>
                      <a:pPr algn="ctr" fontAlgn="b"/>
                      <a:endParaRPr lang="en-US" sz="1500" b="0" i="0" u="none" strike="noStrike">
                        <a:solidFill>
                          <a:srgbClr val="000000"/>
                        </a:solidFill>
                        <a:effectLst/>
                        <a:latin typeface="Calibri"/>
                      </a:endParaRPr>
                    </a:p>
                  </a:txBody>
                  <a:tcPr marL="12700" marR="12700" marT="1270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500" b="0" i="0" u="none" strike="noStrike">
                          <a:solidFill>
                            <a:srgbClr val="000000"/>
                          </a:solidFill>
                          <a:effectLst/>
                          <a:latin typeface="Calibri"/>
                        </a:rPr>
                        <a:t>alle data</a:t>
                      </a:r>
                    </a:p>
                  </a:txBody>
                  <a:tcPr marL="12700" marR="12700" marT="1270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Calibri"/>
                        </a:rPr>
                        <a:t> </a:t>
                      </a:r>
                    </a:p>
                  </a:txBody>
                  <a:tcPr marL="12700" marR="12700" marT="12700" marB="0" anchor="b">
                    <a:lnL>
                      <a:noFill/>
                    </a:lnL>
                    <a:lnR>
                      <a:noFill/>
                    </a:lnR>
                    <a:lnT w="6350" cap="flat" cmpd="sng" algn="ctr">
                      <a:solidFill>
                        <a:srgbClr val="00000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gridSpan="2">
                  <a:txBody>
                    <a:bodyPr/>
                    <a:lstStyle/>
                    <a:p>
                      <a:pPr algn="ctr" fontAlgn="b"/>
                      <a:r>
                        <a:rPr lang="en-US" sz="1500" b="0" i="0" u="none" strike="noStrike" dirty="0" err="1" smtClean="0">
                          <a:solidFill>
                            <a:srgbClr val="000000"/>
                          </a:solidFill>
                          <a:effectLst/>
                          <a:latin typeface="Calibri"/>
                        </a:rPr>
                        <a:t>Zonder</a:t>
                      </a:r>
                      <a:r>
                        <a:rPr lang="en-US" sz="1500" b="0" i="0" u="none" strike="noStrike" dirty="0" smtClean="0">
                          <a:solidFill>
                            <a:srgbClr val="000000"/>
                          </a:solidFill>
                          <a:effectLst/>
                          <a:latin typeface="Calibri"/>
                        </a:rPr>
                        <a:t> </a:t>
                      </a:r>
                      <a:r>
                        <a:rPr lang="en-US" sz="1500" b="0" i="0" u="none" strike="noStrike" dirty="0">
                          <a:solidFill>
                            <a:srgbClr val="000000"/>
                          </a:solidFill>
                          <a:effectLst/>
                          <a:latin typeface="Calibri"/>
                        </a:rPr>
                        <a:t>extreme </a:t>
                      </a:r>
                      <a:r>
                        <a:rPr lang="en-US" sz="1500" b="0" i="0" u="none" strike="noStrike" dirty="0" err="1">
                          <a:solidFill>
                            <a:srgbClr val="000000"/>
                          </a:solidFill>
                          <a:effectLst/>
                          <a:latin typeface="Calibri"/>
                        </a:rPr>
                        <a:t>temperatuur</a:t>
                      </a:r>
                      <a:endParaRPr lang="en-US" sz="1500" b="0" i="0" u="none" strike="noStrike" dirty="0">
                        <a:solidFill>
                          <a:srgbClr val="000000"/>
                        </a:solidFill>
                        <a:effectLst/>
                        <a:latin typeface="Calibri"/>
                      </a:endParaRPr>
                    </a:p>
                  </a:txBody>
                  <a:tcPr marL="12700" marR="12700" marT="1270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nl-NL"/>
                    </a:p>
                  </a:txBody>
                  <a:tcPr/>
                </a:tc>
              </a:tr>
              <a:tr h="177800">
                <a:tc>
                  <a:txBody>
                    <a:bodyPr/>
                    <a:lstStyle/>
                    <a:p>
                      <a:pPr algn="ctr" fontAlgn="b"/>
                      <a:endParaRPr lang="en-US" sz="1500" b="0" i="0" u="none" strike="noStrike" dirty="0">
                        <a:solidFill>
                          <a:srgbClr val="000000"/>
                        </a:solidFill>
                        <a:effectLst/>
                        <a:latin typeface="Calibri"/>
                      </a:endParaRPr>
                    </a:p>
                  </a:txBody>
                  <a:tcPr marL="12700" marR="12700" marT="1270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1500" b="0" i="0" u="none" strike="noStrike">
                        <a:solidFill>
                          <a:srgbClr val="000000"/>
                        </a:solidFill>
                        <a:effectLst/>
                        <a:latin typeface="Calibri"/>
                      </a:endParaRPr>
                    </a:p>
                  </a:txBody>
                  <a:tcPr marL="12700" marR="12700" marT="1270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Calibri"/>
                        </a:rPr>
                        <a:t>M</a:t>
                      </a:r>
                    </a:p>
                  </a:txBody>
                  <a:tcPr marL="12700" marR="12700" marT="12700" marB="0" anchor="b">
                    <a:lnL w="635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Calibri"/>
                        </a:rPr>
                        <a:t>SD</a:t>
                      </a:r>
                    </a:p>
                  </a:txBody>
                  <a:tcPr marL="12700" marR="12700" marT="1270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Calibri"/>
                        </a:rPr>
                        <a:t>M</a:t>
                      </a:r>
                    </a:p>
                  </a:txBody>
                  <a:tcPr marL="12700" marR="12700" marT="1270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Calibri"/>
                        </a:rPr>
                        <a:t>SD</a:t>
                      </a:r>
                    </a:p>
                  </a:txBody>
                  <a:tcPr marL="12700" marR="12700" marT="12700" marB="0" anchor="b">
                    <a:lnL w="12700" cap="flat" cmpd="sng" algn="ctr">
                      <a:solidFill>
                        <a:scrgbClr r="0" g="0" b="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rgbClr r="0" g="0" b="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7800">
                <a:tc>
                  <a:txBody>
                    <a:bodyPr/>
                    <a:lstStyle/>
                    <a:p>
                      <a:pPr algn="l" fontAlgn="b"/>
                      <a:r>
                        <a:rPr lang="en-US" sz="1500" b="0" i="0" u="none" strike="noStrike" dirty="0">
                          <a:solidFill>
                            <a:srgbClr val="000000"/>
                          </a:solidFill>
                          <a:effectLst/>
                          <a:latin typeface="Calibri"/>
                        </a:rPr>
                        <a:t>NL </a:t>
                      </a:r>
                      <a:r>
                        <a:rPr lang="en-US" sz="1500" b="0" i="0" u="none" strike="noStrike" dirty="0" err="1">
                          <a:solidFill>
                            <a:srgbClr val="000000"/>
                          </a:solidFill>
                          <a:effectLst/>
                          <a:latin typeface="Calibri"/>
                        </a:rPr>
                        <a:t>Schoon</a:t>
                      </a:r>
                      <a:r>
                        <a:rPr lang="en-US" sz="1500" b="0" i="0" u="none" strike="noStrike" dirty="0">
                          <a:solidFill>
                            <a:srgbClr val="000000"/>
                          </a:solidFill>
                          <a:effectLst/>
                          <a:latin typeface="Calibri"/>
                        </a:rPr>
                        <a:t> </a:t>
                      </a:r>
                      <a:r>
                        <a:rPr lang="en-US" sz="1500" b="0" i="0" u="none" strike="noStrike" dirty="0" err="1">
                          <a:solidFill>
                            <a:srgbClr val="000000"/>
                          </a:solidFill>
                          <a:effectLst/>
                          <a:latin typeface="Calibri"/>
                        </a:rPr>
                        <a:t>bord</a:t>
                      </a:r>
                      <a:endParaRPr lang="en-US" sz="1500" b="0" i="0" u="none" strike="noStrike" dirty="0">
                        <a:solidFill>
                          <a:srgbClr val="000000"/>
                        </a:solidFill>
                        <a:effectLst/>
                        <a:latin typeface="Calibri"/>
                      </a:endParaRPr>
                    </a:p>
                  </a:txBody>
                  <a:tcPr marL="12700" marR="12700" marT="1270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500" b="0" i="0" u="none" strike="noStrike">
                          <a:solidFill>
                            <a:srgbClr val="000000"/>
                          </a:solidFill>
                          <a:effectLst/>
                          <a:latin typeface="Calibri"/>
                        </a:rPr>
                        <a:t>Voormeting</a:t>
                      </a:r>
                    </a:p>
                  </a:txBody>
                  <a:tcPr marL="12700" marR="12700" marT="1270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500" b="0" i="0" u="none" strike="noStrike" dirty="0">
                          <a:solidFill>
                            <a:srgbClr val="000000"/>
                          </a:solidFill>
                          <a:effectLst/>
                          <a:latin typeface="Calibri"/>
                        </a:rPr>
                        <a:t>126,5</a:t>
                      </a:r>
                    </a:p>
                  </a:txBody>
                  <a:tcPr marL="12700" marR="12700" marT="12700" marB="0" anchor="b">
                    <a:lnL w="635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500" b="0" i="0" u="none" strike="noStrike" dirty="0">
                          <a:solidFill>
                            <a:srgbClr val="000000"/>
                          </a:solidFill>
                          <a:effectLst/>
                          <a:latin typeface="Calibri"/>
                        </a:rPr>
                        <a:t>4,95</a:t>
                      </a:r>
                    </a:p>
                  </a:txBody>
                  <a:tcPr marL="12700" marR="12700" marT="1270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500" b="0" i="0" u="none" strike="noStrike">
                          <a:solidFill>
                            <a:srgbClr val="000000"/>
                          </a:solidFill>
                          <a:effectLst/>
                          <a:latin typeface="Calibri"/>
                        </a:rPr>
                        <a:t>123</a:t>
                      </a:r>
                    </a:p>
                  </a:txBody>
                  <a:tcPr marL="12700" marR="12700" marT="1270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500" b="0" i="0" u="none" strike="noStrike">
                          <a:solidFill>
                            <a:srgbClr val="000000"/>
                          </a:solidFill>
                          <a:effectLst/>
                          <a:latin typeface="Calibri"/>
                        </a:rPr>
                        <a:t>-</a:t>
                      </a:r>
                    </a:p>
                  </a:txBody>
                  <a:tcPr marL="12700" marR="12700" marT="12700" marB="0" anchor="b">
                    <a:lnL w="12700" cap="flat" cmpd="sng" algn="ctr">
                      <a:solidFill>
                        <a:scrgbClr r="0" g="0" b="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177800">
                <a:tc>
                  <a:txBody>
                    <a:bodyPr/>
                    <a:lstStyle/>
                    <a:p>
                      <a:pPr algn="l" fontAlgn="b"/>
                      <a:r>
                        <a:rPr lang="en-US" sz="1500" b="0" i="0" u="none" strike="noStrike" dirty="0">
                          <a:solidFill>
                            <a:srgbClr val="000000"/>
                          </a:solidFill>
                          <a:effectLst/>
                          <a:latin typeface="Calibri"/>
                        </a:rPr>
                        <a:t> </a:t>
                      </a:r>
                    </a:p>
                  </a:txBody>
                  <a:tcPr marL="12700" marR="12700" marT="1270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500" b="0" i="0" u="none" strike="noStrike">
                          <a:solidFill>
                            <a:srgbClr val="000000"/>
                          </a:solidFill>
                          <a:effectLst/>
                          <a:latin typeface="Calibri"/>
                        </a:rPr>
                        <a:t>Nameting</a:t>
                      </a:r>
                    </a:p>
                  </a:txBody>
                  <a:tcPr marL="12700" marR="12700" marT="1270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Calibri"/>
                        </a:rPr>
                        <a:t>138</a:t>
                      </a:r>
                    </a:p>
                  </a:txBody>
                  <a:tcPr marL="12700" marR="12700" marT="12700" marB="0" anchor="b">
                    <a:lnL w="635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Calibri"/>
                        </a:rPr>
                        <a:t>74,47</a:t>
                      </a:r>
                    </a:p>
                  </a:txBody>
                  <a:tcPr marL="12700" marR="12700" marT="1270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Calibri"/>
                        </a:rPr>
                        <a:t>132</a:t>
                      </a:r>
                    </a:p>
                  </a:txBody>
                  <a:tcPr marL="12700" marR="12700" marT="1270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Calibri"/>
                        </a:rPr>
                        <a:t>90,02</a:t>
                      </a:r>
                    </a:p>
                  </a:txBody>
                  <a:tcPr marL="12700" marR="12700" marT="12700" marB="0" anchor="b">
                    <a:lnL w="12700" cap="flat" cmpd="sng" algn="ctr">
                      <a:solidFill>
                        <a:scrgbClr r="0" g="0" b="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177800">
                <a:tc>
                  <a:txBody>
                    <a:bodyPr/>
                    <a:lstStyle/>
                    <a:p>
                      <a:pPr algn="l" fontAlgn="b"/>
                      <a:r>
                        <a:rPr lang="en-US" sz="1500" b="0" i="0" u="none" strike="noStrike" dirty="0">
                          <a:solidFill>
                            <a:srgbClr val="000000"/>
                          </a:solidFill>
                          <a:effectLst/>
                          <a:latin typeface="Calibri"/>
                        </a:rPr>
                        <a:t>MyBeach </a:t>
                      </a:r>
                      <a:r>
                        <a:rPr lang="en-US" sz="1500" b="0" i="0" u="none" strike="noStrike" dirty="0" err="1">
                          <a:solidFill>
                            <a:srgbClr val="000000"/>
                          </a:solidFill>
                          <a:effectLst/>
                          <a:latin typeface="Calibri"/>
                        </a:rPr>
                        <a:t>bord</a:t>
                      </a:r>
                      <a:endParaRPr lang="en-US" sz="1500" b="0" i="0" u="none" strike="noStrike" dirty="0">
                        <a:solidFill>
                          <a:srgbClr val="000000"/>
                        </a:solidFill>
                        <a:effectLst/>
                        <a:latin typeface="Calibri"/>
                      </a:endParaRPr>
                    </a:p>
                  </a:txBody>
                  <a:tcPr marL="12700" marR="12700" marT="1270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500" b="0" i="0" u="none" strike="noStrike" dirty="0" err="1">
                          <a:solidFill>
                            <a:srgbClr val="000000"/>
                          </a:solidFill>
                          <a:effectLst/>
                          <a:latin typeface="Calibri"/>
                        </a:rPr>
                        <a:t>Voormeting</a:t>
                      </a:r>
                      <a:endParaRPr lang="en-US" sz="1500" b="0" i="0" u="none" strike="noStrike" dirty="0">
                        <a:solidFill>
                          <a:srgbClr val="000000"/>
                        </a:solidFill>
                        <a:effectLst/>
                        <a:latin typeface="Calibri"/>
                      </a:endParaRPr>
                    </a:p>
                  </a:txBody>
                  <a:tcPr marL="12700" marR="12700" marT="1270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500" b="0" i="0" u="none" strike="noStrike" dirty="0">
                          <a:solidFill>
                            <a:srgbClr val="000000"/>
                          </a:solidFill>
                          <a:effectLst/>
                          <a:latin typeface="Calibri"/>
                        </a:rPr>
                        <a:t>254,5</a:t>
                      </a:r>
                    </a:p>
                  </a:txBody>
                  <a:tcPr marL="12700" marR="12700" marT="12700" marB="0" anchor="b">
                    <a:lnL w="635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500" b="0" i="0" u="none" strike="noStrike" dirty="0">
                          <a:solidFill>
                            <a:srgbClr val="000000"/>
                          </a:solidFill>
                          <a:effectLst/>
                          <a:latin typeface="Calibri"/>
                        </a:rPr>
                        <a:t>17,68</a:t>
                      </a:r>
                    </a:p>
                  </a:txBody>
                  <a:tcPr marL="12700" marR="12700" marT="1270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500" b="0" i="0" u="none" strike="noStrike" dirty="0">
                          <a:solidFill>
                            <a:srgbClr val="000000"/>
                          </a:solidFill>
                          <a:effectLst/>
                          <a:latin typeface="Calibri"/>
                        </a:rPr>
                        <a:t>242</a:t>
                      </a:r>
                    </a:p>
                  </a:txBody>
                  <a:tcPr marL="12700" marR="12700" marT="1270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500" b="0" i="0" u="none" strike="noStrike" dirty="0">
                          <a:solidFill>
                            <a:srgbClr val="000000"/>
                          </a:solidFill>
                          <a:effectLst/>
                          <a:latin typeface="Calibri"/>
                        </a:rPr>
                        <a:t>-</a:t>
                      </a:r>
                    </a:p>
                  </a:txBody>
                  <a:tcPr marL="12700" marR="12700" marT="12700" marB="0" anchor="b">
                    <a:lnL w="12700" cap="flat" cmpd="sng" algn="ctr">
                      <a:solidFill>
                        <a:scrgbClr r="0" g="0" b="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177800">
                <a:tc>
                  <a:txBody>
                    <a:bodyPr/>
                    <a:lstStyle/>
                    <a:p>
                      <a:pPr algn="l" fontAlgn="b"/>
                      <a:r>
                        <a:rPr lang="en-US" sz="1500" b="0" i="0" u="none" strike="noStrike" dirty="0">
                          <a:solidFill>
                            <a:srgbClr val="000000"/>
                          </a:solidFill>
                          <a:effectLst/>
                          <a:latin typeface="Calibri"/>
                        </a:rPr>
                        <a:t> </a:t>
                      </a:r>
                    </a:p>
                  </a:txBody>
                  <a:tcPr marL="12700" marR="12700" marT="1270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500" b="0" i="0" u="none" strike="noStrike" dirty="0" err="1">
                          <a:solidFill>
                            <a:srgbClr val="000000"/>
                          </a:solidFill>
                          <a:effectLst/>
                          <a:latin typeface="Calibri"/>
                        </a:rPr>
                        <a:t>Nameting</a:t>
                      </a:r>
                      <a:endParaRPr lang="en-US" sz="1500" b="0" i="0" u="none" strike="noStrike" dirty="0">
                        <a:solidFill>
                          <a:srgbClr val="000000"/>
                        </a:solidFill>
                        <a:effectLst/>
                        <a:latin typeface="Calibri"/>
                      </a:endParaRPr>
                    </a:p>
                  </a:txBody>
                  <a:tcPr marL="12700" marR="12700" marT="1270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Calibri"/>
                        </a:rPr>
                        <a:t>221,25</a:t>
                      </a:r>
                    </a:p>
                  </a:txBody>
                  <a:tcPr marL="12700" marR="12700" marT="12700" marB="0" anchor="b">
                    <a:lnL w="635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Calibri"/>
                        </a:rPr>
                        <a:t>115,84</a:t>
                      </a:r>
                    </a:p>
                  </a:txBody>
                  <a:tcPr marL="12700" marR="12700" marT="1270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Calibri"/>
                        </a:rPr>
                        <a:t>208</a:t>
                      </a:r>
                    </a:p>
                  </a:txBody>
                  <a:tcPr marL="12700" marR="12700" marT="1270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Calibri"/>
                        </a:rPr>
                        <a:t>138,11</a:t>
                      </a:r>
                    </a:p>
                  </a:txBody>
                  <a:tcPr marL="12700" marR="12700" marT="12700" marB="0" anchor="b">
                    <a:lnL w="12700" cap="flat" cmpd="sng" algn="ctr">
                      <a:solidFill>
                        <a:scrgbClr r="0" g="0" b="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3691885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Testje gedragsbeïnvloeding </a:t>
            </a:r>
            <a:endParaRPr lang="nl-NL" dirty="0"/>
          </a:p>
        </p:txBody>
      </p:sp>
      <p:sp>
        <p:nvSpPr>
          <p:cNvPr id="3" name="Content Placeholder 2"/>
          <p:cNvSpPr>
            <a:spLocks noGrp="1"/>
          </p:cNvSpPr>
          <p:nvPr>
            <p:ph idx="1"/>
          </p:nvPr>
        </p:nvSpPr>
        <p:spPr/>
        <p:txBody>
          <a:bodyPr>
            <a:normAutofit fontScale="62500" lnSpcReduction="20000"/>
          </a:bodyPr>
          <a:lstStyle/>
          <a:p>
            <a:r>
              <a:rPr lang="nl-NL" dirty="0" smtClean="0"/>
              <a:t>Deze sheet wordt niet gebruikt tijdens de presentatie maar dient als uitleg.</a:t>
            </a:r>
          </a:p>
          <a:p>
            <a:endParaRPr lang="nl-NL" dirty="0" smtClean="0"/>
          </a:p>
          <a:p>
            <a:r>
              <a:rPr lang="nl-NL" dirty="0" smtClean="0"/>
              <a:t>Uitleg (4 slides):</a:t>
            </a:r>
          </a:p>
          <a:p>
            <a:r>
              <a:rPr lang="nl-NL" dirty="0" smtClean="0"/>
              <a:t>Slide 1: Op de volgende slide wordt een (natuur)ramp beschreven waarna mensen gevraagd worden om te bedenken hoeveel geld ze zouden doneren en aan het eind wordt dit gevraagd.</a:t>
            </a:r>
          </a:p>
          <a:p>
            <a:r>
              <a:rPr lang="nl-NL" dirty="0"/>
              <a:t>Voor </a:t>
            </a:r>
            <a:r>
              <a:rPr lang="nl-NL" dirty="0" smtClean="0"/>
              <a:t>de volgende </a:t>
            </a:r>
            <a:r>
              <a:rPr lang="nl-NL" dirty="0"/>
              <a:t>slide </a:t>
            </a:r>
            <a:r>
              <a:rPr lang="nl-NL" dirty="0" smtClean="0"/>
              <a:t>getoond </a:t>
            </a:r>
            <a:r>
              <a:rPr lang="nl-NL" dirty="0"/>
              <a:t>wordt, dient de helft hun ogen te </a:t>
            </a:r>
            <a:r>
              <a:rPr lang="nl-NL" dirty="0" smtClean="0"/>
              <a:t>sluiten.</a:t>
            </a:r>
          </a:p>
          <a:p>
            <a:r>
              <a:rPr lang="nl-NL" dirty="0" smtClean="0"/>
              <a:t>Slide 2: de andere helft krijgt (lage) bedragen te zien waaruit ze een bedrag moeten kiezen dat ze zouden doneren. (dit spreken ze nog niet hardop uit) </a:t>
            </a:r>
          </a:p>
          <a:p>
            <a:r>
              <a:rPr lang="nl-NL" dirty="0" smtClean="0"/>
              <a:t>Nu sluit de andere helft haar ogen.</a:t>
            </a:r>
            <a:endParaRPr lang="nl-NL" dirty="0"/>
          </a:p>
          <a:p>
            <a:r>
              <a:rPr lang="nl-NL" dirty="0" smtClean="0"/>
              <a:t>Slide 3: Nu moet de andere helft een keuze maken uit de (hoge) bedragen.</a:t>
            </a:r>
          </a:p>
          <a:p>
            <a:r>
              <a:rPr lang="nl-NL" dirty="0" smtClean="0"/>
              <a:t>Slide 4: Bij de laatste slide noemen we een paar bedrag-categorieën en moeten mensen hun hand opsteken wanneer hun bedrag in die categorie zit.</a:t>
            </a:r>
          </a:p>
          <a:p>
            <a:endParaRPr lang="nl-NL" dirty="0" smtClean="0"/>
          </a:p>
          <a:p>
            <a:r>
              <a:rPr lang="nl-NL" dirty="0" smtClean="0"/>
              <a:t>Het verschil in gedrag wordt bepaald door de gegeven keuzemogelijkheden en op simpele wijze wordt aangetoond dat iedereen vatbaar is voor beïnvloeding, ondanks dat men ook zelf een bedrag kon kiezen.</a:t>
            </a:r>
          </a:p>
        </p:txBody>
      </p:sp>
    </p:spTree>
    <p:extLst>
      <p:ext uri="{BB962C8B-B14F-4D97-AF65-F5344CB8AC3E}">
        <p14:creationId xmlns:p14="http://schemas.microsoft.com/office/powerpoint/2010/main" val="23980944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Resultaten</a:t>
            </a:r>
            <a:endParaRPr lang="nl-NL" dirty="0"/>
          </a:p>
        </p:txBody>
      </p:sp>
      <p:sp>
        <p:nvSpPr>
          <p:cNvPr id="3" name="Content Placeholder 2"/>
          <p:cNvSpPr>
            <a:spLocks noGrp="1"/>
          </p:cNvSpPr>
          <p:nvPr>
            <p:ph idx="1"/>
          </p:nvPr>
        </p:nvSpPr>
        <p:spPr/>
        <p:txBody>
          <a:bodyPr/>
          <a:lstStyle/>
          <a:p>
            <a:r>
              <a:rPr lang="nl-NL" dirty="0" err="1" smtClean="0"/>
              <a:t>Kijkduin</a:t>
            </a:r>
            <a:endParaRPr lang="nl-NL" dirty="0" smtClean="0"/>
          </a:p>
          <a:p>
            <a:endParaRPr lang="nl-NL" dirty="0"/>
          </a:p>
        </p:txBody>
      </p:sp>
      <p:graphicFrame>
        <p:nvGraphicFramePr>
          <p:cNvPr id="5" name="Table 4"/>
          <p:cNvGraphicFramePr>
            <a:graphicFrameLocks noGrp="1"/>
          </p:cNvGraphicFramePr>
          <p:nvPr>
            <p:extLst>
              <p:ext uri="{D42A27DB-BD31-4B8C-83A1-F6EECF244321}">
                <p14:modId xmlns:p14="http://schemas.microsoft.com/office/powerpoint/2010/main" val="2774086207"/>
              </p:ext>
            </p:extLst>
          </p:nvPr>
        </p:nvGraphicFramePr>
        <p:xfrm>
          <a:off x="1115616" y="3212976"/>
          <a:ext cx="6120680" cy="1447800"/>
        </p:xfrm>
        <a:graphic>
          <a:graphicData uri="http://schemas.openxmlformats.org/drawingml/2006/table">
            <a:tbl>
              <a:tblPr/>
              <a:tblGrid>
                <a:gridCol w="1530170"/>
                <a:gridCol w="1530170"/>
                <a:gridCol w="1530170"/>
                <a:gridCol w="1530170"/>
              </a:tblGrid>
              <a:tr h="177800">
                <a:tc>
                  <a:txBody>
                    <a:bodyPr/>
                    <a:lstStyle/>
                    <a:p>
                      <a:pPr algn="ctr" fontAlgn="b"/>
                      <a:endParaRPr lang="en-US" sz="1500" b="0" i="0" u="none" strike="noStrike" dirty="0">
                        <a:solidFill>
                          <a:srgbClr val="000000"/>
                        </a:solidFill>
                        <a:effectLst/>
                        <a:latin typeface="Calibri"/>
                      </a:endParaRPr>
                    </a:p>
                  </a:txBody>
                  <a:tcPr marL="12700" marR="12700" marT="12700" marB="0" anchor="b">
                    <a:lnL>
                      <a:noFill/>
                    </a:lnL>
                    <a:lnR>
                      <a:noFill/>
                    </a:lnR>
                    <a:lnT>
                      <a:noFill/>
                    </a:lnT>
                    <a:lnB>
                      <a:noFill/>
                    </a:lnB>
                  </a:tcPr>
                </a:tc>
                <a:tc>
                  <a:txBody>
                    <a:bodyPr/>
                    <a:lstStyle/>
                    <a:p>
                      <a:pPr algn="ctr" fontAlgn="b"/>
                      <a:endParaRPr lang="en-US" sz="1500" b="0" i="0" u="none" strike="noStrike">
                        <a:solidFill>
                          <a:srgbClr val="000000"/>
                        </a:solidFill>
                        <a:effectLst/>
                        <a:latin typeface="Calibri"/>
                      </a:endParaRPr>
                    </a:p>
                  </a:txBody>
                  <a:tcPr marL="12700" marR="12700" marT="1270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500" b="0" i="0" u="none" strike="noStrike">
                          <a:solidFill>
                            <a:srgbClr val="000000"/>
                          </a:solidFill>
                          <a:effectLst/>
                          <a:latin typeface="Calibri"/>
                        </a:rPr>
                        <a:t>alle data</a:t>
                      </a:r>
                    </a:p>
                  </a:txBody>
                  <a:tcPr marL="12700" marR="12700" marT="1270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Calibri"/>
                        </a:rPr>
                        <a:t> </a:t>
                      </a:r>
                    </a:p>
                  </a:txBody>
                  <a:tcPr marL="12700" marR="12700" marT="12700" marB="0" anchor="b">
                    <a:lnL>
                      <a:noFill/>
                    </a:lnL>
                    <a:lnR w="12700" cap="flat" cmpd="sng" algn="ctr">
                      <a:solidFill>
                        <a:scrgbClr r="0" g="0" b="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77800">
                <a:tc>
                  <a:txBody>
                    <a:bodyPr/>
                    <a:lstStyle/>
                    <a:p>
                      <a:pPr algn="ctr" fontAlgn="b"/>
                      <a:endParaRPr lang="en-US" sz="1500" b="0" i="0" u="none" strike="noStrike" dirty="0">
                        <a:solidFill>
                          <a:srgbClr val="000000"/>
                        </a:solidFill>
                        <a:effectLst/>
                        <a:latin typeface="Calibri"/>
                      </a:endParaRPr>
                    </a:p>
                  </a:txBody>
                  <a:tcPr marL="12700" marR="12700" marT="1270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1500" b="0" i="0" u="none" strike="noStrike" dirty="0">
                        <a:solidFill>
                          <a:srgbClr val="000000"/>
                        </a:solidFill>
                        <a:effectLst/>
                        <a:latin typeface="Calibri"/>
                      </a:endParaRPr>
                    </a:p>
                  </a:txBody>
                  <a:tcPr marL="12700" marR="12700" marT="1270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Calibri"/>
                        </a:rPr>
                        <a:t>M</a:t>
                      </a:r>
                    </a:p>
                  </a:txBody>
                  <a:tcPr marL="12700" marR="12700" marT="12700" marB="0" anchor="b">
                    <a:lnL w="635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Calibri"/>
                        </a:rPr>
                        <a:t>SD</a:t>
                      </a:r>
                    </a:p>
                  </a:txBody>
                  <a:tcPr marL="12700" marR="12700" marT="1270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7800">
                <a:tc>
                  <a:txBody>
                    <a:bodyPr/>
                    <a:lstStyle/>
                    <a:p>
                      <a:pPr algn="l" fontAlgn="b"/>
                      <a:r>
                        <a:rPr lang="en-US" sz="1500" b="0" i="0" u="none" strike="noStrike" dirty="0">
                          <a:solidFill>
                            <a:srgbClr val="000000"/>
                          </a:solidFill>
                          <a:effectLst/>
                          <a:latin typeface="Calibri"/>
                        </a:rPr>
                        <a:t>NL </a:t>
                      </a:r>
                      <a:r>
                        <a:rPr lang="en-US" sz="1500" b="0" i="0" u="none" strike="noStrike" dirty="0" err="1">
                          <a:solidFill>
                            <a:srgbClr val="000000"/>
                          </a:solidFill>
                          <a:effectLst/>
                          <a:latin typeface="Calibri"/>
                        </a:rPr>
                        <a:t>Schoon</a:t>
                      </a:r>
                      <a:r>
                        <a:rPr lang="en-US" sz="1500" b="0" i="0" u="none" strike="noStrike" dirty="0">
                          <a:solidFill>
                            <a:srgbClr val="000000"/>
                          </a:solidFill>
                          <a:effectLst/>
                          <a:latin typeface="Calibri"/>
                        </a:rPr>
                        <a:t> </a:t>
                      </a:r>
                      <a:r>
                        <a:rPr lang="en-US" sz="1500" b="0" i="0" u="none" strike="noStrike" dirty="0" err="1">
                          <a:solidFill>
                            <a:srgbClr val="000000"/>
                          </a:solidFill>
                          <a:effectLst/>
                          <a:latin typeface="Calibri"/>
                        </a:rPr>
                        <a:t>bord</a:t>
                      </a:r>
                      <a:endParaRPr lang="en-US" sz="1500" b="0" i="0" u="none" strike="noStrike" dirty="0">
                        <a:solidFill>
                          <a:srgbClr val="000000"/>
                        </a:solidFill>
                        <a:effectLst/>
                        <a:latin typeface="Calibri"/>
                      </a:endParaRPr>
                    </a:p>
                  </a:txBody>
                  <a:tcPr marL="12700" marR="12700" marT="1270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500" b="0" i="0" u="none" strike="noStrike" dirty="0" err="1">
                          <a:solidFill>
                            <a:srgbClr val="000000"/>
                          </a:solidFill>
                          <a:effectLst/>
                          <a:latin typeface="Calibri"/>
                        </a:rPr>
                        <a:t>Voormeting</a:t>
                      </a:r>
                      <a:endParaRPr lang="en-US" sz="1500" b="0" i="0" u="none" strike="noStrike" dirty="0">
                        <a:solidFill>
                          <a:srgbClr val="000000"/>
                        </a:solidFill>
                        <a:effectLst/>
                        <a:latin typeface="Calibri"/>
                      </a:endParaRPr>
                    </a:p>
                  </a:txBody>
                  <a:tcPr marL="12700" marR="12700" marT="1270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500" b="0" i="0" u="none" strike="noStrike" dirty="0">
                          <a:solidFill>
                            <a:srgbClr val="000000"/>
                          </a:solidFill>
                          <a:effectLst/>
                          <a:latin typeface="Calibri"/>
                        </a:rPr>
                        <a:t>25,5</a:t>
                      </a:r>
                    </a:p>
                  </a:txBody>
                  <a:tcPr marL="12700" marR="12700" marT="12700" marB="0" anchor="b">
                    <a:lnL w="635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500" b="0" i="0" u="none" strike="noStrike" dirty="0">
                          <a:solidFill>
                            <a:srgbClr val="000000"/>
                          </a:solidFill>
                          <a:effectLst/>
                          <a:latin typeface="Calibri"/>
                        </a:rPr>
                        <a:t>17,68</a:t>
                      </a:r>
                    </a:p>
                  </a:txBody>
                  <a:tcPr marL="12700" marR="12700" marT="1270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177800">
                <a:tc>
                  <a:txBody>
                    <a:bodyPr/>
                    <a:lstStyle/>
                    <a:p>
                      <a:pPr algn="l" fontAlgn="b"/>
                      <a:r>
                        <a:rPr lang="en-US" sz="1500" b="0" i="0" u="none" strike="noStrike" dirty="0">
                          <a:solidFill>
                            <a:srgbClr val="000000"/>
                          </a:solidFill>
                          <a:effectLst/>
                          <a:latin typeface="Calibri"/>
                        </a:rPr>
                        <a:t> </a:t>
                      </a:r>
                    </a:p>
                  </a:txBody>
                  <a:tcPr marL="12700" marR="12700" marT="1270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500" b="0" i="0" u="none" strike="noStrike">
                          <a:solidFill>
                            <a:srgbClr val="000000"/>
                          </a:solidFill>
                          <a:effectLst/>
                          <a:latin typeface="Calibri"/>
                        </a:rPr>
                        <a:t>Nameting</a:t>
                      </a:r>
                    </a:p>
                  </a:txBody>
                  <a:tcPr marL="12700" marR="12700" marT="1270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Calibri"/>
                        </a:rPr>
                        <a:t>11,6</a:t>
                      </a:r>
                    </a:p>
                  </a:txBody>
                  <a:tcPr marL="12700" marR="12700" marT="12700" marB="0" anchor="b">
                    <a:lnL w="635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Calibri"/>
                        </a:rPr>
                        <a:t>8,65</a:t>
                      </a:r>
                    </a:p>
                  </a:txBody>
                  <a:tcPr marL="12700" marR="12700" marT="1270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177800">
                <a:tc>
                  <a:txBody>
                    <a:bodyPr/>
                    <a:lstStyle/>
                    <a:p>
                      <a:pPr algn="l" fontAlgn="b"/>
                      <a:r>
                        <a:rPr lang="en-US" sz="1500" b="0" i="0" u="none" strike="noStrike" dirty="0" err="1">
                          <a:solidFill>
                            <a:srgbClr val="000000"/>
                          </a:solidFill>
                          <a:effectLst/>
                          <a:latin typeface="Calibri"/>
                        </a:rPr>
                        <a:t>Controleconditie</a:t>
                      </a:r>
                      <a:endParaRPr lang="en-US" sz="1500" b="0" i="0" u="none" strike="noStrike" dirty="0">
                        <a:solidFill>
                          <a:srgbClr val="000000"/>
                        </a:solidFill>
                        <a:effectLst/>
                        <a:latin typeface="Calibri"/>
                      </a:endParaRPr>
                    </a:p>
                  </a:txBody>
                  <a:tcPr marL="12700" marR="12700" marT="1270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500" b="0" i="0" u="none" strike="noStrike">
                          <a:solidFill>
                            <a:srgbClr val="000000"/>
                          </a:solidFill>
                          <a:effectLst/>
                          <a:latin typeface="Calibri"/>
                        </a:rPr>
                        <a:t>Voormeting</a:t>
                      </a:r>
                    </a:p>
                  </a:txBody>
                  <a:tcPr marL="12700" marR="12700" marT="1270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500" b="0" i="0" u="none" strike="noStrike" dirty="0">
                          <a:solidFill>
                            <a:srgbClr val="000000"/>
                          </a:solidFill>
                          <a:effectLst/>
                          <a:latin typeface="Calibri"/>
                        </a:rPr>
                        <a:t>15,5</a:t>
                      </a:r>
                    </a:p>
                  </a:txBody>
                  <a:tcPr marL="12700" marR="12700" marT="12700" marB="0" anchor="b">
                    <a:lnL w="635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500" b="0" i="0" u="none" strike="noStrike" dirty="0">
                          <a:solidFill>
                            <a:srgbClr val="000000"/>
                          </a:solidFill>
                          <a:effectLst/>
                          <a:latin typeface="Calibri"/>
                        </a:rPr>
                        <a:t>2,12</a:t>
                      </a:r>
                    </a:p>
                  </a:txBody>
                  <a:tcPr marL="12700" marR="12700" marT="1270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177800">
                <a:tc>
                  <a:txBody>
                    <a:bodyPr/>
                    <a:lstStyle/>
                    <a:p>
                      <a:pPr algn="l" fontAlgn="b"/>
                      <a:r>
                        <a:rPr lang="en-US" sz="1500" b="0" i="0" u="none" strike="noStrike" dirty="0">
                          <a:solidFill>
                            <a:srgbClr val="000000"/>
                          </a:solidFill>
                          <a:effectLst/>
                          <a:latin typeface="Calibri"/>
                        </a:rPr>
                        <a:t> </a:t>
                      </a:r>
                    </a:p>
                  </a:txBody>
                  <a:tcPr marL="12700" marR="12700" marT="1270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500" b="0" i="0" u="none" strike="noStrike" dirty="0" err="1">
                          <a:solidFill>
                            <a:srgbClr val="000000"/>
                          </a:solidFill>
                          <a:effectLst/>
                          <a:latin typeface="Calibri"/>
                        </a:rPr>
                        <a:t>Nameting</a:t>
                      </a:r>
                      <a:endParaRPr lang="en-US" sz="1500" b="0" i="0" u="none" strike="noStrike" dirty="0">
                        <a:solidFill>
                          <a:srgbClr val="000000"/>
                        </a:solidFill>
                        <a:effectLst/>
                        <a:latin typeface="Calibri"/>
                      </a:endParaRPr>
                    </a:p>
                  </a:txBody>
                  <a:tcPr marL="12700" marR="12700" marT="1270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Calibri"/>
                        </a:rPr>
                        <a:t>14</a:t>
                      </a:r>
                    </a:p>
                  </a:txBody>
                  <a:tcPr marL="12700" marR="12700" marT="12700" marB="0" anchor="b">
                    <a:lnL w="635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Calibri"/>
                        </a:rPr>
                        <a:t>10,98</a:t>
                      </a:r>
                    </a:p>
                  </a:txBody>
                  <a:tcPr marL="12700" marR="12700" marT="1270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2239600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Resultaten</a:t>
            </a:r>
            <a:endParaRPr lang="nl-NL" dirty="0"/>
          </a:p>
        </p:txBody>
      </p:sp>
      <p:sp>
        <p:nvSpPr>
          <p:cNvPr id="3" name="Content Placeholder 2"/>
          <p:cNvSpPr>
            <a:spLocks noGrp="1"/>
          </p:cNvSpPr>
          <p:nvPr>
            <p:ph idx="1"/>
          </p:nvPr>
        </p:nvSpPr>
        <p:spPr/>
        <p:txBody>
          <a:bodyPr/>
          <a:lstStyle/>
          <a:p>
            <a:r>
              <a:rPr lang="nl-NL" dirty="0" smtClean="0"/>
              <a:t>Katwijk</a:t>
            </a:r>
            <a:endParaRPr lang="nl-NL" dirty="0"/>
          </a:p>
        </p:txBody>
      </p:sp>
      <p:graphicFrame>
        <p:nvGraphicFramePr>
          <p:cNvPr id="4" name="Table 3"/>
          <p:cNvGraphicFramePr>
            <a:graphicFrameLocks noGrp="1"/>
          </p:cNvGraphicFramePr>
          <p:nvPr>
            <p:extLst>
              <p:ext uri="{D42A27DB-BD31-4B8C-83A1-F6EECF244321}">
                <p14:modId xmlns:p14="http://schemas.microsoft.com/office/powerpoint/2010/main" val="785121605"/>
              </p:ext>
            </p:extLst>
          </p:nvPr>
        </p:nvGraphicFramePr>
        <p:xfrm>
          <a:off x="1331640" y="2564904"/>
          <a:ext cx="6336704" cy="2895600"/>
        </p:xfrm>
        <a:graphic>
          <a:graphicData uri="http://schemas.openxmlformats.org/drawingml/2006/table">
            <a:tbl>
              <a:tblPr/>
              <a:tblGrid>
                <a:gridCol w="1584176"/>
                <a:gridCol w="1584176"/>
                <a:gridCol w="1584176"/>
                <a:gridCol w="1584176"/>
              </a:tblGrid>
              <a:tr h="177800">
                <a:tc>
                  <a:txBody>
                    <a:bodyPr/>
                    <a:lstStyle/>
                    <a:p>
                      <a:pPr algn="ctr" fontAlgn="b"/>
                      <a:endParaRPr lang="en-US" sz="15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ctr" fontAlgn="b"/>
                      <a:endParaRPr lang="en-US" sz="1500" b="0" i="0" u="none" strike="noStrike">
                        <a:solidFill>
                          <a:srgbClr val="000000"/>
                        </a:solidFill>
                        <a:effectLst/>
                        <a:latin typeface="Calibri"/>
                      </a:endParaRPr>
                    </a:p>
                  </a:txBody>
                  <a:tcPr marL="12700" marR="12700" marT="1270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500" b="0" i="0" u="none" strike="noStrike">
                          <a:solidFill>
                            <a:srgbClr val="000000"/>
                          </a:solidFill>
                          <a:effectLst/>
                          <a:latin typeface="Calibri"/>
                        </a:rPr>
                        <a:t>alle data</a:t>
                      </a:r>
                    </a:p>
                  </a:txBody>
                  <a:tcPr marL="12700" marR="12700" marT="1270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Calibri"/>
                        </a:rPr>
                        <a:t> </a:t>
                      </a:r>
                    </a:p>
                  </a:txBody>
                  <a:tcPr marL="12700" marR="12700" marT="1270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77800">
                <a:tc>
                  <a:txBody>
                    <a:bodyPr/>
                    <a:lstStyle/>
                    <a:p>
                      <a:pPr algn="ctr" fontAlgn="b"/>
                      <a:endParaRPr lang="en-US" sz="1500" b="0" i="0" u="none" strike="noStrike">
                        <a:solidFill>
                          <a:srgbClr val="000000"/>
                        </a:solidFill>
                        <a:effectLst/>
                        <a:latin typeface="Calibri"/>
                      </a:endParaRPr>
                    </a:p>
                  </a:txBody>
                  <a:tcPr marL="12700" marR="12700" marT="1270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1500" b="0" i="0" u="none" strike="noStrike">
                        <a:solidFill>
                          <a:srgbClr val="000000"/>
                        </a:solidFill>
                        <a:effectLst/>
                        <a:latin typeface="Calibri"/>
                      </a:endParaRPr>
                    </a:p>
                  </a:txBody>
                  <a:tcPr marL="12700" marR="12700" marT="1270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Calibri"/>
                        </a:rPr>
                        <a:t>M</a:t>
                      </a:r>
                    </a:p>
                  </a:txBody>
                  <a:tcPr marL="12700" marR="12700" marT="12700" marB="0" anchor="b">
                    <a:lnL w="635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Calibri"/>
                        </a:rPr>
                        <a:t>SD</a:t>
                      </a:r>
                    </a:p>
                  </a:txBody>
                  <a:tcPr marL="12700" marR="12700" marT="12700" marB="0" anchor="b">
                    <a:lnL w="12700" cap="flat" cmpd="sng" algn="ctr">
                      <a:solidFill>
                        <a:scrgbClr r="0" g="0" b="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rgbClr r="0" g="0" b="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7800">
                <a:tc>
                  <a:txBody>
                    <a:bodyPr/>
                    <a:lstStyle/>
                    <a:p>
                      <a:pPr algn="l" fontAlgn="b"/>
                      <a:r>
                        <a:rPr lang="en-US" sz="1500" b="0" i="0" u="none" strike="noStrike" dirty="0" err="1">
                          <a:solidFill>
                            <a:srgbClr val="000000"/>
                          </a:solidFill>
                          <a:effectLst/>
                          <a:latin typeface="Calibri"/>
                        </a:rPr>
                        <a:t>Injunctieve</a:t>
                      </a:r>
                      <a:r>
                        <a:rPr lang="en-US" sz="1500" b="0" i="0" u="none" strike="noStrike" dirty="0">
                          <a:solidFill>
                            <a:srgbClr val="000000"/>
                          </a:solidFill>
                          <a:effectLst/>
                          <a:latin typeface="Calibri"/>
                        </a:rPr>
                        <a:t> norm</a:t>
                      </a:r>
                    </a:p>
                  </a:txBody>
                  <a:tcPr marL="12700" marR="12700" marT="1270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500" b="0" i="0" u="none" strike="noStrike" dirty="0" err="1">
                          <a:solidFill>
                            <a:srgbClr val="000000"/>
                          </a:solidFill>
                          <a:effectLst/>
                          <a:latin typeface="Calibri"/>
                        </a:rPr>
                        <a:t>Voormeting</a:t>
                      </a:r>
                      <a:endParaRPr lang="en-US" sz="1500" b="0" i="0" u="none" strike="noStrike" dirty="0">
                        <a:solidFill>
                          <a:srgbClr val="000000"/>
                        </a:solidFill>
                        <a:effectLst/>
                        <a:latin typeface="Calibri"/>
                      </a:endParaRPr>
                    </a:p>
                  </a:txBody>
                  <a:tcPr marL="12700" marR="12700" marT="1270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500" b="0" i="0" u="none" strike="noStrike" dirty="0">
                          <a:solidFill>
                            <a:srgbClr val="000000"/>
                          </a:solidFill>
                          <a:effectLst/>
                          <a:latin typeface="Calibri"/>
                        </a:rPr>
                        <a:t>116</a:t>
                      </a:r>
                    </a:p>
                  </a:txBody>
                  <a:tcPr marL="12700" marR="12700" marT="12700" marB="0" anchor="b">
                    <a:lnL w="635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500" b="0" i="0" u="none" strike="noStrike">
                          <a:solidFill>
                            <a:srgbClr val="000000"/>
                          </a:solidFill>
                          <a:effectLst/>
                          <a:latin typeface="Calibri"/>
                        </a:rPr>
                        <a:t>-</a:t>
                      </a:r>
                    </a:p>
                  </a:txBody>
                  <a:tcPr marL="12700" marR="12700" marT="12700" marB="0" anchor="b">
                    <a:lnL w="12700" cap="flat" cmpd="sng" algn="ctr">
                      <a:solidFill>
                        <a:scrgbClr r="0" g="0" b="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177800">
                <a:tc>
                  <a:txBody>
                    <a:bodyPr/>
                    <a:lstStyle/>
                    <a:p>
                      <a:pPr algn="l" fontAlgn="b"/>
                      <a:r>
                        <a:rPr lang="en-US" sz="1500" b="0" i="0" u="none" strike="noStrike" dirty="0">
                          <a:solidFill>
                            <a:srgbClr val="000000"/>
                          </a:solidFill>
                          <a:effectLst/>
                          <a:latin typeface="Calibri"/>
                        </a:rPr>
                        <a:t> </a:t>
                      </a:r>
                    </a:p>
                  </a:txBody>
                  <a:tcPr marL="12700" marR="12700" marT="1270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500" b="0" i="0" u="none" strike="noStrike" dirty="0" err="1">
                          <a:solidFill>
                            <a:srgbClr val="000000"/>
                          </a:solidFill>
                          <a:effectLst/>
                          <a:latin typeface="Calibri"/>
                        </a:rPr>
                        <a:t>Nameting</a:t>
                      </a:r>
                      <a:endParaRPr lang="en-US" sz="1500" b="0" i="0" u="none" strike="noStrike" dirty="0">
                        <a:solidFill>
                          <a:srgbClr val="000000"/>
                        </a:solidFill>
                        <a:effectLst/>
                        <a:latin typeface="Calibri"/>
                      </a:endParaRPr>
                    </a:p>
                  </a:txBody>
                  <a:tcPr marL="12700" marR="12700" marT="1270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Calibri"/>
                        </a:rPr>
                        <a:t>33,75</a:t>
                      </a:r>
                    </a:p>
                  </a:txBody>
                  <a:tcPr marL="12700" marR="12700" marT="12700" marB="0" anchor="b">
                    <a:lnL w="635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Calibri"/>
                        </a:rPr>
                        <a:t>20,16</a:t>
                      </a:r>
                    </a:p>
                  </a:txBody>
                  <a:tcPr marL="12700" marR="12700" marT="12700" marB="0" anchor="b">
                    <a:lnL w="12700" cap="flat" cmpd="sng" algn="ctr">
                      <a:solidFill>
                        <a:scrgbClr r="0" g="0" b="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177800">
                <a:tc>
                  <a:txBody>
                    <a:bodyPr/>
                    <a:lstStyle/>
                    <a:p>
                      <a:pPr algn="l" fontAlgn="b"/>
                      <a:r>
                        <a:rPr lang="en-US" sz="1500" b="0" i="0" u="none" strike="noStrike" dirty="0">
                          <a:solidFill>
                            <a:srgbClr val="000000"/>
                          </a:solidFill>
                          <a:effectLst/>
                          <a:latin typeface="Calibri"/>
                        </a:rPr>
                        <a:t>Prompt</a:t>
                      </a:r>
                    </a:p>
                  </a:txBody>
                  <a:tcPr marL="12700" marR="12700" marT="1270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500" b="0" i="0" u="none" strike="noStrike">
                          <a:solidFill>
                            <a:srgbClr val="000000"/>
                          </a:solidFill>
                          <a:effectLst/>
                          <a:latin typeface="Calibri"/>
                        </a:rPr>
                        <a:t>Voormeting</a:t>
                      </a:r>
                    </a:p>
                  </a:txBody>
                  <a:tcPr marL="12700" marR="12700" marT="1270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500" b="0" i="0" u="none" strike="noStrike">
                          <a:solidFill>
                            <a:srgbClr val="000000"/>
                          </a:solidFill>
                          <a:effectLst/>
                          <a:latin typeface="Calibri"/>
                        </a:rPr>
                        <a:t>20</a:t>
                      </a:r>
                    </a:p>
                  </a:txBody>
                  <a:tcPr marL="12700" marR="12700" marT="12700" marB="0" anchor="b">
                    <a:lnL w="635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500" b="0" i="0" u="none" strike="noStrike" dirty="0">
                          <a:solidFill>
                            <a:srgbClr val="000000"/>
                          </a:solidFill>
                          <a:effectLst/>
                          <a:latin typeface="Calibri"/>
                        </a:rPr>
                        <a:t>-</a:t>
                      </a:r>
                    </a:p>
                  </a:txBody>
                  <a:tcPr marL="12700" marR="12700" marT="12700" marB="0" anchor="b">
                    <a:lnL w="12700" cap="flat" cmpd="sng" algn="ctr">
                      <a:solidFill>
                        <a:scrgbClr r="0" g="0" b="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177800">
                <a:tc>
                  <a:txBody>
                    <a:bodyPr/>
                    <a:lstStyle/>
                    <a:p>
                      <a:pPr algn="l" fontAlgn="b"/>
                      <a:r>
                        <a:rPr lang="en-US" sz="1500" b="0" i="0" u="none" strike="noStrike" dirty="0">
                          <a:solidFill>
                            <a:srgbClr val="000000"/>
                          </a:solidFill>
                          <a:effectLst/>
                          <a:latin typeface="Calibri"/>
                        </a:rPr>
                        <a:t> </a:t>
                      </a:r>
                    </a:p>
                  </a:txBody>
                  <a:tcPr marL="12700" marR="12700" marT="1270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500" b="0" i="0" u="none" strike="noStrike" dirty="0" err="1">
                          <a:solidFill>
                            <a:srgbClr val="000000"/>
                          </a:solidFill>
                          <a:effectLst/>
                          <a:latin typeface="Calibri"/>
                        </a:rPr>
                        <a:t>Nameting</a:t>
                      </a:r>
                      <a:endParaRPr lang="en-US" sz="1500" b="0" i="0" u="none" strike="noStrike" dirty="0">
                        <a:solidFill>
                          <a:srgbClr val="000000"/>
                        </a:solidFill>
                        <a:effectLst/>
                        <a:latin typeface="Calibri"/>
                      </a:endParaRPr>
                    </a:p>
                  </a:txBody>
                  <a:tcPr marL="12700" marR="12700" marT="1270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Calibri"/>
                        </a:rPr>
                        <a:t>24,25</a:t>
                      </a:r>
                    </a:p>
                  </a:txBody>
                  <a:tcPr marL="12700" marR="12700" marT="12700" marB="0" anchor="b">
                    <a:lnL w="635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Calibri"/>
                        </a:rPr>
                        <a:t>8,73</a:t>
                      </a:r>
                    </a:p>
                  </a:txBody>
                  <a:tcPr marL="12700" marR="12700" marT="12700" marB="0" anchor="b">
                    <a:lnL w="12700" cap="flat" cmpd="sng" algn="ctr">
                      <a:solidFill>
                        <a:scrgbClr r="0" g="0" b="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177800">
                <a:tc>
                  <a:txBody>
                    <a:bodyPr/>
                    <a:lstStyle/>
                    <a:p>
                      <a:pPr algn="l" fontAlgn="b"/>
                      <a:r>
                        <a:rPr lang="en-US" sz="1500" b="0" i="0" u="none" strike="noStrike" dirty="0" err="1">
                          <a:solidFill>
                            <a:srgbClr val="000000"/>
                          </a:solidFill>
                          <a:effectLst/>
                          <a:latin typeface="Calibri"/>
                        </a:rPr>
                        <a:t>Controleconditie</a:t>
                      </a:r>
                      <a:endParaRPr lang="en-US" sz="1500" b="0" i="0" u="none" strike="noStrike" dirty="0">
                        <a:solidFill>
                          <a:srgbClr val="000000"/>
                        </a:solidFill>
                        <a:effectLst/>
                        <a:latin typeface="Calibri"/>
                      </a:endParaRPr>
                    </a:p>
                  </a:txBody>
                  <a:tcPr marL="12700" marR="12700" marT="1270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500" b="0" i="0" u="none" strike="noStrike" dirty="0" err="1">
                          <a:solidFill>
                            <a:srgbClr val="000000"/>
                          </a:solidFill>
                          <a:effectLst/>
                          <a:latin typeface="Calibri"/>
                        </a:rPr>
                        <a:t>Voormeting</a:t>
                      </a:r>
                      <a:endParaRPr lang="en-US" sz="1500" b="0" i="0" u="none" strike="noStrike" dirty="0">
                        <a:solidFill>
                          <a:srgbClr val="000000"/>
                        </a:solidFill>
                        <a:effectLst/>
                        <a:latin typeface="Calibri"/>
                      </a:endParaRPr>
                    </a:p>
                  </a:txBody>
                  <a:tcPr marL="12700" marR="12700" marT="1270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500" b="0" i="0" u="none" strike="noStrike" dirty="0">
                          <a:solidFill>
                            <a:srgbClr val="000000"/>
                          </a:solidFill>
                          <a:effectLst/>
                          <a:latin typeface="Calibri"/>
                        </a:rPr>
                        <a:t>67</a:t>
                      </a:r>
                    </a:p>
                  </a:txBody>
                  <a:tcPr marL="12700" marR="12700" marT="12700" marB="0" anchor="b">
                    <a:lnL w="635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500" b="0" i="0" u="none" strike="noStrike">
                          <a:solidFill>
                            <a:srgbClr val="000000"/>
                          </a:solidFill>
                          <a:effectLst/>
                          <a:latin typeface="Calibri"/>
                        </a:rPr>
                        <a:t>-</a:t>
                      </a:r>
                    </a:p>
                  </a:txBody>
                  <a:tcPr marL="12700" marR="12700" marT="12700" marB="0" anchor="b">
                    <a:lnL w="12700" cap="flat" cmpd="sng" algn="ctr">
                      <a:solidFill>
                        <a:scrgbClr r="0" g="0" b="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177800">
                <a:tc>
                  <a:txBody>
                    <a:bodyPr/>
                    <a:lstStyle/>
                    <a:p>
                      <a:pPr algn="l" fontAlgn="b"/>
                      <a:r>
                        <a:rPr lang="en-US" sz="1500" b="0" i="0" u="none" strike="noStrike" dirty="0">
                          <a:solidFill>
                            <a:srgbClr val="000000"/>
                          </a:solidFill>
                          <a:effectLst/>
                          <a:latin typeface="Calibri"/>
                        </a:rPr>
                        <a:t> </a:t>
                      </a:r>
                    </a:p>
                  </a:txBody>
                  <a:tcPr marL="12700" marR="12700" marT="1270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500" b="0" i="0" u="none" strike="noStrike" dirty="0" err="1">
                          <a:solidFill>
                            <a:srgbClr val="000000"/>
                          </a:solidFill>
                          <a:effectLst/>
                          <a:latin typeface="Calibri"/>
                        </a:rPr>
                        <a:t>Nameting</a:t>
                      </a:r>
                      <a:endParaRPr lang="en-US" sz="1500" b="0" i="0" u="none" strike="noStrike" dirty="0">
                        <a:solidFill>
                          <a:srgbClr val="000000"/>
                        </a:solidFill>
                        <a:effectLst/>
                        <a:latin typeface="Calibri"/>
                      </a:endParaRPr>
                    </a:p>
                  </a:txBody>
                  <a:tcPr marL="12700" marR="12700" marT="1270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Calibri"/>
                        </a:rPr>
                        <a:t>13,5</a:t>
                      </a:r>
                    </a:p>
                  </a:txBody>
                  <a:tcPr marL="12700" marR="12700" marT="12700" marB="0" anchor="b">
                    <a:lnL w="635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Calibri"/>
                        </a:rPr>
                        <a:t>9,85</a:t>
                      </a:r>
                    </a:p>
                  </a:txBody>
                  <a:tcPr marL="12700" marR="12700" marT="12700" marB="0" anchor="b">
                    <a:lnL w="12700" cap="flat" cmpd="sng" algn="ctr">
                      <a:solidFill>
                        <a:scrgbClr r="0" g="0" b="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177800">
                <a:tc>
                  <a:txBody>
                    <a:bodyPr/>
                    <a:lstStyle/>
                    <a:p>
                      <a:pPr algn="l" fontAlgn="b"/>
                      <a:r>
                        <a:rPr lang="en-US" sz="1500" b="0" i="0" u="none" strike="noStrike" dirty="0" err="1">
                          <a:solidFill>
                            <a:srgbClr val="000000"/>
                          </a:solidFill>
                          <a:effectLst/>
                          <a:latin typeface="Calibri"/>
                        </a:rPr>
                        <a:t>Descriptieve</a:t>
                      </a:r>
                      <a:r>
                        <a:rPr lang="en-US" sz="1500" b="0" i="0" u="none" strike="noStrike" dirty="0">
                          <a:solidFill>
                            <a:srgbClr val="000000"/>
                          </a:solidFill>
                          <a:effectLst/>
                          <a:latin typeface="Calibri"/>
                        </a:rPr>
                        <a:t> norm</a:t>
                      </a:r>
                    </a:p>
                  </a:txBody>
                  <a:tcPr marL="12700" marR="12700" marT="1270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500" b="0" i="0" u="none" strike="noStrike" dirty="0" err="1">
                          <a:solidFill>
                            <a:srgbClr val="000000"/>
                          </a:solidFill>
                          <a:effectLst/>
                          <a:latin typeface="Calibri"/>
                        </a:rPr>
                        <a:t>Voormeting</a:t>
                      </a:r>
                      <a:endParaRPr lang="en-US" sz="1500" b="0" i="0" u="none" strike="noStrike" dirty="0">
                        <a:solidFill>
                          <a:srgbClr val="000000"/>
                        </a:solidFill>
                        <a:effectLst/>
                        <a:latin typeface="Calibri"/>
                      </a:endParaRPr>
                    </a:p>
                  </a:txBody>
                  <a:tcPr marL="12700" marR="12700" marT="1270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500" b="0" i="0" u="none" strike="noStrike" dirty="0">
                          <a:solidFill>
                            <a:srgbClr val="000000"/>
                          </a:solidFill>
                          <a:effectLst/>
                          <a:latin typeface="Calibri"/>
                        </a:rPr>
                        <a:t>5</a:t>
                      </a:r>
                    </a:p>
                  </a:txBody>
                  <a:tcPr marL="12700" marR="12700" marT="12700" marB="0" anchor="b">
                    <a:lnL w="635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500" b="0" i="0" u="none" strike="noStrike" dirty="0">
                          <a:solidFill>
                            <a:srgbClr val="000000"/>
                          </a:solidFill>
                          <a:effectLst/>
                          <a:latin typeface="Calibri"/>
                        </a:rPr>
                        <a:t>-</a:t>
                      </a:r>
                    </a:p>
                  </a:txBody>
                  <a:tcPr marL="12700" marR="12700" marT="12700" marB="0" anchor="b">
                    <a:lnL w="12700" cap="flat" cmpd="sng" algn="ctr">
                      <a:solidFill>
                        <a:scrgbClr r="0" g="0" b="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177800">
                <a:tc>
                  <a:txBody>
                    <a:bodyPr/>
                    <a:lstStyle/>
                    <a:p>
                      <a:pPr algn="l" fontAlgn="b"/>
                      <a:r>
                        <a:rPr lang="en-US" sz="1500" b="0" i="0" u="none" strike="noStrike" dirty="0">
                          <a:solidFill>
                            <a:srgbClr val="000000"/>
                          </a:solidFill>
                          <a:effectLst/>
                          <a:latin typeface="Calibri"/>
                        </a:rPr>
                        <a:t> </a:t>
                      </a:r>
                    </a:p>
                  </a:txBody>
                  <a:tcPr marL="12700" marR="12700" marT="1270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500" b="0" i="0" u="none" strike="noStrike">
                          <a:solidFill>
                            <a:srgbClr val="000000"/>
                          </a:solidFill>
                          <a:effectLst/>
                          <a:latin typeface="Calibri"/>
                        </a:rPr>
                        <a:t>Nameting</a:t>
                      </a:r>
                    </a:p>
                  </a:txBody>
                  <a:tcPr marL="12700" marR="12700" marT="1270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Calibri"/>
                        </a:rPr>
                        <a:t>21,5</a:t>
                      </a:r>
                    </a:p>
                  </a:txBody>
                  <a:tcPr marL="12700" marR="12700" marT="12700" marB="0" anchor="b">
                    <a:lnL w="635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Calibri"/>
                        </a:rPr>
                        <a:t>9,11</a:t>
                      </a:r>
                    </a:p>
                  </a:txBody>
                  <a:tcPr marL="12700" marR="12700" marT="12700" marB="0" anchor="b">
                    <a:lnL w="12700" cap="flat" cmpd="sng" algn="ctr">
                      <a:solidFill>
                        <a:scrgbClr r="0" g="0" b="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177800">
                <a:tc>
                  <a:txBody>
                    <a:bodyPr/>
                    <a:lstStyle/>
                    <a:p>
                      <a:pPr algn="l" fontAlgn="b"/>
                      <a:r>
                        <a:rPr lang="en-US" sz="1500" b="0" i="0" u="none" strike="noStrike" dirty="0">
                          <a:solidFill>
                            <a:srgbClr val="000000"/>
                          </a:solidFill>
                          <a:effectLst/>
                          <a:latin typeface="Calibri"/>
                        </a:rPr>
                        <a:t>Prompt extra</a:t>
                      </a:r>
                    </a:p>
                  </a:txBody>
                  <a:tcPr marL="12700" marR="12700" marT="1270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500" b="0" i="0" u="none" strike="noStrike">
                          <a:solidFill>
                            <a:srgbClr val="000000"/>
                          </a:solidFill>
                          <a:effectLst/>
                          <a:latin typeface="Calibri"/>
                        </a:rPr>
                        <a:t>Voormeting</a:t>
                      </a:r>
                    </a:p>
                  </a:txBody>
                  <a:tcPr marL="12700" marR="12700" marT="1270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500" b="0" i="0" u="none" strike="noStrike">
                          <a:solidFill>
                            <a:srgbClr val="000000"/>
                          </a:solidFill>
                          <a:effectLst/>
                          <a:latin typeface="Calibri"/>
                        </a:rPr>
                        <a:t>25</a:t>
                      </a:r>
                    </a:p>
                  </a:txBody>
                  <a:tcPr marL="12700" marR="12700" marT="12700" marB="0" anchor="b">
                    <a:lnL w="635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500" b="0" i="0" u="none" strike="noStrike" dirty="0">
                          <a:solidFill>
                            <a:srgbClr val="000000"/>
                          </a:solidFill>
                          <a:effectLst/>
                          <a:latin typeface="Calibri"/>
                        </a:rPr>
                        <a:t>-</a:t>
                      </a:r>
                    </a:p>
                  </a:txBody>
                  <a:tcPr marL="12700" marR="12700" marT="12700" marB="0" anchor="b">
                    <a:lnL w="12700" cap="flat" cmpd="sng" algn="ctr">
                      <a:solidFill>
                        <a:scrgbClr r="0" g="0" b="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177800">
                <a:tc>
                  <a:txBody>
                    <a:bodyPr/>
                    <a:lstStyle/>
                    <a:p>
                      <a:pPr algn="l" fontAlgn="b"/>
                      <a:r>
                        <a:rPr lang="en-US" sz="1500" b="0" i="0" u="none" strike="noStrike" dirty="0">
                          <a:solidFill>
                            <a:srgbClr val="000000"/>
                          </a:solidFill>
                          <a:effectLst/>
                          <a:latin typeface="Calibri"/>
                        </a:rPr>
                        <a:t> </a:t>
                      </a:r>
                    </a:p>
                  </a:txBody>
                  <a:tcPr marL="12700" marR="12700" marT="1270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500" b="0" i="0" u="none" strike="noStrike" dirty="0" err="1">
                          <a:solidFill>
                            <a:srgbClr val="000000"/>
                          </a:solidFill>
                          <a:effectLst/>
                          <a:latin typeface="Calibri"/>
                        </a:rPr>
                        <a:t>Nameting</a:t>
                      </a:r>
                      <a:endParaRPr lang="en-US" sz="1500" b="0" i="0" u="none" strike="noStrike" dirty="0">
                        <a:solidFill>
                          <a:srgbClr val="000000"/>
                        </a:solidFill>
                        <a:effectLst/>
                        <a:latin typeface="Calibri"/>
                      </a:endParaRPr>
                    </a:p>
                  </a:txBody>
                  <a:tcPr marL="12700" marR="12700" marT="1270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Calibri"/>
                        </a:rPr>
                        <a:t>16,75</a:t>
                      </a:r>
                    </a:p>
                  </a:txBody>
                  <a:tcPr marL="12700" marR="12700" marT="12700" marB="0" anchor="b">
                    <a:lnL w="635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Calibri"/>
                        </a:rPr>
                        <a:t>7,89</a:t>
                      </a:r>
                    </a:p>
                  </a:txBody>
                  <a:tcPr marL="12700" marR="12700" marT="12700" marB="0" anchor="b">
                    <a:lnL w="12700" cap="flat" cmpd="sng" algn="ctr">
                      <a:solidFill>
                        <a:scrgbClr r="0" g="0" b="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3087096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Resultaten</a:t>
            </a:r>
            <a:endParaRPr lang="nl-NL" dirty="0"/>
          </a:p>
        </p:txBody>
      </p:sp>
      <p:sp>
        <p:nvSpPr>
          <p:cNvPr id="3" name="Content Placeholder 2"/>
          <p:cNvSpPr>
            <a:spLocks noGrp="1"/>
          </p:cNvSpPr>
          <p:nvPr>
            <p:ph idx="1"/>
          </p:nvPr>
        </p:nvSpPr>
        <p:spPr/>
        <p:txBody>
          <a:bodyPr/>
          <a:lstStyle/>
          <a:p>
            <a:r>
              <a:rPr lang="nl-NL" dirty="0" smtClean="0"/>
              <a:t>Westland</a:t>
            </a:r>
          </a:p>
          <a:p>
            <a:endParaRPr lang="nl-NL" dirty="0"/>
          </a:p>
        </p:txBody>
      </p:sp>
      <p:graphicFrame>
        <p:nvGraphicFramePr>
          <p:cNvPr id="4" name="Table 3"/>
          <p:cNvGraphicFramePr>
            <a:graphicFrameLocks noGrp="1"/>
          </p:cNvGraphicFramePr>
          <p:nvPr>
            <p:extLst>
              <p:ext uri="{D42A27DB-BD31-4B8C-83A1-F6EECF244321}">
                <p14:modId xmlns:p14="http://schemas.microsoft.com/office/powerpoint/2010/main" val="4226925597"/>
              </p:ext>
            </p:extLst>
          </p:nvPr>
        </p:nvGraphicFramePr>
        <p:xfrm>
          <a:off x="971601" y="2715096"/>
          <a:ext cx="7560839" cy="3378200"/>
        </p:xfrm>
        <a:graphic>
          <a:graphicData uri="http://schemas.openxmlformats.org/drawingml/2006/table">
            <a:tbl>
              <a:tblPr/>
              <a:tblGrid>
                <a:gridCol w="1478793"/>
                <a:gridCol w="1190762"/>
                <a:gridCol w="1190762"/>
                <a:gridCol w="1190762"/>
                <a:gridCol w="1190762"/>
                <a:gridCol w="1318998"/>
              </a:tblGrid>
              <a:tr h="177800">
                <a:tc>
                  <a:txBody>
                    <a:bodyPr/>
                    <a:lstStyle/>
                    <a:p>
                      <a:pPr algn="l" fontAlgn="b"/>
                      <a:endParaRPr lang="en-US" sz="15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a:endParaRPr>
                    </a:p>
                  </a:txBody>
                  <a:tcPr marL="12700" marR="12700" marT="1270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500" b="0" i="0" u="none" strike="noStrike" dirty="0" err="1">
                          <a:solidFill>
                            <a:srgbClr val="000000"/>
                          </a:solidFill>
                          <a:effectLst/>
                          <a:latin typeface="Calibri"/>
                        </a:rPr>
                        <a:t>alle</a:t>
                      </a:r>
                      <a:r>
                        <a:rPr lang="en-US" sz="1500" b="0" i="0" u="none" strike="noStrike" dirty="0">
                          <a:solidFill>
                            <a:srgbClr val="000000"/>
                          </a:solidFill>
                          <a:effectLst/>
                          <a:latin typeface="Calibri"/>
                        </a:rPr>
                        <a:t> data</a:t>
                      </a:r>
                    </a:p>
                  </a:txBody>
                  <a:tcPr marL="12700" marR="12700" marT="1270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l" fontAlgn="b"/>
                      <a:r>
                        <a:rPr lang="en-US" sz="1500" b="0" i="0" u="none" strike="noStrike">
                          <a:solidFill>
                            <a:srgbClr val="000000"/>
                          </a:solidFill>
                          <a:effectLst/>
                          <a:latin typeface="Calibri"/>
                        </a:rPr>
                        <a:t> </a:t>
                      </a:r>
                    </a:p>
                  </a:txBody>
                  <a:tcPr marL="12700" marR="12700" marT="12700" marB="0" anchor="b">
                    <a:lnL>
                      <a:noFill/>
                    </a:lnL>
                    <a:lnR w="12700" cap="flat" cmpd="sng" algn="ctr">
                      <a:solidFill>
                        <a:scrgbClr r="0" g="0" b="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gridSpan="2">
                  <a:txBody>
                    <a:bodyPr/>
                    <a:lstStyle/>
                    <a:p>
                      <a:pPr algn="ctr" fontAlgn="b"/>
                      <a:r>
                        <a:rPr lang="en-US" sz="1500" b="0" i="0" u="none" strike="noStrike" dirty="0" err="1" smtClean="0">
                          <a:solidFill>
                            <a:srgbClr val="000000"/>
                          </a:solidFill>
                          <a:effectLst/>
                          <a:latin typeface="+mn-lt"/>
                        </a:rPr>
                        <a:t>Zonder</a:t>
                      </a:r>
                      <a:r>
                        <a:rPr lang="en-US" sz="1500" b="0" i="0" u="none" strike="noStrike" dirty="0" smtClean="0">
                          <a:solidFill>
                            <a:srgbClr val="000000"/>
                          </a:solidFill>
                          <a:effectLst/>
                          <a:latin typeface="+mn-lt"/>
                        </a:rPr>
                        <a:t> extreme </a:t>
                      </a:r>
                      <a:r>
                        <a:rPr lang="en-US" sz="1500" b="0" i="0" u="none" strike="noStrike" dirty="0" err="1" smtClean="0">
                          <a:solidFill>
                            <a:srgbClr val="000000"/>
                          </a:solidFill>
                          <a:effectLst/>
                          <a:latin typeface="+mn-lt"/>
                        </a:rPr>
                        <a:t>temperatuur</a:t>
                      </a:r>
                      <a:endParaRPr lang="en-US" sz="1500" b="0" i="0" u="none" strike="noStrike" dirty="0">
                        <a:solidFill>
                          <a:srgbClr val="000000"/>
                        </a:solidFill>
                        <a:effectLst/>
                        <a:latin typeface="+mn-lt"/>
                      </a:endParaRPr>
                    </a:p>
                  </a:txBody>
                  <a:tcPr marL="12700" marR="12700" marT="12700" marB="0" anchor="b">
                    <a:lnL w="12700" cap="flat" cmpd="sng" algn="ctr">
                      <a:solidFill>
                        <a:scrgbClr r="0" g="0" b="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nl-NL"/>
                    </a:p>
                  </a:txBody>
                  <a:tcPr/>
                </a:tc>
              </a:tr>
              <a:tr h="177800">
                <a:tc>
                  <a:txBody>
                    <a:bodyPr/>
                    <a:lstStyle/>
                    <a:p>
                      <a:pPr algn="l" fontAlgn="b"/>
                      <a:endParaRPr lang="en-US" sz="1500" b="0" i="0" u="none" strike="noStrike">
                        <a:solidFill>
                          <a:srgbClr val="000000"/>
                        </a:solidFill>
                        <a:effectLst/>
                        <a:latin typeface="Calibri"/>
                      </a:endParaRPr>
                    </a:p>
                  </a:txBody>
                  <a:tcPr marL="12700" marR="12700" marT="1270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500" b="0" i="0" u="none" strike="noStrike">
                        <a:solidFill>
                          <a:srgbClr val="000000"/>
                        </a:solidFill>
                        <a:effectLst/>
                        <a:latin typeface="Calibri"/>
                      </a:endParaRPr>
                    </a:p>
                  </a:txBody>
                  <a:tcPr marL="12700" marR="12700" marT="1270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Calibri"/>
                        </a:rPr>
                        <a:t>M</a:t>
                      </a:r>
                    </a:p>
                  </a:txBody>
                  <a:tcPr marL="12700" marR="12700" marT="12700" marB="0" anchor="b">
                    <a:lnL w="635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Calibri"/>
                        </a:rPr>
                        <a:t>SD</a:t>
                      </a:r>
                    </a:p>
                  </a:txBody>
                  <a:tcPr marL="12700" marR="12700" marT="1270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Calibri"/>
                        </a:rPr>
                        <a:t>M</a:t>
                      </a:r>
                    </a:p>
                  </a:txBody>
                  <a:tcPr marL="12700" marR="12700" marT="1270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Calibri"/>
                        </a:rPr>
                        <a:t>SD</a:t>
                      </a:r>
                    </a:p>
                  </a:txBody>
                  <a:tcPr marL="12700" marR="12700" marT="12700" marB="0" anchor="b">
                    <a:lnL w="12700" cap="flat" cmpd="sng" algn="ctr">
                      <a:solidFill>
                        <a:scrgbClr r="0" g="0" b="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rgbClr r="0" g="0" b="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7800">
                <a:tc>
                  <a:txBody>
                    <a:bodyPr/>
                    <a:lstStyle/>
                    <a:p>
                      <a:pPr algn="l" fontAlgn="b"/>
                      <a:r>
                        <a:rPr lang="en-US" sz="1500" b="0" i="0" u="none" strike="noStrike" dirty="0" err="1">
                          <a:solidFill>
                            <a:srgbClr val="000000"/>
                          </a:solidFill>
                          <a:effectLst/>
                          <a:latin typeface="Calibri"/>
                        </a:rPr>
                        <a:t>Injunctieve</a:t>
                      </a:r>
                      <a:r>
                        <a:rPr lang="en-US" sz="1500" b="0" i="0" u="none" strike="noStrike" dirty="0">
                          <a:solidFill>
                            <a:srgbClr val="000000"/>
                          </a:solidFill>
                          <a:effectLst/>
                          <a:latin typeface="Calibri"/>
                        </a:rPr>
                        <a:t> norm</a:t>
                      </a:r>
                    </a:p>
                  </a:txBody>
                  <a:tcPr marL="12700" marR="12700" marT="1270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500" b="0" i="0" u="none" strike="noStrike">
                          <a:solidFill>
                            <a:srgbClr val="000000"/>
                          </a:solidFill>
                          <a:effectLst/>
                          <a:latin typeface="Calibri"/>
                        </a:rPr>
                        <a:t>Voormeting</a:t>
                      </a:r>
                    </a:p>
                  </a:txBody>
                  <a:tcPr marL="12700" marR="12700" marT="1270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500" b="0" i="0" u="none" strike="noStrike" dirty="0">
                          <a:solidFill>
                            <a:srgbClr val="000000"/>
                          </a:solidFill>
                          <a:effectLst/>
                          <a:latin typeface="Calibri"/>
                        </a:rPr>
                        <a:t>7</a:t>
                      </a:r>
                    </a:p>
                  </a:txBody>
                  <a:tcPr marL="12700" marR="12700" marT="12700" marB="0" anchor="b">
                    <a:lnL w="635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500" b="0" i="0" u="none" strike="noStrike">
                          <a:solidFill>
                            <a:srgbClr val="000000"/>
                          </a:solidFill>
                          <a:effectLst/>
                          <a:latin typeface="Calibri"/>
                        </a:rPr>
                        <a:t>1,41</a:t>
                      </a:r>
                    </a:p>
                  </a:txBody>
                  <a:tcPr marL="12700" marR="12700" marT="1270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500" b="0" i="0" u="none" strike="noStrike">
                          <a:solidFill>
                            <a:srgbClr val="000000"/>
                          </a:solidFill>
                          <a:effectLst/>
                          <a:latin typeface="Calibri"/>
                        </a:rPr>
                        <a:t>7</a:t>
                      </a:r>
                    </a:p>
                  </a:txBody>
                  <a:tcPr marL="12700" marR="12700" marT="1270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500" b="0" i="0" u="none" strike="noStrike">
                          <a:solidFill>
                            <a:srgbClr val="000000"/>
                          </a:solidFill>
                          <a:effectLst/>
                          <a:latin typeface="Calibri"/>
                        </a:rPr>
                        <a:t>1,41</a:t>
                      </a:r>
                    </a:p>
                  </a:txBody>
                  <a:tcPr marL="12700" marR="12700" marT="12700" marB="0" anchor="b">
                    <a:lnL w="12700" cap="flat" cmpd="sng" algn="ctr">
                      <a:solidFill>
                        <a:scrgbClr r="0" g="0" b="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177800">
                <a:tc>
                  <a:txBody>
                    <a:bodyPr/>
                    <a:lstStyle/>
                    <a:p>
                      <a:pPr algn="l" fontAlgn="b"/>
                      <a:r>
                        <a:rPr lang="en-US" sz="1500" b="0" i="0" u="none" strike="noStrike" dirty="0">
                          <a:solidFill>
                            <a:srgbClr val="000000"/>
                          </a:solidFill>
                          <a:effectLst/>
                          <a:latin typeface="Calibri"/>
                        </a:rPr>
                        <a:t> </a:t>
                      </a:r>
                    </a:p>
                  </a:txBody>
                  <a:tcPr marL="12700" marR="12700" marT="1270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500" b="0" i="0" u="none" strike="noStrike">
                          <a:solidFill>
                            <a:srgbClr val="000000"/>
                          </a:solidFill>
                          <a:effectLst/>
                          <a:latin typeface="Calibri"/>
                        </a:rPr>
                        <a:t>Nameting</a:t>
                      </a:r>
                    </a:p>
                  </a:txBody>
                  <a:tcPr marL="12700" marR="12700" marT="1270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Calibri"/>
                        </a:rPr>
                        <a:t>22,33</a:t>
                      </a:r>
                    </a:p>
                  </a:txBody>
                  <a:tcPr marL="12700" marR="12700" marT="12700" marB="0" anchor="b">
                    <a:lnL w="635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Calibri"/>
                        </a:rPr>
                        <a:t>26,86</a:t>
                      </a:r>
                    </a:p>
                  </a:txBody>
                  <a:tcPr marL="12700" marR="12700" marT="1270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Calibri"/>
                        </a:rPr>
                        <a:t>22,33</a:t>
                      </a:r>
                    </a:p>
                  </a:txBody>
                  <a:tcPr marL="12700" marR="12700" marT="1270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Calibri"/>
                        </a:rPr>
                        <a:t>26,86</a:t>
                      </a:r>
                    </a:p>
                  </a:txBody>
                  <a:tcPr marL="12700" marR="12700" marT="12700" marB="0" anchor="b">
                    <a:lnL w="12700" cap="flat" cmpd="sng" algn="ctr">
                      <a:solidFill>
                        <a:scrgbClr r="0" g="0" b="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177800">
                <a:tc>
                  <a:txBody>
                    <a:bodyPr/>
                    <a:lstStyle/>
                    <a:p>
                      <a:pPr algn="l" fontAlgn="b"/>
                      <a:r>
                        <a:rPr lang="en-US" sz="1500" b="0" i="0" u="none" strike="noStrike" dirty="0">
                          <a:solidFill>
                            <a:srgbClr val="000000"/>
                          </a:solidFill>
                          <a:effectLst/>
                          <a:latin typeface="Calibri"/>
                        </a:rPr>
                        <a:t>Prompt</a:t>
                      </a:r>
                    </a:p>
                  </a:txBody>
                  <a:tcPr marL="12700" marR="12700" marT="1270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500" b="0" i="0" u="none" strike="noStrike">
                          <a:solidFill>
                            <a:srgbClr val="000000"/>
                          </a:solidFill>
                          <a:effectLst/>
                          <a:latin typeface="Calibri"/>
                        </a:rPr>
                        <a:t>Voormeting</a:t>
                      </a:r>
                    </a:p>
                  </a:txBody>
                  <a:tcPr marL="12700" marR="12700" marT="1270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500" b="0" i="0" u="none" strike="noStrike" dirty="0">
                          <a:solidFill>
                            <a:srgbClr val="000000"/>
                          </a:solidFill>
                          <a:effectLst/>
                          <a:latin typeface="Calibri"/>
                        </a:rPr>
                        <a:t>22</a:t>
                      </a:r>
                    </a:p>
                  </a:txBody>
                  <a:tcPr marL="12700" marR="12700" marT="12700" marB="0" anchor="b">
                    <a:lnL w="635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500" b="0" i="0" u="none" strike="noStrike">
                          <a:solidFill>
                            <a:srgbClr val="000000"/>
                          </a:solidFill>
                          <a:effectLst/>
                          <a:latin typeface="Calibri"/>
                        </a:rPr>
                        <a:t>15,56</a:t>
                      </a:r>
                    </a:p>
                  </a:txBody>
                  <a:tcPr marL="12700" marR="12700" marT="1270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500" b="0" i="0" u="none" strike="noStrike">
                          <a:solidFill>
                            <a:srgbClr val="000000"/>
                          </a:solidFill>
                          <a:effectLst/>
                          <a:latin typeface="Calibri"/>
                        </a:rPr>
                        <a:t>22</a:t>
                      </a:r>
                    </a:p>
                  </a:txBody>
                  <a:tcPr marL="12700" marR="12700" marT="1270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500" b="0" i="0" u="none" strike="noStrike">
                          <a:solidFill>
                            <a:srgbClr val="000000"/>
                          </a:solidFill>
                          <a:effectLst/>
                          <a:latin typeface="Calibri"/>
                        </a:rPr>
                        <a:t>15,56</a:t>
                      </a:r>
                    </a:p>
                  </a:txBody>
                  <a:tcPr marL="12700" marR="12700" marT="12700" marB="0" anchor="b">
                    <a:lnL w="12700" cap="flat" cmpd="sng" algn="ctr">
                      <a:solidFill>
                        <a:scrgbClr r="0" g="0" b="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177800">
                <a:tc>
                  <a:txBody>
                    <a:bodyPr/>
                    <a:lstStyle/>
                    <a:p>
                      <a:pPr algn="l" fontAlgn="b"/>
                      <a:r>
                        <a:rPr lang="en-US" sz="1500" b="0" i="0" u="none" strike="noStrike" dirty="0">
                          <a:solidFill>
                            <a:srgbClr val="000000"/>
                          </a:solidFill>
                          <a:effectLst/>
                          <a:latin typeface="Calibri"/>
                        </a:rPr>
                        <a:t> </a:t>
                      </a:r>
                    </a:p>
                  </a:txBody>
                  <a:tcPr marL="12700" marR="12700" marT="1270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500" b="0" i="0" u="none" strike="noStrike">
                          <a:solidFill>
                            <a:srgbClr val="000000"/>
                          </a:solidFill>
                          <a:effectLst/>
                          <a:latin typeface="Calibri"/>
                        </a:rPr>
                        <a:t>Nameting</a:t>
                      </a:r>
                    </a:p>
                  </a:txBody>
                  <a:tcPr marL="12700" marR="12700" marT="1270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smtClean="0">
                          <a:solidFill>
                            <a:srgbClr val="000000"/>
                          </a:solidFill>
                          <a:effectLst/>
                          <a:latin typeface="Calibri"/>
                        </a:rPr>
                        <a:t>37</a:t>
                      </a:r>
                      <a:endParaRPr lang="en-US" sz="1500" b="0" i="0" u="none" strike="noStrike" dirty="0">
                        <a:solidFill>
                          <a:srgbClr val="000000"/>
                        </a:solidFill>
                        <a:effectLst/>
                        <a:latin typeface="Calibri"/>
                      </a:endParaRPr>
                    </a:p>
                  </a:txBody>
                  <a:tcPr marL="12700" marR="12700" marT="12700" marB="0" anchor="b">
                    <a:lnL w="635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smtClean="0">
                          <a:solidFill>
                            <a:srgbClr val="000000"/>
                          </a:solidFill>
                          <a:effectLst/>
                          <a:latin typeface="Calibri"/>
                        </a:rPr>
                        <a:t>-</a:t>
                      </a:r>
                      <a:endParaRPr lang="en-US" sz="1500" b="0" i="0" u="none" strike="noStrike" dirty="0">
                        <a:solidFill>
                          <a:srgbClr val="000000"/>
                        </a:solidFill>
                        <a:effectLst/>
                        <a:latin typeface="Calibri"/>
                      </a:endParaRPr>
                    </a:p>
                  </a:txBody>
                  <a:tcPr marL="12700" marR="12700" marT="1270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smtClean="0">
                          <a:solidFill>
                            <a:srgbClr val="000000"/>
                          </a:solidFill>
                          <a:effectLst/>
                          <a:latin typeface="Calibri"/>
                        </a:rPr>
                        <a:t>37</a:t>
                      </a:r>
                      <a:endParaRPr lang="en-US" sz="1500" b="0" i="0" u="none" strike="noStrike" dirty="0">
                        <a:solidFill>
                          <a:srgbClr val="000000"/>
                        </a:solidFill>
                        <a:effectLst/>
                        <a:latin typeface="Calibri"/>
                      </a:endParaRPr>
                    </a:p>
                  </a:txBody>
                  <a:tcPr marL="12700" marR="12700" marT="1270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smtClean="0">
                          <a:solidFill>
                            <a:srgbClr val="000000"/>
                          </a:solidFill>
                          <a:effectLst/>
                          <a:latin typeface="Calibri"/>
                        </a:rPr>
                        <a:t>-</a:t>
                      </a:r>
                      <a:endParaRPr lang="en-US" sz="1500" b="0" i="0" u="none" strike="noStrike" dirty="0">
                        <a:solidFill>
                          <a:srgbClr val="000000"/>
                        </a:solidFill>
                        <a:effectLst/>
                        <a:latin typeface="Calibri"/>
                      </a:endParaRPr>
                    </a:p>
                  </a:txBody>
                  <a:tcPr marL="12700" marR="12700" marT="12700" marB="0" anchor="b">
                    <a:lnL w="12700" cap="flat" cmpd="sng" algn="ctr">
                      <a:solidFill>
                        <a:scrgbClr r="0" g="0" b="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177800">
                <a:tc>
                  <a:txBody>
                    <a:bodyPr/>
                    <a:lstStyle/>
                    <a:p>
                      <a:pPr algn="l" fontAlgn="b"/>
                      <a:r>
                        <a:rPr lang="en-US" sz="1500" b="0" i="0" u="none" strike="noStrike" dirty="0" err="1">
                          <a:solidFill>
                            <a:srgbClr val="000000"/>
                          </a:solidFill>
                          <a:effectLst/>
                          <a:latin typeface="Calibri"/>
                        </a:rPr>
                        <a:t>Controleconditie</a:t>
                      </a:r>
                      <a:endParaRPr lang="en-US" sz="1500" b="0" i="0" u="none" strike="noStrike" dirty="0">
                        <a:solidFill>
                          <a:srgbClr val="000000"/>
                        </a:solidFill>
                        <a:effectLst/>
                        <a:latin typeface="Calibri"/>
                      </a:endParaRPr>
                    </a:p>
                  </a:txBody>
                  <a:tcPr marL="12700" marR="12700" marT="1270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500" b="0" i="0" u="none" strike="noStrike">
                          <a:solidFill>
                            <a:srgbClr val="000000"/>
                          </a:solidFill>
                          <a:effectLst/>
                          <a:latin typeface="Calibri"/>
                        </a:rPr>
                        <a:t>Voormeting</a:t>
                      </a:r>
                    </a:p>
                  </a:txBody>
                  <a:tcPr marL="12700" marR="12700" marT="1270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500" b="0" i="0" u="none" strike="noStrike" dirty="0">
                          <a:solidFill>
                            <a:srgbClr val="000000"/>
                          </a:solidFill>
                          <a:effectLst/>
                          <a:latin typeface="Calibri"/>
                        </a:rPr>
                        <a:t>27</a:t>
                      </a:r>
                    </a:p>
                  </a:txBody>
                  <a:tcPr marL="12700" marR="12700" marT="12700" marB="0" anchor="b">
                    <a:lnL w="635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500" b="0" i="0" u="none" strike="noStrike" dirty="0">
                          <a:solidFill>
                            <a:srgbClr val="000000"/>
                          </a:solidFill>
                          <a:effectLst/>
                          <a:latin typeface="Calibri"/>
                        </a:rPr>
                        <a:t>15,56</a:t>
                      </a:r>
                    </a:p>
                  </a:txBody>
                  <a:tcPr marL="12700" marR="12700" marT="1270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500" b="0" i="0" u="none" strike="noStrike">
                          <a:solidFill>
                            <a:srgbClr val="000000"/>
                          </a:solidFill>
                          <a:effectLst/>
                          <a:latin typeface="Calibri"/>
                        </a:rPr>
                        <a:t>27</a:t>
                      </a:r>
                    </a:p>
                  </a:txBody>
                  <a:tcPr marL="12700" marR="12700" marT="1270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500" b="0" i="0" u="none" strike="noStrike">
                          <a:solidFill>
                            <a:srgbClr val="000000"/>
                          </a:solidFill>
                          <a:effectLst/>
                          <a:latin typeface="Calibri"/>
                        </a:rPr>
                        <a:t>15,56</a:t>
                      </a:r>
                    </a:p>
                  </a:txBody>
                  <a:tcPr marL="12700" marR="12700" marT="12700" marB="0" anchor="b">
                    <a:lnL w="12700" cap="flat" cmpd="sng" algn="ctr">
                      <a:solidFill>
                        <a:scrgbClr r="0" g="0" b="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177800">
                <a:tc>
                  <a:txBody>
                    <a:bodyPr/>
                    <a:lstStyle/>
                    <a:p>
                      <a:pPr algn="l" fontAlgn="b"/>
                      <a:r>
                        <a:rPr lang="en-US" sz="1500" b="0" i="0" u="none" strike="noStrike" dirty="0">
                          <a:solidFill>
                            <a:srgbClr val="000000"/>
                          </a:solidFill>
                          <a:effectLst/>
                          <a:latin typeface="Calibri"/>
                        </a:rPr>
                        <a:t> </a:t>
                      </a:r>
                    </a:p>
                  </a:txBody>
                  <a:tcPr marL="12700" marR="12700" marT="1270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500" b="0" i="0" u="none" strike="noStrike">
                          <a:solidFill>
                            <a:srgbClr val="000000"/>
                          </a:solidFill>
                          <a:effectLst/>
                          <a:latin typeface="Calibri"/>
                        </a:rPr>
                        <a:t>Nameting</a:t>
                      </a:r>
                    </a:p>
                  </a:txBody>
                  <a:tcPr marL="12700" marR="12700" marT="1270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Calibri"/>
                        </a:rPr>
                        <a:t>23,67</a:t>
                      </a:r>
                    </a:p>
                  </a:txBody>
                  <a:tcPr marL="12700" marR="12700" marT="12700" marB="0" anchor="b">
                    <a:lnL w="635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Calibri"/>
                        </a:rPr>
                        <a:t>9,02</a:t>
                      </a:r>
                    </a:p>
                  </a:txBody>
                  <a:tcPr marL="12700" marR="12700" marT="1270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Calibri"/>
                        </a:rPr>
                        <a:t>19</a:t>
                      </a:r>
                    </a:p>
                  </a:txBody>
                  <a:tcPr marL="12700" marR="12700" marT="1270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Calibri"/>
                        </a:rPr>
                        <a:t>5,66</a:t>
                      </a:r>
                    </a:p>
                  </a:txBody>
                  <a:tcPr marL="12700" marR="12700" marT="12700" marB="0" anchor="b">
                    <a:lnL w="12700" cap="flat" cmpd="sng" algn="ctr">
                      <a:solidFill>
                        <a:scrgbClr r="0" g="0" b="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177800">
                <a:tc>
                  <a:txBody>
                    <a:bodyPr/>
                    <a:lstStyle/>
                    <a:p>
                      <a:pPr algn="l" fontAlgn="b"/>
                      <a:r>
                        <a:rPr lang="en-US" sz="1500" b="0" i="0" u="none" strike="noStrike" dirty="0" err="1">
                          <a:solidFill>
                            <a:srgbClr val="000000"/>
                          </a:solidFill>
                          <a:effectLst/>
                          <a:latin typeface="Calibri"/>
                        </a:rPr>
                        <a:t>Descriptieve</a:t>
                      </a:r>
                      <a:r>
                        <a:rPr lang="en-US" sz="1500" b="0" i="0" u="none" strike="noStrike" dirty="0">
                          <a:solidFill>
                            <a:srgbClr val="000000"/>
                          </a:solidFill>
                          <a:effectLst/>
                          <a:latin typeface="Calibri"/>
                        </a:rPr>
                        <a:t> norm</a:t>
                      </a:r>
                    </a:p>
                  </a:txBody>
                  <a:tcPr marL="12700" marR="12700" marT="1270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500" b="0" i="0" u="none" strike="noStrike">
                          <a:solidFill>
                            <a:srgbClr val="000000"/>
                          </a:solidFill>
                          <a:effectLst/>
                          <a:latin typeface="Calibri"/>
                        </a:rPr>
                        <a:t>Voormeting</a:t>
                      </a:r>
                    </a:p>
                  </a:txBody>
                  <a:tcPr marL="12700" marR="12700" marT="1270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500" b="0" i="0" u="none" strike="noStrike" dirty="0">
                          <a:solidFill>
                            <a:srgbClr val="000000"/>
                          </a:solidFill>
                          <a:effectLst/>
                          <a:latin typeface="Calibri"/>
                        </a:rPr>
                        <a:t>18,5</a:t>
                      </a:r>
                    </a:p>
                  </a:txBody>
                  <a:tcPr marL="12700" marR="12700" marT="12700" marB="0" anchor="b">
                    <a:lnL w="635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500" b="0" i="0" u="none" strike="noStrike" dirty="0">
                          <a:solidFill>
                            <a:srgbClr val="000000"/>
                          </a:solidFill>
                          <a:effectLst/>
                          <a:latin typeface="Calibri"/>
                        </a:rPr>
                        <a:t>0,71</a:t>
                      </a:r>
                    </a:p>
                  </a:txBody>
                  <a:tcPr marL="12700" marR="12700" marT="1270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500" b="0" i="0" u="none" strike="noStrike" dirty="0">
                          <a:solidFill>
                            <a:srgbClr val="000000"/>
                          </a:solidFill>
                          <a:effectLst/>
                          <a:latin typeface="Calibri"/>
                        </a:rPr>
                        <a:t>18,5</a:t>
                      </a:r>
                    </a:p>
                  </a:txBody>
                  <a:tcPr marL="12700" marR="12700" marT="1270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500" b="0" i="0" u="none" strike="noStrike" dirty="0">
                          <a:solidFill>
                            <a:srgbClr val="000000"/>
                          </a:solidFill>
                          <a:effectLst/>
                          <a:latin typeface="Calibri"/>
                        </a:rPr>
                        <a:t>0,71</a:t>
                      </a:r>
                    </a:p>
                  </a:txBody>
                  <a:tcPr marL="12700" marR="12700" marT="12700" marB="0" anchor="b">
                    <a:lnL w="12700" cap="flat" cmpd="sng" algn="ctr">
                      <a:solidFill>
                        <a:scrgbClr r="0" g="0" b="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177800">
                <a:tc>
                  <a:txBody>
                    <a:bodyPr/>
                    <a:lstStyle/>
                    <a:p>
                      <a:pPr algn="l" fontAlgn="b"/>
                      <a:r>
                        <a:rPr lang="en-US" sz="1500" b="0" i="0" u="none" strike="noStrike" dirty="0">
                          <a:solidFill>
                            <a:srgbClr val="000000"/>
                          </a:solidFill>
                          <a:effectLst/>
                          <a:latin typeface="Calibri"/>
                        </a:rPr>
                        <a:t> </a:t>
                      </a:r>
                    </a:p>
                  </a:txBody>
                  <a:tcPr marL="12700" marR="12700" marT="1270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500" b="0" i="0" u="none" strike="noStrike">
                          <a:solidFill>
                            <a:srgbClr val="000000"/>
                          </a:solidFill>
                          <a:effectLst/>
                          <a:latin typeface="Calibri"/>
                        </a:rPr>
                        <a:t>Nameting</a:t>
                      </a:r>
                    </a:p>
                  </a:txBody>
                  <a:tcPr marL="12700" marR="12700" marT="1270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Calibri"/>
                        </a:rPr>
                        <a:t>28</a:t>
                      </a:r>
                    </a:p>
                  </a:txBody>
                  <a:tcPr marL="12700" marR="12700" marT="12700" marB="0" anchor="b">
                    <a:lnL w="635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Calibri"/>
                        </a:rPr>
                        <a:t>27,07</a:t>
                      </a:r>
                    </a:p>
                  </a:txBody>
                  <a:tcPr marL="12700" marR="12700" marT="1270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Calibri"/>
                        </a:rPr>
                        <a:t>28</a:t>
                      </a:r>
                    </a:p>
                  </a:txBody>
                  <a:tcPr marL="12700" marR="12700" marT="1270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Calibri"/>
                        </a:rPr>
                        <a:t>27,07</a:t>
                      </a:r>
                    </a:p>
                  </a:txBody>
                  <a:tcPr marL="12700" marR="12700" marT="12700" marB="0" anchor="b">
                    <a:lnL w="12700" cap="flat" cmpd="sng" algn="ctr">
                      <a:solidFill>
                        <a:scrgbClr r="0" g="0" b="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177800">
                <a:tc>
                  <a:txBody>
                    <a:bodyPr/>
                    <a:lstStyle/>
                    <a:p>
                      <a:pPr algn="l" fontAlgn="b"/>
                      <a:r>
                        <a:rPr lang="en-US" sz="1500" b="0" i="0" u="none" strike="noStrike" dirty="0" err="1">
                          <a:solidFill>
                            <a:srgbClr val="000000"/>
                          </a:solidFill>
                          <a:effectLst/>
                          <a:latin typeface="Calibri"/>
                        </a:rPr>
                        <a:t>Persoonlijke</a:t>
                      </a:r>
                      <a:r>
                        <a:rPr lang="en-US" sz="1500" b="0" i="0" u="none" strike="noStrike" dirty="0">
                          <a:solidFill>
                            <a:srgbClr val="000000"/>
                          </a:solidFill>
                          <a:effectLst/>
                          <a:latin typeface="Calibri"/>
                        </a:rPr>
                        <a:t> norm</a:t>
                      </a:r>
                    </a:p>
                  </a:txBody>
                  <a:tcPr marL="12700" marR="12700" marT="1270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500" b="0" i="0" u="none" strike="noStrike">
                          <a:solidFill>
                            <a:srgbClr val="000000"/>
                          </a:solidFill>
                          <a:effectLst/>
                          <a:latin typeface="Calibri"/>
                        </a:rPr>
                        <a:t>Voormeting</a:t>
                      </a:r>
                    </a:p>
                  </a:txBody>
                  <a:tcPr marL="12700" marR="12700" marT="1270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500" b="0" i="0" u="none" strike="noStrike">
                          <a:solidFill>
                            <a:srgbClr val="000000"/>
                          </a:solidFill>
                          <a:effectLst/>
                          <a:latin typeface="Calibri"/>
                        </a:rPr>
                        <a:t>30</a:t>
                      </a:r>
                    </a:p>
                  </a:txBody>
                  <a:tcPr marL="12700" marR="12700" marT="12700" marB="0" anchor="b">
                    <a:lnL w="635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500" b="0" i="0" u="none" strike="noStrike" dirty="0">
                          <a:solidFill>
                            <a:srgbClr val="000000"/>
                          </a:solidFill>
                          <a:effectLst/>
                          <a:latin typeface="Calibri"/>
                        </a:rPr>
                        <a:t>7,07</a:t>
                      </a:r>
                    </a:p>
                  </a:txBody>
                  <a:tcPr marL="12700" marR="12700" marT="1270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500" b="0" i="0" u="none" strike="noStrike" dirty="0">
                          <a:solidFill>
                            <a:srgbClr val="000000"/>
                          </a:solidFill>
                          <a:effectLst/>
                          <a:latin typeface="Calibri"/>
                        </a:rPr>
                        <a:t>30</a:t>
                      </a:r>
                    </a:p>
                  </a:txBody>
                  <a:tcPr marL="12700" marR="12700" marT="1270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500" b="0" i="0" u="none" strike="noStrike" dirty="0">
                          <a:solidFill>
                            <a:srgbClr val="000000"/>
                          </a:solidFill>
                          <a:effectLst/>
                          <a:latin typeface="Calibri"/>
                        </a:rPr>
                        <a:t>7,07</a:t>
                      </a:r>
                    </a:p>
                  </a:txBody>
                  <a:tcPr marL="12700" marR="12700" marT="12700" marB="0" anchor="b">
                    <a:lnL w="12700" cap="flat" cmpd="sng" algn="ctr">
                      <a:solidFill>
                        <a:scrgbClr r="0" g="0" b="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177800">
                <a:tc>
                  <a:txBody>
                    <a:bodyPr/>
                    <a:lstStyle/>
                    <a:p>
                      <a:pPr algn="l" fontAlgn="b"/>
                      <a:r>
                        <a:rPr lang="en-US" sz="1500" b="0" i="0" u="none" strike="noStrike" dirty="0">
                          <a:solidFill>
                            <a:srgbClr val="000000"/>
                          </a:solidFill>
                          <a:effectLst/>
                          <a:latin typeface="Calibri"/>
                        </a:rPr>
                        <a:t> </a:t>
                      </a:r>
                    </a:p>
                  </a:txBody>
                  <a:tcPr marL="12700" marR="12700" marT="1270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500" b="0" i="0" u="none" strike="noStrike">
                          <a:solidFill>
                            <a:srgbClr val="000000"/>
                          </a:solidFill>
                          <a:effectLst/>
                          <a:latin typeface="Calibri"/>
                        </a:rPr>
                        <a:t>Nameting</a:t>
                      </a:r>
                    </a:p>
                  </a:txBody>
                  <a:tcPr marL="12700" marR="12700" marT="1270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Calibri"/>
                        </a:rPr>
                        <a:t>64,5</a:t>
                      </a:r>
                    </a:p>
                  </a:txBody>
                  <a:tcPr marL="12700" marR="12700" marT="12700" marB="0" anchor="b">
                    <a:lnL w="635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Calibri"/>
                        </a:rPr>
                        <a:t>55,86</a:t>
                      </a:r>
                    </a:p>
                  </a:txBody>
                  <a:tcPr marL="12700" marR="12700" marT="1270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Calibri"/>
                        </a:rPr>
                        <a:t>25</a:t>
                      </a:r>
                    </a:p>
                  </a:txBody>
                  <a:tcPr marL="12700" marR="12700" marT="1270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Calibri"/>
                        </a:rPr>
                        <a:t>-</a:t>
                      </a:r>
                    </a:p>
                  </a:txBody>
                  <a:tcPr marL="12700" marR="12700" marT="12700" marB="0" anchor="b">
                    <a:lnL w="12700" cap="flat" cmpd="sng" algn="ctr">
                      <a:solidFill>
                        <a:scrgbClr r="0" g="0" b="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177800">
                <a:tc>
                  <a:txBody>
                    <a:bodyPr/>
                    <a:lstStyle/>
                    <a:p>
                      <a:pPr algn="l" fontAlgn="b"/>
                      <a:r>
                        <a:rPr lang="en-US" sz="1500" b="0" i="0" u="none" strike="noStrike" dirty="0">
                          <a:solidFill>
                            <a:srgbClr val="000000"/>
                          </a:solidFill>
                          <a:effectLst/>
                          <a:latin typeface="Calibri"/>
                        </a:rPr>
                        <a:t>Prompt extra</a:t>
                      </a:r>
                    </a:p>
                  </a:txBody>
                  <a:tcPr marL="12700" marR="12700" marT="1270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500" b="0" i="0" u="none" strike="noStrike">
                          <a:solidFill>
                            <a:srgbClr val="000000"/>
                          </a:solidFill>
                          <a:effectLst/>
                          <a:latin typeface="Calibri"/>
                        </a:rPr>
                        <a:t>Voormeting</a:t>
                      </a:r>
                    </a:p>
                  </a:txBody>
                  <a:tcPr marL="12700" marR="12700" marT="1270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500" b="0" i="0" u="none" strike="noStrike">
                          <a:solidFill>
                            <a:srgbClr val="000000"/>
                          </a:solidFill>
                          <a:effectLst/>
                          <a:latin typeface="Calibri"/>
                        </a:rPr>
                        <a:t>30</a:t>
                      </a:r>
                    </a:p>
                  </a:txBody>
                  <a:tcPr marL="12700" marR="12700" marT="12700" marB="0" anchor="b">
                    <a:lnL w="635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500" b="0" i="0" u="none" strike="noStrike" dirty="0">
                          <a:solidFill>
                            <a:srgbClr val="000000"/>
                          </a:solidFill>
                          <a:effectLst/>
                          <a:latin typeface="Calibri"/>
                        </a:rPr>
                        <a:t>7,07</a:t>
                      </a:r>
                    </a:p>
                  </a:txBody>
                  <a:tcPr marL="12700" marR="12700" marT="1270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500" b="0" i="0" u="none" strike="noStrike" dirty="0">
                          <a:solidFill>
                            <a:srgbClr val="000000"/>
                          </a:solidFill>
                          <a:effectLst/>
                          <a:latin typeface="Calibri"/>
                        </a:rPr>
                        <a:t>30</a:t>
                      </a:r>
                    </a:p>
                  </a:txBody>
                  <a:tcPr marL="12700" marR="12700" marT="1270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500" b="0" i="0" u="none" strike="noStrike" dirty="0">
                          <a:solidFill>
                            <a:srgbClr val="000000"/>
                          </a:solidFill>
                          <a:effectLst/>
                          <a:latin typeface="Calibri"/>
                        </a:rPr>
                        <a:t>7,07</a:t>
                      </a:r>
                    </a:p>
                  </a:txBody>
                  <a:tcPr marL="12700" marR="12700" marT="12700" marB="0" anchor="b">
                    <a:lnL w="12700" cap="flat" cmpd="sng" algn="ctr">
                      <a:solidFill>
                        <a:scrgbClr r="0" g="0" b="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177800">
                <a:tc>
                  <a:txBody>
                    <a:bodyPr/>
                    <a:lstStyle/>
                    <a:p>
                      <a:pPr algn="l" fontAlgn="b"/>
                      <a:r>
                        <a:rPr lang="en-US" sz="1500" b="0" i="0" u="none" strike="noStrike">
                          <a:solidFill>
                            <a:srgbClr val="000000"/>
                          </a:solidFill>
                          <a:effectLst/>
                          <a:latin typeface="Calibri"/>
                        </a:rPr>
                        <a:t> </a:t>
                      </a:r>
                    </a:p>
                  </a:txBody>
                  <a:tcPr marL="12700" marR="12700" marT="1270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500" b="0" i="0" u="none" strike="noStrike">
                          <a:solidFill>
                            <a:srgbClr val="000000"/>
                          </a:solidFill>
                          <a:effectLst/>
                          <a:latin typeface="Calibri"/>
                        </a:rPr>
                        <a:t>Nameting</a:t>
                      </a:r>
                    </a:p>
                  </a:txBody>
                  <a:tcPr marL="12700" marR="12700" marT="1270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Calibri"/>
                        </a:rPr>
                        <a:t>20</a:t>
                      </a:r>
                    </a:p>
                  </a:txBody>
                  <a:tcPr marL="12700" marR="12700" marT="12700" marB="0" anchor="b">
                    <a:lnL w="635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Calibri"/>
                        </a:rPr>
                        <a:t>-</a:t>
                      </a:r>
                    </a:p>
                  </a:txBody>
                  <a:tcPr marL="12700" marR="12700" marT="1270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Calibri"/>
                        </a:rPr>
                        <a:t>20</a:t>
                      </a:r>
                    </a:p>
                  </a:txBody>
                  <a:tcPr marL="12700" marR="12700" marT="1270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Calibri"/>
                        </a:rPr>
                        <a:t>-</a:t>
                      </a:r>
                    </a:p>
                  </a:txBody>
                  <a:tcPr marL="12700" marR="12700" marT="12700" marB="0" anchor="b">
                    <a:lnL w="12700" cap="flat" cmpd="sng" algn="ctr">
                      <a:solidFill>
                        <a:scrgbClr r="0" g="0" b="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3464962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Resultaten interventies</a:t>
            </a:r>
            <a:endParaRPr lang="nl-NL" dirty="0"/>
          </a:p>
        </p:txBody>
      </p:sp>
      <p:sp>
        <p:nvSpPr>
          <p:cNvPr id="3" name="Content Placeholder 2"/>
          <p:cNvSpPr>
            <a:spLocks noGrp="1"/>
          </p:cNvSpPr>
          <p:nvPr>
            <p:ph idx="1"/>
          </p:nvPr>
        </p:nvSpPr>
        <p:spPr/>
        <p:txBody>
          <a:bodyPr>
            <a:normAutofit lnSpcReduction="10000"/>
          </a:bodyPr>
          <a:lstStyle/>
          <a:p>
            <a:r>
              <a:rPr lang="nl-NL" dirty="0" err="1" smtClean="0"/>
              <a:t>Injunctieve</a:t>
            </a:r>
            <a:r>
              <a:rPr lang="nl-NL" dirty="0" smtClean="0"/>
              <a:t> norm:</a:t>
            </a:r>
          </a:p>
          <a:p>
            <a:pPr lvl="1"/>
            <a:r>
              <a:rPr lang="nl-NL" dirty="0" smtClean="0"/>
              <a:t>Afname in Katwijk</a:t>
            </a:r>
          </a:p>
          <a:p>
            <a:pPr lvl="2"/>
            <a:r>
              <a:rPr lang="nl-NL" dirty="0" smtClean="0"/>
              <a:t>Nulmeting (M = 116; SD = - ); Effectmeting (M = 33,75; SD = 20,16)</a:t>
            </a:r>
          </a:p>
          <a:p>
            <a:endParaRPr lang="nl-NL" dirty="0" smtClean="0"/>
          </a:p>
          <a:p>
            <a:r>
              <a:rPr lang="nl-NL" dirty="0" smtClean="0"/>
              <a:t>Prompt</a:t>
            </a:r>
            <a:r>
              <a:rPr lang="nl-NL" dirty="0"/>
              <a:t>:</a:t>
            </a:r>
          </a:p>
          <a:p>
            <a:pPr lvl="1"/>
            <a:r>
              <a:rPr lang="nl-NL" dirty="0"/>
              <a:t>Geen effect</a:t>
            </a:r>
          </a:p>
          <a:p>
            <a:endParaRPr lang="nl-NL" dirty="0" smtClean="0"/>
          </a:p>
          <a:p>
            <a:r>
              <a:rPr lang="nl-NL" dirty="0" smtClean="0"/>
              <a:t>Descriptieve norm:</a:t>
            </a:r>
          </a:p>
          <a:p>
            <a:pPr lvl="1"/>
            <a:r>
              <a:rPr lang="nl-NL" dirty="0" smtClean="0"/>
              <a:t>Geen effect</a:t>
            </a:r>
          </a:p>
          <a:p>
            <a:pPr lvl="1"/>
            <a:endParaRPr lang="nl-NL" dirty="0"/>
          </a:p>
          <a:p>
            <a:pPr lvl="1"/>
            <a:endParaRPr lang="nl-NL" dirty="0" smtClean="0"/>
          </a:p>
          <a:p>
            <a:endParaRPr lang="nl-NL" dirty="0"/>
          </a:p>
          <a:p>
            <a:pPr lvl="1"/>
            <a:endParaRPr lang="nl-NL" dirty="0"/>
          </a:p>
        </p:txBody>
      </p:sp>
    </p:spTree>
    <p:extLst>
      <p:ext uri="{BB962C8B-B14F-4D97-AF65-F5344CB8AC3E}">
        <p14:creationId xmlns:p14="http://schemas.microsoft.com/office/powerpoint/2010/main" val="23803664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Resultaten interventies</a:t>
            </a:r>
            <a:endParaRPr lang="nl-NL" dirty="0"/>
          </a:p>
        </p:txBody>
      </p:sp>
      <p:sp>
        <p:nvSpPr>
          <p:cNvPr id="3" name="Content Placeholder 2"/>
          <p:cNvSpPr>
            <a:spLocks noGrp="1"/>
          </p:cNvSpPr>
          <p:nvPr>
            <p:ph idx="1"/>
          </p:nvPr>
        </p:nvSpPr>
        <p:spPr/>
        <p:txBody>
          <a:bodyPr>
            <a:normAutofit fontScale="92500" lnSpcReduction="10000"/>
          </a:bodyPr>
          <a:lstStyle/>
          <a:p>
            <a:r>
              <a:rPr lang="nl-NL" dirty="0" smtClean="0"/>
              <a:t>Persoonlijke norm:</a:t>
            </a:r>
          </a:p>
          <a:p>
            <a:pPr lvl="1"/>
            <a:r>
              <a:rPr lang="nl-NL" dirty="0" smtClean="0"/>
              <a:t>Geen effect</a:t>
            </a:r>
          </a:p>
          <a:p>
            <a:endParaRPr lang="nl-NL" dirty="0" smtClean="0"/>
          </a:p>
          <a:p>
            <a:r>
              <a:rPr lang="nl-NL" dirty="0" smtClean="0"/>
              <a:t>NL Schoon bord:</a:t>
            </a:r>
          </a:p>
          <a:p>
            <a:pPr lvl="1"/>
            <a:r>
              <a:rPr lang="nl-NL" dirty="0" smtClean="0"/>
              <a:t>Afname in </a:t>
            </a:r>
            <a:r>
              <a:rPr lang="nl-NL" dirty="0" err="1" smtClean="0"/>
              <a:t>Kijkduin</a:t>
            </a:r>
            <a:endParaRPr lang="nl-NL" dirty="0" smtClean="0"/>
          </a:p>
          <a:p>
            <a:pPr lvl="2"/>
            <a:r>
              <a:rPr lang="nl-NL" dirty="0"/>
              <a:t>Nulmeting (M = </a:t>
            </a:r>
            <a:r>
              <a:rPr lang="nl-NL" dirty="0" smtClean="0"/>
              <a:t>25,5; SD = 17,68)</a:t>
            </a:r>
            <a:r>
              <a:rPr lang="nl-NL" dirty="0"/>
              <a:t>; Effectmeting (M = </a:t>
            </a:r>
            <a:r>
              <a:rPr lang="nl-NL" dirty="0" smtClean="0"/>
              <a:t>11,6; SD = 8,65)</a:t>
            </a:r>
            <a:endParaRPr lang="nl-NL" dirty="0"/>
          </a:p>
          <a:p>
            <a:endParaRPr lang="nl-NL" dirty="0" smtClean="0"/>
          </a:p>
          <a:p>
            <a:r>
              <a:rPr lang="nl-NL" dirty="0" smtClean="0"/>
              <a:t>MyBeach bord:</a:t>
            </a:r>
          </a:p>
          <a:p>
            <a:pPr lvl="1"/>
            <a:r>
              <a:rPr lang="nl-NL" dirty="0" smtClean="0"/>
              <a:t>Afname</a:t>
            </a:r>
          </a:p>
          <a:p>
            <a:pPr lvl="2"/>
            <a:r>
              <a:rPr lang="nl-NL" dirty="0"/>
              <a:t>Nulmeting (M = </a:t>
            </a:r>
            <a:r>
              <a:rPr lang="nl-NL" dirty="0" smtClean="0"/>
              <a:t>254,5; SD = 17,68)</a:t>
            </a:r>
            <a:r>
              <a:rPr lang="nl-NL" dirty="0"/>
              <a:t>; Effectmeting (M = </a:t>
            </a:r>
            <a:r>
              <a:rPr lang="nl-NL" dirty="0" smtClean="0"/>
              <a:t>221,25; SD = 115,84)</a:t>
            </a:r>
            <a:endParaRPr lang="nl-NL" dirty="0"/>
          </a:p>
          <a:p>
            <a:pPr lvl="2"/>
            <a:endParaRPr lang="nl-NL" dirty="0"/>
          </a:p>
          <a:p>
            <a:pPr lvl="1"/>
            <a:endParaRPr lang="nl-NL" dirty="0" smtClean="0"/>
          </a:p>
          <a:p>
            <a:endParaRPr lang="nl-NL" dirty="0"/>
          </a:p>
          <a:p>
            <a:pPr lvl="1"/>
            <a:endParaRPr lang="nl-NL" dirty="0"/>
          </a:p>
        </p:txBody>
      </p:sp>
    </p:spTree>
    <p:extLst>
      <p:ext uri="{BB962C8B-B14F-4D97-AF65-F5344CB8AC3E}">
        <p14:creationId xmlns:p14="http://schemas.microsoft.com/office/powerpoint/2010/main" val="31253274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Conclusies</a:t>
            </a:r>
            <a:endParaRPr lang="nl-NL" dirty="0"/>
          </a:p>
        </p:txBody>
      </p:sp>
      <p:sp>
        <p:nvSpPr>
          <p:cNvPr id="3" name="Content Placeholder 2"/>
          <p:cNvSpPr>
            <a:spLocks noGrp="1"/>
          </p:cNvSpPr>
          <p:nvPr>
            <p:ph idx="1"/>
          </p:nvPr>
        </p:nvSpPr>
        <p:spPr/>
        <p:txBody>
          <a:bodyPr>
            <a:normAutofit/>
          </a:bodyPr>
          <a:lstStyle/>
          <a:p>
            <a:r>
              <a:rPr lang="nl-NL" dirty="0" smtClean="0">
                <a:solidFill>
                  <a:prstClr val="black"/>
                </a:solidFill>
              </a:rPr>
              <a:t>Over </a:t>
            </a:r>
            <a:r>
              <a:rPr lang="nl-NL" dirty="0" err="1" smtClean="0">
                <a:solidFill>
                  <a:prstClr val="black"/>
                </a:solidFill>
              </a:rPr>
              <a:t>all</a:t>
            </a:r>
            <a:r>
              <a:rPr lang="nl-NL" dirty="0" smtClean="0">
                <a:solidFill>
                  <a:prstClr val="black"/>
                </a:solidFill>
              </a:rPr>
              <a:t> </a:t>
            </a:r>
            <a:r>
              <a:rPr lang="nl-NL" dirty="0">
                <a:solidFill>
                  <a:prstClr val="black"/>
                </a:solidFill>
              </a:rPr>
              <a:t>g</a:t>
            </a:r>
            <a:r>
              <a:rPr lang="nl-NL" dirty="0" smtClean="0">
                <a:solidFill>
                  <a:prstClr val="black"/>
                </a:solidFill>
              </a:rPr>
              <a:t>een </a:t>
            </a:r>
            <a:r>
              <a:rPr lang="nl-NL" dirty="0">
                <a:solidFill>
                  <a:prstClr val="black"/>
                </a:solidFill>
              </a:rPr>
              <a:t>sterke interventie-effecten te </a:t>
            </a:r>
            <a:r>
              <a:rPr lang="nl-NL" dirty="0" smtClean="0">
                <a:solidFill>
                  <a:prstClr val="black"/>
                </a:solidFill>
              </a:rPr>
              <a:t>zien.</a:t>
            </a:r>
            <a:endParaRPr lang="nl-NL" dirty="0">
              <a:solidFill>
                <a:prstClr val="black"/>
              </a:solidFill>
            </a:endParaRPr>
          </a:p>
          <a:p>
            <a:r>
              <a:rPr lang="nl-NL" dirty="0" smtClean="0">
                <a:solidFill>
                  <a:prstClr val="black"/>
                </a:solidFill>
              </a:rPr>
              <a:t>Effecten </a:t>
            </a:r>
            <a:r>
              <a:rPr lang="nl-NL" dirty="0">
                <a:solidFill>
                  <a:prstClr val="black"/>
                </a:solidFill>
              </a:rPr>
              <a:t>vertroebeld door waarschijnlijke slordigheden, of in elk geval verschillen in de uitvoering van de metingen.</a:t>
            </a:r>
          </a:p>
          <a:p>
            <a:r>
              <a:rPr lang="nl-NL" dirty="0" smtClean="0">
                <a:solidFill>
                  <a:prstClr val="black"/>
                </a:solidFill>
              </a:rPr>
              <a:t>(Extreme) temperaturen beïnvloeden mogelijk effecten interventies</a:t>
            </a:r>
          </a:p>
          <a:p>
            <a:pPr lvl="1"/>
            <a:r>
              <a:rPr lang="nl-NL" dirty="0"/>
              <a:t>Extreem warme weekenddagen resulteren in veel afval</a:t>
            </a:r>
          </a:p>
          <a:p>
            <a:r>
              <a:rPr lang="nl-NL" dirty="0" smtClean="0">
                <a:solidFill>
                  <a:prstClr val="black"/>
                </a:solidFill>
              </a:rPr>
              <a:t>Uitpuilende </a:t>
            </a:r>
            <a:r>
              <a:rPr lang="nl-NL" dirty="0">
                <a:solidFill>
                  <a:prstClr val="black"/>
                </a:solidFill>
              </a:rPr>
              <a:t>vuilnisbakken met rommel </a:t>
            </a:r>
            <a:r>
              <a:rPr lang="nl-NL" dirty="0" smtClean="0">
                <a:solidFill>
                  <a:prstClr val="black"/>
                </a:solidFill>
              </a:rPr>
              <a:t>ernaast</a:t>
            </a:r>
            <a:endParaRPr lang="nl-NL" dirty="0">
              <a:solidFill>
                <a:prstClr val="black"/>
              </a:solidFill>
            </a:endParaRPr>
          </a:p>
          <a:p>
            <a:pPr lvl="1"/>
            <a:r>
              <a:rPr lang="nl-NL" dirty="0" smtClean="0">
                <a:solidFill>
                  <a:prstClr val="black"/>
                </a:solidFill>
              </a:rPr>
              <a:t>Rommel trekt rommel aan</a:t>
            </a:r>
            <a:endParaRPr lang="nl-NL" dirty="0">
              <a:solidFill>
                <a:prstClr val="black"/>
              </a:solidFill>
            </a:endParaRPr>
          </a:p>
        </p:txBody>
      </p:sp>
    </p:spTree>
    <p:extLst>
      <p:ext uri="{BB962C8B-B14F-4D97-AF65-F5344CB8AC3E}">
        <p14:creationId xmlns:p14="http://schemas.microsoft.com/office/powerpoint/2010/main" val="7369671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Mogelijke verklaringen</a:t>
            </a:r>
            <a:endParaRPr lang="nl-NL" dirty="0"/>
          </a:p>
        </p:txBody>
      </p:sp>
      <p:sp>
        <p:nvSpPr>
          <p:cNvPr id="3" name="Content Placeholder 2"/>
          <p:cNvSpPr>
            <a:spLocks noGrp="1"/>
          </p:cNvSpPr>
          <p:nvPr>
            <p:ph idx="1"/>
          </p:nvPr>
        </p:nvSpPr>
        <p:spPr/>
        <p:txBody>
          <a:bodyPr/>
          <a:lstStyle/>
          <a:p>
            <a:r>
              <a:rPr lang="nl-NL" dirty="0" smtClean="0"/>
              <a:t>Nulmeting in Westland uitgevoerd bij lage temperatuur (18 ᵒC)</a:t>
            </a:r>
          </a:p>
          <a:p>
            <a:pPr lvl="1"/>
            <a:r>
              <a:rPr lang="nl-NL" dirty="0" smtClean="0"/>
              <a:t>Hier mogelijk minder mensen,</a:t>
            </a:r>
            <a:r>
              <a:rPr lang="nl-NL" dirty="0"/>
              <a:t> </a:t>
            </a:r>
            <a:r>
              <a:rPr lang="nl-NL" dirty="0" smtClean="0"/>
              <a:t>waardoor minder afval.</a:t>
            </a:r>
          </a:p>
          <a:p>
            <a:pPr lvl="1"/>
            <a:endParaRPr lang="nl-NL" dirty="0" smtClean="0"/>
          </a:p>
          <a:p>
            <a:endParaRPr lang="nl-NL" dirty="0"/>
          </a:p>
        </p:txBody>
      </p:sp>
    </p:spTree>
    <p:extLst>
      <p:ext uri="{BB962C8B-B14F-4D97-AF65-F5344CB8AC3E}">
        <p14:creationId xmlns:p14="http://schemas.microsoft.com/office/powerpoint/2010/main" val="10648488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a:t>Advies </a:t>
            </a:r>
            <a:r>
              <a:rPr lang="nl-NL" dirty="0" smtClean="0"/>
              <a:t>vervolgonderzoek</a:t>
            </a:r>
            <a:endParaRPr lang="nl-NL" dirty="0"/>
          </a:p>
        </p:txBody>
      </p:sp>
      <p:sp>
        <p:nvSpPr>
          <p:cNvPr id="3" name="Content Placeholder 2"/>
          <p:cNvSpPr>
            <a:spLocks noGrp="1"/>
          </p:cNvSpPr>
          <p:nvPr>
            <p:ph idx="1"/>
          </p:nvPr>
        </p:nvSpPr>
        <p:spPr/>
        <p:txBody>
          <a:bodyPr/>
          <a:lstStyle/>
          <a:p>
            <a:r>
              <a:rPr lang="nl-NL" dirty="0" smtClean="0"/>
              <a:t>Gedetailleerd onderzoek uitvoeren in één gemeente</a:t>
            </a:r>
          </a:p>
          <a:p>
            <a:r>
              <a:rPr lang="nl-NL" dirty="0" smtClean="0"/>
              <a:t>Meer strandsegmenten binnen gemeente</a:t>
            </a:r>
          </a:p>
          <a:p>
            <a:r>
              <a:rPr lang="nl-NL" dirty="0" err="1" smtClean="0"/>
              <a:t>Één</a:t>
            </a:r>
            <a:r>
              <a:rPr lang="nl-NL" dirty="0" smtClean="0"/>
              <a:t> interventie in veelvoud tegelijk testen</a:t>
            </a:r>
          </a:p>
          <a:p>
            <a:r>
              <a:rPr lang="nl-NL" dirty="0" smtClean="0"/>
              <a:t>Uitgevoerd door zelfde groepje tellers tegelijkertijd meten</a:t>
            </a:r>
          </a:p>
          <a:p>
            <a:endParaRPr lang="nl-NL" dirty="0"/>
          </a:p>
        </p:txBody>
      </p:sp>
    </p:spTree>
    <p:extLst>
      <p:ext uri="{BB962C8B-B14F-4D97-AF65-F5344CB8AC3E}">
        <p14:creationId xmlns:p14="http://schemas.microsoft.com/office/powerpoint/2010/main" val="38916300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endParaRPr lang="nl-NL" dirty="0"/>
          </a:p>
        </p:txBody>
      </p:sp>
      <p:sp>
        <p:nvSpPr>
          <p:cNvPr id="5" name="Tijdelijke aanduiding voor inhoud 4"/>
          <p:cNvSpPr>
            <a:spLocks noGrp="1"/>
          </p:cNvSpPr>
          <p:nvPr>
            <p:ph idx="1"/>
          </p:nvPr>
        </p:nvSpPr>
        <p:spPr/>
        <p:txBody>
          <a:bodyPr/>
          <a:lstStyle/>
          <a:p>
            <a:r>
              <a:rPr lang="nl-NL" dirty="0"/>
              <a:t>Watersnood in </a:t>
            </a:r>
            <a:r>
              <a:rPr lang="nl-NL" dirty="0" smtClean="0"/>
              <a:t>Myanmar (voormalig Burma). </a:t>
            </a:r>
            <a:r>
              <a:rPr lang="nl-NL" dirty="0"/>
              <a:t>Veel mensen zijn alles kwijtgeraakt. Gelukkig is de bereidheid om hen te helpen groot</a:t>
            </a:r>
            <a:r>
              <a:rPr lang="nl-NL" dirty="0" smtClean="0"/>
              <a:t>.</a:t>
            </a:r>
            <a:endParaRPr lang="nl-NL" dirty="0"/>
          </a:p>
          <a:p>
            <a:r>
              <a:rPr lang="nl-NL" i="1" dirty="0" smtClean="0">
                <a:solidFill>
                  <a:srgbClr val="FF0000"/>
                </a:solidFill>
              </a:rPr>
              <a:t>Er kan hier ook een ander voorbeeld gekozen worden</a:t>
            </a:r>
          </a:p>
          <a:p>
            <a:endParaRPr lang="nl-NL" dirty="0"/>
          </a:p>
          <a:p>
            <a:endParaRPr lang="nl-NL" dirty="0"/>
          </a:p>
        </p:txBody>
      </p:sp>
      <p:pic>
        <p:nvPicPr>
          <p:cNvPr id="6" name="Picture 6" descr="http://t1.gstatic.com/images?q=tbn:ANd9GcTV5SaDmR5evtSzJS9PZauGGP0dkceIZhbWFX3INNotGwxUuA5LRQ"/>
          <p:cNvPicPr>
            <a:picLocks noChangeAspect="1" noChangeArrowheads="1"/>
          </p:cNvPicPr>
          <p:nvPr/>
        </p:nvPicPr>
        <p:blipFill>
          <a:blip r:embed="rId2" cstate="print"/>
          <a:srcRect/>
          <a:stretch>
            <a:fillRect/>
          </a:stretch>
        </p:blipFill>
        <p:spPr bwMode="auto">
          <a:xfrm>
            <a:off x="5220072" y="3671678"/>
            <a:ext cx="3565153" cy="2363997"/>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nl-NL" dirty="0"/>
          </a:p>
        </p:txBody>
      </p:sp>
      <p:sp>
        <p:nvSpPr>
          <p:cNvPr id="3" name="Content Placeholder 2"/>
          <p:cNvSpPr>
            <a:spLocks noGrp="1"/>
          </p:cNvSpPr>
          <p:nvPr>
            <p:ph idx="1"/>
          </p:nvPr>
        </p:nvSpPr>
        <p:spPr/>
        <p:txBody>
          <a:bodyPr/>
          <a:lstStyle/>
          <a:p>
            <a:r>
              <a:rPr lang="nl-NL" dirty="0"/>
              <a:t>Hoeveel doneer jij</a:t>
            </a:r>
            <a:r>
              <a:rPr lang="nl-NL" dirty="0" smtClean="0"/>
              <a:t>?</a:t>
            </a:r>
          </a:p>
          <a:p>
            <a:endParaRPr lang="nl-NL" dirty="0"/>
          </a:p>
          <a:p>
            <a:pPr lvl="1"/>
            <a:r>
              <a:rPr lang="nl-NL" dirty="0"/>
              <a:t>€ 5</a:t>
            </a:r>
          </a:p>
          <a:p>
            <a:pPr lvl="1"/>
            <a:r>
              <a:rPr lang="nl-NL" dirty="0"/>
              <a:t>€ 10</a:t>
            </a:r>
          </a:p>
          <a:p>
            <a:pPr lvl="1"/>
            <a:r>
              <a:rPr lang="nl-NL" dirty="0"/>
              <a:t>€ 20</a:t>
            </a:r>
          </a:p>
          <a:p>
            <a:pPr lvl="1"/>
            <a:r>
              <a:rPr lang="nl-NL" dirty="0"/>
              <a:t>Anders € ….</a:t>
            </a:r>
          </a:p>
          <a:p>
            <a:endParaRPr lang="nl-NL" dirty="0"/>
          </a:p>
        </p:txBody>
      </p:sp>
      <p:pic>
        <p:nvPicPr>
          <p:cNvPr id="4" name="Picture 6" descr="http://t1.gstatic.com/images?q=tbn:ANd9GcTV5SaDmR5evtSzJS9PZauGGP0dkceIZhbWFX3INNotGwxUuA5LRQ"/>
          <p:cNvPicPr>
            <a:picLocks noChangeAspect="1" noChangeArrowheads="1"/>
          </p:cNvPicPr>
          <p:nvPr/>
        </p:nvPicPr>
        <p:blipFill>
          <a:blip r:embed="rId2" cstate="print"/>
          <a:srcRect/>
          <a:stretch>
            <a:fillRect/>
          </a:stretch>
        </p:blipFill>
        <p:spPr bwMode="auto">
          <a:xfrm>
            <a:off x="5830888" y="4076700"/>
            <a:ext cx="2954337" cy="1958975"/>
          </a:xfrm>
          <a:prstGeom prst="rect">
            <a:avLst/>
          </a:prstGeom>
          <a:noFill/>
          <a:ln w="9525">
            <a:noFill/>
            <a:miter lim="800000"/>
            <a:headEnd/>
            <a:tailEnd/>
          </a:ln>
        </p:spPr>
      </p:pic>
    </p:spTree>
    <p:extLst>
      <p:ext uri="{BB962C8B-B14F-4D97-AF65-F5344CB8AC3E}">
        <p14:creationId xmlns:p14="http://schemas.microsoft.com/office/powerpoint/2010/main" val="26976878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nl-NL"/>
          </a:p>
        </p:txBody>
      </p:sp>
      <p:sp>
        <p:nvSpPr>
          <p:cNvPr id="3" name="Content Placeholder 2"/>
          <p:cNvSpPr>
            <a:spLocks noGrp="1"/>
          </p:cNvSpPr>
          <p:nvPr>
            <p:ph idx="1"/>
          </p:nvPr>
        </p:nvSpPr>
        <p:spPr/>
        <p:txBody>
          <a:bodyPr/>
          <a:lstStyle/>
          <a:p>
            <a:r>
              <a:rPr lang="nl-NL" dirty="0"/>
              <a:t>Hoeveel doneer jij</a:t>
            </a:r>
            <a:r>
              <a:rPr lang="nl-NL" dirty="0" smtClean="0"/>
              <a:t>?</a:t>
            </a:r>
          </a:p>
          <a:p>
            <a:endParaRPr lang="nl-NL" dirty="0"/>
          </a:p>
          <a:p>
            <a:pPr lvl="1"/>
            <a:r>
              <a:rPr lang="nl-NL" dirty="0"/>
              <a:t>€ 10</a:t>
            </a:r>
          </a:p>
          <a:p>
            <a:pPr lvl="1"/>
            <a:r>
              <a:rPr lang="nl-NL" dirty="0"/>
              <a:t>€ 25</a:t>
            </a:r>
          </a:p>
          <a:p>
            <a:pPr lvl="1"/>
            <a:r>
              <a:rPr lang="nl-NL" dirty="0"/>
              <a:t>€ 100</a:t>
            </a:r>
          </a:p>
          <a:p>
            <a:pPr lvl="1"/>
            <a:r>
              <a:rPr lang="nl-NL" dirty="0"/>
              <a:t>Anders € ….</a:t>
            </a:r>
          </a:p>
          <a:p>
            <a:endParaRPr lang="nl-NL" dirty="0"/>
          </a:p>
        </p:txBody>
      </p:sp>
      <p:pic>
        <p:nvPicPr>
          <p:cNvPr id="4" name="Picture 6" descr="http://t1.gstatic.com/images?q=tbn:ANd9GcTV5SaDmR5evtSzJS9PZauGGP0dkceIZhbWFX3INNotGwxUuA5LRQ"/>
          <p:cNvPicPr>
            <a:picLocks noChangeAspect="1" noChangeArrowheads="1"/>
          </p:cNvPicPr>
          <p:nvPr/>
        </p:nvPicPr>
        <p:blipFill>
          <a:blip r:embed="rId2" cstate="print"/>
          <a:srcRect/>
          <a:stretch>
            <a:fillRect/>
          </a:stretch>
        </p:blipFill>
        <p:spPr bwMode="auto">
          <a:xfrm>
            <a:off x="5796136" y="4077072"/>
            <a:ext cx="2954337" cy="1958975"/>
          </a:xfrm>
          <a:prstGeom prst="rect">
            <a:avLst/>
          </a:prstGeom>
          <a:noFill/>
          <a:ln w="9525">
            <a:noFill/>
            <a:miter lim="800000"/>
            <a:headEnd/>
            <a:tailEnd/>
          </a:ln>
        </p:spPr>
      </p:pic>
    </p:spTree>
    <p:extLst>
      <p:ext uri="{BB962C8B-B14F-4D97-AF65-F5344CB8AC3E}">
        <p14:creationId xmlns:p14="http://schemas.microsoft.com/office/powerpoint/2010/main" val="14488814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nl-NL"/>
          </a:p>
        </p:txBody>
      </p:sp>
      <p:sp>
        <p:nvSpPr>
          <p:cNvPr id="3" name="Content Placeholder 2"/>
          <p:cNvSpPr>
            <a:spLocks noGrp="1"/>
          </p:cNvSpPr>
          <p:nvPr>
            <p:ph idx="1"/>
          </p:nvPr>
        </p:nvSpPr>
        <p:spPr/>
        <p:txBody>
          <a:bodyPr/>
          <a:lstStyle/>
          <a:p>
            <a:r>
              <a:rPr lang="nl-NL" dirty="0"/>
              <a:t>Hoeveel doneer jij?</a:t>
            </a:r>
          </a:p>
        </p:txBody>
      </p:sp>
      <p:pic>
        <p:nvPicPr>
          <p:cNvPr id="5" name="Picture 6" descr="http://t1.gstatic.com/images?q=tbn:ANd9GcTV5SaDmR5evtSzJS9PZauGGP0dkceIZhbWFX3INNotGwxUuA5LRQ"/>
          <p:cNvPicPr>
            <a:picLocks noChangeAspect="1" noChangeArrowheads="1"/>
          </p:cNvPicPr>
          <p:nvPr/>
        </p:nvPicPr>
        <p:blipFill>
          <a:blip r:embed="rId2" cstate="print"/>
          <a:srcRect/>
          <a:stretch>
            <a:fillRect/>
          </a:stretch>
        </p:blipFill>
        <p:spPr bwMode="auto">
          <a:xfrm>
            <a:off x="4067944" y="3736649"/>
            <a:ext cx="3781177" cy="2507240"/>
          </a:xfrm>
          <a:prstGeom prst="rect">
            <a:avLst/>
          </a:prstGeom>
          <a:noFill/>
          <a:ln w="9525">
            <a:noFill/>
            <a:miter lim="800000"/>
            <a:headEnd/>
            <a:tailEnd/>
          </a:ln>
        </p:spPr>
      </p:pic>
    </p:spTree>
    <p:extLst>
      <p:ext uri="{BB962C8B-B14F-4D97-AF65-F5344CB8AC3E}">
        <p14:creationId xmlns:p14="http://schemas.microsoft.com/office/powerpoint/2010/main" val="731237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nl-NL" dirty="0"/>
          </a:p>
        </p:txBody>
      </p:sp>
      <p:sp>
        <p:nvSpPr>
          <p:cNvPr id="3" name="Content Placeholder 2"/>
          <p:cNvSpPr>
            <a:spLocks noGrp="1"/>
          </p:cNvSpPr>
          <p:nvPr>
            <p:ph idx="1"/>
          </p:nvPr>
        </p:nvSpPr>
        <p:spPr/>
        <p:txBody>
          <a:bodyPr/>
          <a:lstStyle/>
          <a:p>
            <a:endParaRPr lang="nl-NL" dirty="0" smtClean="0"/>
          </a:p>
          <a:p>
            <a:endParaRPr lang="nl-NL" dirty="0"/>
          </a:p>
          <a:p>
            <a:pPr marL="0" indent="0">
              <a:buNone/>
            </a:pPr>
            <a:r>
              <a:rPr lang="nl-NL" sz="4000" dirty="0" smtClean="0"/>
              <a:t>Onderdeel </a:t>
            </a:r>
            <a:r>
              <a:rPr lang="nl-NL" sz="4000" dirty="0"/>
              <a:t>II</a:t>
            </a:r>
            <a:endParaRPr lang="nl-NL" sz="4000" dirty="0" smtClean="0"/>
          </a:p>
          <a:p>
            <a:r>
              <a:rPr lang="nl-NL" dirty="0" smtClean="0"/>
              <a:t>Interventies gericht om meeuwenoverlast tegen te gaan in Katwijk</a:t>
            </a:r>
            <a:endParaRPr lang="nl-NL" dirty="0"/>
          </a:p>
        </p:txBody>
      </p:sp>
    </p:spTree>
    <p:extLst>
      <p:ext uri="{BB962C8B-B14F-4D97-AF65-F5344CB8AC3E}">
        <p14:creationId xmlns:p14="http://schemas.microsoft.com/office/powerpoint/2010/main" val="27522625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Probleemstelling onderzoek</a:t>
            </a:r>
            <a:endParaRPr lang="nl-NL" dirty="0"/>
          </a:p>
        </p:txBody>
      </p:sp>
      <p:sp>
        <p:nvSpPr>
          <p:cNvPr id="3" name="Content Placeholder 2"/>
          <p:cNvSpPr>
            <a:spLocks noGrp="1"/>
          </p:cNvSpPr>
          <p:nvPr>
            <p:ph idx="1"/>
          </p:nvPr>
        </p:nvSpPr>
        <p:spPr/>
        <p:txBody>
          <a:bodyPr/>
          <a:lstStyle/>
          <a:p>
            <a:r>
              <a:rPr lang="nl-NL" dirty="0"/>
              <a:t>Hoe kunnen bewoners en toeristen worden gestimuleerd hun etensresten in de afvalbak te gooien opdat de meeuwenoverlast in Katwijk vermindert?</a:t>
            </a:r>
          </a:p>
          <a:p>
            <a:endParaRPr lang="nl-NL" dirty="0"/>
          </a:p>
        </p:txBody>
      </p:sp>
    </p:spTree>
    <p:extLst>
      <p:ext uri="{BB962C8B-B14F-4D97-AF65-F5344CB8AC3E}">
        <p14:creationId xmlns:p14="http://schemas.microsoft.com/office/powerpoint/2010/main" val="2315561262"/>
      </p:ext>
    </p:extLst>
  </p:cSld>
  <p:clrMapOvr>
    <a:masterClrMapping/>
  </p:clrMapOvr>
</p:sld>
</file>

<file path=ppt/theme/theme1.xml><?xml version="1.0" encoding="utf-8"?>
<a:theme xmlns:a="http://schemas.openxmlformats.org/drawingml/2006/main" name="Power point_lijn ppt">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Power point_lijn ppt.potx</Template>
  <TotalTime>469</TotalTime>
  <Words>1163</Words>
  <Application>Microsoft Macintosh PowerPoint</Application>
  <PresentationFormat>Diavoorstelling (4:3)</PresentationFormat>
  <Paragraphs>375</Paragraphs>
  <Slides>37</Slides>
  <Notes>0</Notes>
  <HiddenSlides>0</HiddenSlides>
  <MMClips>0</MMClips>
  <ScaleCrop>false</ScaleCrop>
  <HeadingPairs>
    <vt:vector size="4" baseType="variant">
      <vt:variant>
        <vt:lpstr>Thema</vt:lpstr>
      </vt:variant>
      <vt:variant>
        <vt:i4>1</vt:i4>
      </vt:variant>
      <vt:variant>
        <vt:lpstr>Diatitels</vt:lpstr>
      </vt:variant>
      <vt:variant>
        <vt:i4>37</vt:i4>
      </vt:variant>
    </vt:vector>
  </HeadingPairs>
  <TitlesOfParts>
    <vt:vector size="38" baseType="lpstr">
      <vt:lpstr>Power point_lijn ppt</vt:lpstr>
      <vt:lpstr>Presentatie Schone stranden</vt:lpstr>
      <vt:lpstr>PowerPoint-presentatie</vt:lpstr>
      <vt:lpstr>Testje gedragsbeïnvloeding </vt:lpstr>
      <vt:lpstr>PowerPoint-presentatie</vt:lpstr>
      <vt:lpstr>PowerPoint-presentatie</vt:lpstr>
      <vt:lpstr>PowerPoint-presentatie</vt:lpstr>
      <vt:lpstr>PowerPoint-presentatie</vt:lpstr>
      <vt:lpstr>PowerPoint-presentatie</vt:lpstr>
      <vt:lpstr>Probleemstelling onderzoek</vt:lpstr>
      <vt:lpstr>Theoretische achtergrond</vt:lpstr>
      <vt:lpstr>Onderzoeksmethode</vt:lpstr>
      <vt:lpstr>Bestaande Katwijkposter</vt:lpstr>
      <vt:lpstr>Basisbord</vt:lpstr>
      <vt:lpstr>Bord met descriptieve norm: de meeste mensen doen het goed (Interventie Tabula Rasa)</vt:lpstr>
      <vt:lpstr>PowerPoint-presentatie</vt:lpstr>
      <vt:lpstr>Resultaten</vt:lpstr>
      <vt:lpstr>Resultaten (2) - optioneel</vt:lpstr>
      <vt:lpstr>Conclusies</vt:lpstr>
      <vt:lpstr>PowerPoint-presentatie</vt:lpstr>
      <vt:lpstr>Metingen</vt:lpstr>
      <vt:lpstr>Interventieborden</vt:lpstr>
      <vt:lpstr>Interventieborden</vt:lpstr>
      <vt:lpstr>PowerPoint-presentatie</vt:lpstr>
      <vt:lpstr>PowerPoint-presentatie</vt:lpstr>
      <vt:lpstr>PowerPoint-presentatie</vt:lpstr>
      <vt:lpstr>PowerPoint-presentatie</vt:lpstr>
      <vt:lpstr>PowerPoint-presentatie</vt:lpstr>
      <vt:lpstr>Nadere verdieping metingen</vt:lpstr>
      <vt:lpstr>Resultaten</vt:lpstr>
      <vt:lpstr>Resultaten</vt:lpstr>
      <vt:lpstr>Resultaten</vt:lpstr>
      <vt:lpstr>Resultaten</vt:lpstr>
      <vt:lpstr>Resultaten interventies</vt:lpstr>
      <vt:lpstr>Resultaten interventies</vt:lpstr>
      <vt:lpstr>Conclusies</vt:lpstr>
      <vt:lpstr>Mogelijke verklaringen</vt:lpstr>
      <vt:lpstr>Advies vervolgonderzoek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Christine</dc:creator>
  <cp:lastModifiedBy>Hylke van der Wal</cp:lastModifiedBy>
  <cp:revision>36</cp:revision>
  <dcterms:created xsi:type="dcterms:W3CDTF">2012-05-23T09:44:24Z</dcterms:created>
  <dcterms:modified xsi:type="dcterms:W3CDTF">2014-04-12T08:54:42Z</dcterms:modified>
</cp:coreProperties>
</file>