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6" r:id="rId3"/>
    <p:sldId id="265" r:id="rId4"/>
    <p:sldId id="257" r:id="rId5"/>
    <p:sldId id="262" r:id="rId6"/>
    <p:sldId id="263" r:id="rId7"/>
    <p:sldId id="264" r:id="rId8"/>
    <p:sldId id="267" r:id="rId9"/>
    <p:sldId id="268" r:id="rId10"/>
    <p:sldId id="269" r:id="rId11"/>
    <p:sldId id="270" r:id="rId12"/>
    <p:sldId id="300" r:id="rId13"/>
    <p:sldId id="301" r:id="rId14"/>
    <p:sldId id="302" r:id="rId15"/>
    <p:sldId id="303" r:id="rId16"/>
    <p:sldId id="271" r:id="rId17"/>
    <p:sldId id="272" r:id="rId18"/>
    <p:sldId id="273" r:id="rId19"/>
    <p:sldId id="274" r:id="rId20"/>
    <p:sldId id="275" r:id="rId21"/>
    <p:sldId id="285" r:id="rId22"/>
    <p:sldId id="279" r:id="rId23"/>
    <p:sldId id="280" r:id="rId24"/>
    <p:sldId id="281" r:id="rId25"/>
    <p:sldId id="282" r:id="rId26"/>
    <p:sldId id="283" r:id="rId27"/>
    <p:sldId id="284" r:id="rId28"/>
    <p:sldId id="290" r:id="rId29"/>
    <p:sldId id="276" r:id="rId30"/>
    <p:sldId id="286" r:id="rId31"/>
    <p:sldId id="287" r:id="rId32"/>
    <p:sldId id="288" r:id="rId33"/>
    <p:sldId id="298" r:id="rId34"/>
    <p:sldId id="299" r:id="rId35"/>
    <p:sldId id="293" r:id="rId36"/>
    <p:sldId id="297" r:id="rId37"/>
    <p:sldId id="294" r:id="rId3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4" d="100"/>
          <a:sy n="94" d="100"/>
        </p:scale>
        <p:origin x="-690"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0" i="0" baseline="0" dirty="0" err="1"/>
              <a:t>Relatie</a:t>
            </a:r>
            <a:r>
              <a:rPr lang="en-US" sz="2400" b="0" i="0" baseline="0" dirty="0"/>
              <a:t> </a:t>
            </a:r>
            <a:r>
              <a:rPr lang="en-US" sz="2400" b="0" i="0" baseline="0" dirty="0" err="1"/>
              <a:t>tussen</a:t>
            </a:r>
            <a:r>
              <a:rPr lang="en-US" sz="2400" b="0" i="0" baseline="0" dirty="0"/>
              <a:t> de </a:t>
            </a:r>
            <a:r>
              <a:rPr lang="en-US" sz="2400" b="0" i="0" baseline="0" dirty="0" err="1"/>
              <a:t>testconditie</a:t>
            </a:r>
            <a:r>
              <a:rPr lang="en-US" sz="2400" b="0" i="0" baseline="0" dirty="0"/>
              <a:t> en het </a:t>
            </a:r>
            <a:r>
              <a:rPr lang="en-US" sz="2400" b="0" i="0" baseline="0" dirty="0" err="1"/>
              <a:t>gooien</a:t>
            </a:r>
            <a:r>
              <a:rPr lang="en-US" sz="2400" b="0" i="0" baseline="0" dirty="0"/>
              <a:t> van de </a:t>
            </a:r>
            <a:r>
              <a:rPr lang="en-US" sz="2400" b="0" i="0" baseline="0" dirty="0" err="1"/>
              <a:t>schil</a:t>
            </a:r>
            <a:r>
              <a:rPr lang="en-US" sz="2400" b="0" i="0" baseline="0" dirty="0"/>
              <a:t> in de </a:t>
            </a:r>
            <a:r>
              <a:rPr lang="en-US" sz="2400" b="0" i="0" baseline="0" dirty="0" err="1"/>
              <a:t>afvalbak</a:t>
            </a:r>
            <a:endParaRPr lang="en-US" sz="2400" b="0" i="0" baseline="0" dirty="0"/>
          </a:p>
        </c:rich>
      </c:tx>
      <c:layout>
        <c:manualLayout>
          <c:xMode val="edge"/>
          <c:yMode val="edge"/>
          <c:x val="0.14815501680711"/>
          <c:y val="0.00230198603267716"/>
        </c:manualLayout>
      </c:layout>
      <c:overlay val="0"/>
    </c:title>
    <c:autoTitleDeleted val="0"/>
    <c:plotArea>
      <c:layout/>
      <c:barChart>
        <c:barDir val="col"/>
        <c:grouping val="clustered"/>
        <c:varyColors val="0"/>
        <c:ser>
          <c:idx val="0"/>
          <c:order val="0"/>
          <c:invertIfNegative val="0"/>
          <c:dLbls>
            <c:txPr>
              <a:bodyPr/>
              <a:lstStyle/>
              <a:p>
                <a:pPr>
                  <a:defRPr sz="1400"/>
                </a:pPr>
                <a:endParaRPr lang="nl-NL"/>
              </a:p>
            </c:txPr>
            <c:showLegendKey val="0"/>
            <c:showVal val="1"/>
            <c:showCatName val="0"/>
            <c:showSerName val="0"/>
            <c:showPercent val="0"/>
            <c:showBubbleSize val="0"/>
            <c:showLeaderLines val="0"/>
          </c:dLbls>
          <c:cat>
            <c:strRef>
              <c:f>Blad1!$A$1:$A$5</c:f>
              <c:strCache>
                <c:ptCount val="5"/>
                <c:pt idx="0">
                  <c:v>Controle</c:v>
                </c:pt>
                <c:pt idx="1">
                  <c:v>Katwijkposter</c:v>
                </c:pt>
                <c:pt idx="2">
                  <c:v>Basisbord</c:v>
                </c:pt>
                <c:pt idx="3">
                  <c:v>Descriptieve norm</c:v>
                </c:pt>
                <c:pt idx="4">
                  <c:v>Persoonlijke norm</c:v>
                </c:pt>
              </c:strCache>
            </c:strRef>
          </c:cat>
          <c:val>
            <c:numRef>
              <c:f>Blad1!$B$1:$B$5</c:f>
              <c:numCache>
                <c:formatCode>0%</c:formatCode>
                <c:ptCount val="5"/>
                <c:pt idx="0">
                  <c:v>0.660000000000002</c:v>
                </c:pt>
                <c:pt idx="1">
                  <c:v>0.52</c:v>
                </c:pt>
                <c:pt idx="2">
                  <c:v>0.700000000000002</c:v>
                </c:pt>
                <c:pt idx="3">
                  <c:v>0.840000000000002</c:v>
                </c:pt>
                <c:pt idx="4">
                  <c:v>0.840000000000002</c:v>
                </c:pt>
              </c:numCache>
            </c:numRef>
          </c:val>
        </c:ser>
        <c:dLbls>
          <c:showLegendKey val="0"/>
          <c:showVal val="1"/>
          <c:showCatName val="0"/>
          <c:showSerName val="0"/>
          <c:showPercent val="0"/>
          <c:showBubbleSize val="0"/>
        </c:dLbls>
        <c:gapWidth val="150"/>
        <c:axId val="2081145160"/>
        <c:axId val="2121878680"/>
      </c:barChart>
      <c:catAx>
        <c:axId val="2081145160"/>
        <c:scaling>
          <c:orientation val="minMax"/>
        </c:scaling>
        <c:delete val="0"/>
        <c:axPos val="b"/>
        <c:title>
          <c:tx>
            <c:rich>
              <a:bodyPr/>
              <a:lstStyle/>
              <a:p>
                <a:pPr>
                  <a:defRPr sz="1600"/>
                </a:pPr>
                <a:r>
                  <a:rPr lang="nl-NL" sz="1600" dirty="0"/>
                  <a:t>Conditie</a:t>
                </a:r>
              </a:p>
            </c:rich>
          </c:tx>
          <c:layout>
            <c:manualLayout>
              <c:xMode val="edge"/>
              <c:yMode val="edge"/>
              <c:x val="0.538720817792513"/>
              <c:y val="0.943823710235275"/>
            </c:manualLayout>
          </c:layout>
          <c:overlay val="0"/>
        </c:title>
        <c:majorTickMark val="out"/>
        <c:minorTickMark val="none"/>
        <c:tickLblPos val="nextTo"/>
        <c:txPr>
          <a:bodyPr/>
          <a:lstStyle/>
          <a:p>
            <a:pPr>
              <a:defRPr sz="1400"/>
            </a:pPr>
            <a:endParaRPr lang="nl-NL"/>
          </a:p>
        </c:txPr>
        <c:crossAx val="2121878680"/>
        <c:crosses val="autoZero"/>
        <c:auto val="1"/>
        <c:lblAlgn val="ctr"/>
        <c:lblOffset val="100"/>
        <c:noMultiLvlLbl val="0"/>
      </c:catAx>
      <c:valAx>
        <c:axId val="2121878680"/>
        <c:scaling>
          <c:orientation val="minMax"/>
          <c:max val="1.0"/>
        </c:scaling>
        <c:delete val="0"/>
        <c:axPos val="l"/>
        <c:title>
          <c:tx>
            <c:rich>
              <a:bodyPr rot="-5400000" vert="horz"/>
              <a:lstStyle/>
              <a:p>
                <a:pPr>
                  <a:defRPr sz="1000"/>
                </a:pPr>
                <a:r>
                  <a:rPr lang="nl-NL" sz="1600" b="1" i="0" baseline="0" dirty="0"/>
                  <a:t>Percentage van personen dat schil </a:t>
                </a:r>
                <a:endParaRPr lang="nl-NL" sz="1600" dirty="0"/>
              </a:p>
              <a:p>
                <a:pPr>
                  <a:defRPr sz="1000"/>
                </a:pPr>
                <a:r>
                  <a:rPr lang="nl-NL" sz="1600" b="1" i="0" baseline="0" dirty="0"/>
                  <a:t>in afvalbak gooit</a:t>
                </a:r>
              </a:p>
              <a:p>
                <a:pPr>
                  <a:defRPr sz="1000"/>
                </a:pPr>
                <a:endParaRPr lang="nl-NL" sz="1000" dirty="0"/>
              </a:p>
            </c:rich>
          </c:tx>
          <c:layout>
            <c:manualLayout>
              <c:xMode val="edge"/>
              <c:yMode val="edge"/>
              <c:x val="0.0173976608187135"/>
              <c:y val="0.20226315444971"/>
            </c:manualLayout>
          </c:layout>
          <c:overlay val="0"/>
        </c:title>
        <c:numFmt formatCode="0%" sourceLinked="1"/>
        <c:majorTickMark val="out"/>
        <c:minorTickMark val="none"/>
        <c:tickLblPos val="nextTo"/>
        <c:txPr>
          <a:bodyPr/>
          <a:lstStyle/>
          <a:p>
            <a:pPr>
              <a:defRPr sz="1400"/>
            </a:pPr>
            <a:endParaRPr lang="nl-NL"/>
          </a:p>
        </c:txPr>
        <c:crossAx val="2081145160"/>
        <c:crosses val="autoZero"/>
        <c:crossBetween val="between"/>
        <c:majorUnit val="0.2"/>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77586-66D8-C644-98F2-16B12F3F2035}" type="datetimeFigureOut">
              <a:rPr lang="en-US" smtClean="0"/>
              <a:t>12-04-14</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B7A3D-71BE-5A4E-89DE-FCC221FBCB69}" type="slidenum">
              <a:rPr lang="nl-NL" smtClean="0"/>
              <a:t>‹nr.›</a:t>
            </a:fld>
            <a:endParaRPr lang="nl-NL"/>
          </a:p>
        </p:txBody>
      </p:sp>
    </p:spTree>
    <p:extLst>
      <p:ext uri="{BB962C8B-B14F-4D97-AF65-F5344CB8AC3E}">
        <p14:creationId xmlns:p14="http://schemas.microsoft.com/office/powerpoint/2010/main" val="3513491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371600" y="2143116"/>
            <a:ext cx="7772400" cy="1470025"/>
          </a:xfrm>
        </p:spPr>
        <p:txBody>
          <a:bodyPr/>
          <a:lstStyle>
            <a:lvl1pPr algn="l">
              <a:defRPr/>
            </a:lvl1pPr>
          </a:lstStyle>
          <a:p>
            <a:r>
              <a:rPr lang="en-US" smtClean="0"/>
              <a:t>Click to edit Master title style</a:t>
            </a:r>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pic>
        <p:nvPicPr>
          <p:cNvPr id="2050" name="Picture 2"/>
          <p:cNvPicPr>
            <a:picLocks noChangeAspect="1" noChangeArrowheads="1"/>
          </p:cNvPicPr>
          <p:nvPr userDrawn="1"/>
        </p:nvPicPr>
        <p:blipFill>
          <a:blip r:embed="rId2" cstate="print"/>
          <a:srcRect/>
          <a:stretch>
            <a:fillRect/>
          </a:stretch>
        </p:blipFill>
        <p:spPr bwMode="auto">
          <a:xfrm>
            <a:off x="1" y="500042"/>
            <a:ext cx="4357686" cy="962957"/>
          </a:xfrm>
          <a:prstGeom prst="rect">
            <a:avLst/>
          </a:prstGeom>
          <a:noFill/>
          <a:ln w="9525">
            <a:noFill/>
            <a:miter lim="800000"/>
            <a:headEnd/>
            <a:tailEnd/>
          </a:ln>
          <a:effectLst/>
        </p:spPr>
      </p:pic>
      <p:pic>
        <p:nvPicPr>
          <p:cNvPr id="2051" name="Picture 3"/>
          <p:cNvPicPr>
            <a:picLocks noChangeAspect="1" noChangeArrowheads="1"/>
          </p:cNvPicPr>
          <p:nvPr userDrawn="1"/>
        </p:nvPicPr>
        <p:blipFill>
          <a:blip r:embed="rId3" cstate="print"/>
          <a:srcRect/>
          <a:stretch>
            <a:fillRect/>
          </a:stretch>
        </p:blipFill>
        <p:spPr bwMode="auto">
          <a:xfrm rot="16200000">
            <a:off x="-1175437" y="2246983"/>
            <a:ext cx="2928958" cy="578084"/>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4pPr>
              <a:buNone/>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1142976" y="1643050"/>
            <a:ext cx="36814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Tijdelijke aanduiding voor inhoud 3"/>
          <p:cNvSpPr>
            <a:spLocks noGrp="1"/>
          </p:cNvSpPr>
          <p:nvPr>
            <p:ph sz="half" idx="2"/>
          </p:nvPr>
        </p:nvSpPr>
        <p:spPr>
          <a:xfrm>
            <a:off x="4929190" y="1643050"/>
            <a:ext cx="39290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en-US" smtClean="0"/>
              <a:t>Click to edit Master title style</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42976" y="273050"/>
            <a:ext cx="2322537" cy="1162050"/>
          </a:xfrm>
        </p:spPr>
        <p:txBody>
          <a:bodyPr anchor="b"/>
          <a:lstStyle>
            <a:lvl1pPr algn="l">
              <a:defRPr sz="2000" b="1"/>
            </a:lvl1pPr>
          </a:lstStyle>
          <a:p>
            <a:r>
              <a:rPr lang="en-US" smtClean="0"/>
              <a:t>Click to edit Master title style</a:t>
            </a:r>
            <a:endParaRPr lang="nl-NL" dirty="0"/>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ijdelijke aanduiding voor tekst 3"/>
          <p:cNvSpPr>
            <a:spLocks noGrp="1"/>
          </p:cNvSpPr>
          <p:nvPr>
            <p:ph type="body" sz="half" idx="2"/>
          </p:nvPr>
        </p:nvSpPr>
        <p:spPr>
          <a:xfrm>
            <a:off x="1142976" y="1435100"/>
            <a:ext cx="232253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71538" y="274638"/>
            <a:ext cx="785818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071538" y="1600200"/>
            <a:ext cx="785818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 Derde niveau</a:t>
            </a:r>
          </a:p>
        </p:txBody>
      </p:sp>
      <p:pic>
        <p:nvPicPr>
          <p:cNvPr id="5" name="Picture 2"/>
          <p:cNvPicPr>
            <a:picLocks noChangeAspect="1" noChangeArrowheads="1"/>
          </p:cNvPicPr>
          <p:nvPr/>
        </p:nvPicPr>
        <p:blipFill>
          <a:blip r:embed="rId9" cstate="print"/>
          <a:srcRect/>
          <a:stretch>
            <a:fillRect/>
          </a:stretch>
        </p:blipFill>
        <p:spPr bwMode="auto">
          <a:xfrm>
            <a:off x="0" y="0"/>
            <a:ext cx="9144000" cy="472358"/>
          </a:xfrm>
          <a:prstGeom prst="rect">
            <a:avLst/>
          </a:prstGeom>
          <a:noFill/>
          <a:ln w="9525">
            <a:noFill/>
            <a:miter lim="800000"/>
            <a:headEnd/>
            <a:tailEnd/>
          </a:ln>
          <a:effectLst/>
        </p:spPr>
      </p:pic>
      <p:pic>
        <p:nvPicPr>
          <p:cNvPr id="6" name="Afbeelding 5" descr="tabularasa_logo_DEF_zonder%20witruimte%20_geel%20op%20wit.jpg"/>
          <p:cNvPicPr>
            <a:picLocks noChangeAspect="1"/>
          </p:cNvPicPr>
          <p:nvPr/>
        </p:nvPicPr>
        <p:blipFill>
          <a:blip r:embed="rId10" cstate="print"/>
          <a:stretch>
            <a:fillRect/>
          </a:stretch>
        </p:blipFill>
        <p:spPr>
          <a:xfrm rot="16200000">
            <a:off x="-859948" y="1717148"/>
            <a:ext cx="2353056" cy="3474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400" i="1"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Wingdings"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Presentatie Schone stranden</a:t>
            </a:r>
            <a:endParaRPr lang="nl-NL" dirty="0"/>
          </a:p>
        </p:txBody>
      </p:sp>
      <p:sp>
        <p:nvSpPr>
          <p:cNvPr id="3" name="Ondertitel 2"/>
          <p:cNvSpPr>
            <a:spLocks noGrp="1"/>
          </p:cNvSpPr>
          <p:nvPr>
            <p:ph type="subTitle" idx="1"/>
          </p:nvPr>
        </p:nvSpPr>
        <p:spPr/>
        <p:txBody>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Theoretische achtergrond</a:t>
            </a:r>
            <a:endParaRPr lang="nl-NL" dirty="0"/>
          </a:p>
        </p:txBody>
      </p:sp>
      <p:sp>
        <p:nvSpPr>
          <p:cNvPr id="3" name="Content Placeholder 2"/>
          <p:cNvSpPr>
            <a:spLocks noGrp="1"/>
          </p:cNvSpPr>
          <p:nvPr>
            <p:ph idx="1"/>
          </p:nvPr>
        </p:nvSpPr>
        <p:spPr/>
        <p:txBody>
          <a:bodyPr>
            <a:normAutofit fontScale="70000" lnSpcReduction="20000"/>
          </a:bodyPr>
          <a:lstStyle/>
          <a:p>
            <a:pPr marL="0" indent="0">
              <a:buNone/>
            </a:pPr>
            <a:r>
              <a:rPr lang="nl-NL" dirty="0" smtClean="0"/>
              <a:t>Gebruik maken van normen: (optioneel: voorbeeld tandenpoetsen)</a:t>
            </a:r>
            <a:endParaRPr lang="nl-NL" dirty="0"/>
          </a:p>
          <a:p>
            <a:r>
              <a:rPr lang="nl-NL" dirty="0" err="1"/>
              <a:t>Injunctieve</a:t>
            </a:r>
            <a:r>
              <a:rPr lang="nl-NL" dirty="0"/>
              <a:t> norm </a:t>
            </a:r>
            <a:endParaRPr lang="nl-NL" dirty="0" smtClean="0"/>
          </a:p>
          <a:p>
            <a:pPr lvl="1"/>
            <a:r>
              <a:rPr lang="nl-NL" dirty="0" smtClean="0"/>
              <a:t>Geeft aan wat </a:t>
            </a:r>
            <a:r>
              <a:rPr lang="nl-NL" dirty="0"/>
              <a:t>mensen horen te </a:t>
            </a:r>
            <a:r>
              <a:rPr lang="nl-NL" dirty="0" smtClean="0"/>
              <a:t>doen</a:t>
            </a:r>
          </a:p>
          <a:p>
            <a:pPr lvl="2"/>
            <a:r>
              <a:rPr lang="nl-NL" dirty="0" smtClean="0"/>
              <a:t>Bv. drie keer per dag je tanden poetsen is voldoende</a:t>
            </a:r>
          </a:p>
          <a:p>
            <a:endParaRPr lang="nl-NL" dirty="0" smtClean="0"/>
          </a:p>
          <a:p>
            <a:r>
              <a:rPr lang="nl-NL" dirty="0" smtClean="0"/>
              <a:t>Descriptieve norm</a:t>
            </a:r>
          </a:p>
          <a:p>
            <a:pPr lvl="1"/>
            <a:r>
              <a:rPr lang="nl-NL" dirty="0" smtClean="0"/>
              <a:t>Geeft aan wat </a:t>
            </a:r>
            <a:r>
              <a:rPr lang="nl-NL" dirty="0"/>
              <a:t>de meeste mensen </a:t>
            </a:r>
            <a:r>
              <a:rPr lang="nl-NL" dirty="0" smtClean="0"/>
              <a:t>echt doen</a:t>
            </a:r>
          </a:p>
          <a:p>
            <a:pPr lvl="2"/>
            <a:r>
              <a:rPr lang="nl-NL" dirty="0" smtClean="0"/>
              <a:t>Bv. de meeste mensen poetsen 2 keer per dag hun tanden.</a:t>
            </a:r>
          </a:p>
          <a:p>
            <a:pPr marL="914400" lvl="2" indent="0">
              <a:buNone/>
            </a:pPr>
            <a:endParaRPr lang="nl-NL" dirty="0"/>
          </a:p>
          <a:p>
            <a:r>
              <a:rPr lang="nl-NL" dirty="0" smtClean="0"/>
              <a:t>Persoonlijke </a:t>
            </a:r>
            <a:r>
              <a:rPr lang="nl-NL" dirty="0"/>
              <a:t>norm:</a:t>
            </a:r>
          </a:p>
          <a:p>
            <a:pPr lvl="1"/>
            <a:r>
              <a:rPr lang="nl-NL" dirty="0"/>
              <a:t>Eigen standaarden die men voor eigen gedrag </a:t>
            </a:r>
            <a:r>
              <a:rPr lang="nl-NL" dirty="0" smtClean="0"/>
              <a:t>stelt</a:t>
            </a:r>
          </a:p>
          <a:p>
            <a:pPr lvl="2"/>
            <a:r>
              <a:rPr lang="nl-NL" dirty="0"/>
              <a:t>Bv. ik poets 4 keer per dag mijn tanden, want dat voelt zo schoon.</a:t>
            </a:r>
          </a:p>
          <a:p>
            <a:pPr lvl="1"/>
            <a:r>
              <a:rPr lang="nl-NL" dirty="0" smtClean="0"/>
              <a:t>Hierbij </a:t>
            </a:r>
            <a:r>
              <a:rPr lang="nl-NL" dirty="0"/>
              <a:t>belangrijk: het gevoel van </a:t>
            </a:r>
            <a:r>
              <a:rPr lang="nl-NL" dirty="0" smtClean="0"/>
              <a:t>verantwoordelijkheid</a:t>
            </a:r>
          </a:p>
          <a:p>
            <a:endParaRPr lang="nl-NL" dirty="0"/>
          </a:p>
          <a:p>
            <a:r>
              <a:rPr lang="nl-NL" dirty="0"/>
              <a:t>Toegepast op borden</a:t>
            </a:r>
          </a:p>
          <a:p>
            <a:endParaRPr lang="nl-NL" dirty="0"/>
          </a:p>
        </p:txBody>
      </p:sp>
    </p:spTree>
    <p:extLst>
      <p:ext uri="{BB962C8B-B14F-4D97-AF65-F5344CB8AC3E}">
        <p14:creationId xmlns:p14="http://schemas.microsoft.com/office/powerpoint/2010/main" val="19394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Onderzoeksmethode</a:t>
            </a:r>
            <a:endParaRPr lang="nl-NL" dirty="0"/>
          </a:p>
        </p:txBody>
      </p:sp>
      <p:sp>
        <p:nvSpPr>
          <p:cNvPr id="3" name="Content Placeholder 2"/>
          <p:cNvSpPr>
            <a:spLocks noGrp="1"/>
          </p:cNvSpPr>
          <p:nvPr>
            <p:ph idx="1"/>
          </p:nvPr>
        </p:nvSpPr>
        <p:spPr/>
        <p:txBody>
          <a:bodyPr/>
          <a:lstStyle/>
          <a:p>
            <a:r>
              <a:rPr lang="nl-NL" dirty="0"/>
              <a:t>Kiwi’s uitdelen op de boulevard in Katwijk</a:t>
            </a:r>
          </a:p>
          <a:p>
            <a:r>
              <a:rPr lang="nl-NL" dirty="0" smtClean="0"/>
              <a:t>Observatie van mensen (262): </a:t>
            </a:r>
          </a:p>
          <a:p>
            <a:pPr lvl="1"/>
            <a:r>
              <a:rPr lang="nl-NL" dirty="0" smtClean="0"/>
              <a:t>gooien ze de kiwischil in de afvalbak of niet</a:t>
            </a:r>
          </a:p>
          <a:p>
            <a:r>
              <a:rPr lang="nl-NL" dirty="0" smtClean="0"/>
              <a:t>Verschillende borden getest:</a:t>
            </a:r>
          </a:p>
          <a:p>
            <a:pPr lvl="1"/>
            <a:r>
              <a:rPr lang="nl-NL" dirty="0" smtClean="0"/>
              <a:t>5 condities:</a:t>
            </a:r>
          </a:p>
          <a:p>
            <a:pPr lvl="2"/>
            <a:r>
              <a:rPr lang="nl-NL" dirty="0" smtClean="0"/>
              <a:t>Basisbord (kernboodschap)</a:t>
            </a:r>
          </a:p>
          <a:p>
            <a:pPr lvl="2"/>
            <a:r>
              <a:rPr lang="nl-NL" dirty="0" smtClean="0"/>
              <a:t>Descriptieve norm</a:t>
            </a:r>
          </a:p>
          <a:p>
            <a:pPr lvl="2"/>
            <a:r>
              <a:rPr lang="nl-NL" dirty="0" smtClean="0"/>
              <a:t>Persoonlijke norm</a:t>
            </a:r>
          </a:p>
          <a:p>
            <a:pPr lvl="2"/>
            <a:r>
              <a:rPr lang="nl-NL" dirty="0" smtClean="0"/>
              <a:t>Gemeentebord</a:t>
            </a:r>
          </a:p>
          <a:p>
            <a:pPr lvl="2"/>
            <a:r>
              <a:rPr lang="nl-NL" dirty="0" smtClean="0"/>
              <a:t>Controleconditie (geen bord)</a:t>
            </a:r>
          </a:p>
          <a:p>
            <a:pPr lvl="2"/>
            <a:endParaRPr lang="nl-NL" dirty="0"/>
          </a:p>
        </p:txBody>
      </p:sp>
    </p:spTree>
    <p:extLst>
      <p:ext uri="{BB962C8B-B14F-4D97-AF65-F5344CB8AC3E}">
        <p14:creationId xmlns:p14="http://schemas.microsoft.com/office/powerpoint/2010/main" val="149461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Bestaande </a:t>
            </a:r>
            <a:r>
              <a:rPr lang="nl-NL" dirty="0" smtClean="0"/>
              <a:t>Katwijkposter</a:t>
            </a:r>
            <a:endParaRPr lang="nl-NL" dirty="0"/>
          </a:p>
        </p:txBody>
      </p:sp>
      <p:pic>
        <p:nvPicPr>
          <p:cNvPr id="6" name="Afbeelding 3" descr="Katwijk 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628" y="1612111"/>
            <a:ext cx="3300745" cy="4630087"/>
          </a:xfrm>
          <a:prstGeom prst="rect">
            <a:avLst/>
          </a:prstGeom>
        </p:spPr>
      </p:pic>
    </p:spTree>
    <p:extLst>
      <p:ext uri="{BB962C8B-B14F-4D97-AF65-F5344CB8AC3E}">
        <p14:creationId xmlns:p14="http://schemas.microsoft.com/office/powerpoint/2010/main" val="422727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Basisbord</a:t>
            </a:r>
            <a:endParaRPr lang="nl-NL" dirty="0"/>
          </a:p>
        </p:txBody>
      </p:sp>
      <p:pic>
        <p:nvPicPr>
          <p:cNvPr id="4" name="Tijdelijke aanduiding voor inhoud 5" descr="Katwijk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668" y="2376870"/>
            <a:ext cx="4562664" cy="3043262"/>
          </a:xfrm>
          <a:prstGeom prst="rect">
            <a:avLst/>
          </a:prstGeom>
        </p:spPr>
      </p:pic>
    </p:spTree>
    <p:extLst>
      <p:ext uri="{BB962C8B-B14F-4D97-AF65-F5344CB8AC3E}">
        <p14:creationId xmlns:p14="http://schemas.microsoft.com/office/powerpoint/2010/main" val="92372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smtClean="0"/>
              <a:t>Bord met descriptieve norm: de meeste mensen doen het goed (Interventie Tabula Rasa)</a:t>
            </a:r>
            <a:endParaRPr lang="nl-NL" sz="2800" dirty="0"/>
          </a:p>
        </p:txBody>
      </p:sp>
      <p:pic>
        <p:nvPicPr>
          <p:cNvPr id="4" name="Tijdelijke aanduiding voor inhoud 8" descr="Katwijk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295" y="2043486"/>
            <a:ext cx="4571410" cy="3049095"/>
          </a:xfrm>
          <a:prstGeom prst="rect">
            <a:avLst/>
          </a:prstGeom>
        </p:spPr>
      </p:pic>
    </p:spTree>
    <p:extLst>
      <p:ext uri="{BB962C8B-B14F-4D97-AF65-F5344CB8AC3E}">
        <p14:creationId xmlns:p14="http://schemas.microsoft.com/office/powerpoint/2010/main" val="203566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2050" name="Picture 2" descr="C:\Users\Bert Pol\AppData\Local\Microsoft\Windows\Temporary Internet Files\Content.Outlook\SGM6WKJV\persoonlijke norm n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96752"/>
            <a:ext cx="457200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a:t>
            </a:r>
            <a:endParaRPr lang="nl-NL" dirty="0"/>
          </a:p>
        </p:txBody>
      </p:sp>
      <p:graphicFrame>
        <p:nvGraphicFramePr>
          <p:cNvPr id="5" name="Tijdelijke aanduiding voor inhoud 9"/>
          <p:cNvGraphicFramePr>
            <a:graphicFrameLocks/>
          </p:cNvGraphicFramePr>
          <p:nvPr>
            <p:extLst>
              <p:ext uri="{D42A27DB-BD31-4B8C-83A1-F6EECF244321}">
                <p14:modId xmlns:p14="http://schemas.microsoft.com/office/powerpoint/2010/main" val="2698449137"/>
              </p:ext>
            </p:extLst>
          </p:nvPr>
        </p:nvGraphicFramePr>
        <p:xfrm>
          <a:off x="683567" y="1417638"/>
          <a:ext cx="8273055" cy="4980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780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(2) </a:t>
            </a:r>
            <a:r>
              <a:rPr lang="nl-NL" dirty="0" smtClean="0">
                <a:solidFill>
                  <a:srgbClr val="FF0000"/>
                </a:solidFill>
              </a:rPr>
              <a:t>- optioneel</a:t>
            </a:r>
            <a:endParaRPr lang="nl-NL" dirty="0">
              <a:solidFill>
                <a:srgbClr val="FF0000"/>
              </a:solidFill>
            </a:endParaRPr>
          </a:p>
        </p:txBody>
      </p:sp>
      <p:sp>
        <p:nvSpPr>
          <p:cNvPr id="3" name="Content Placeholder 2"/>
          <p:cNvSpPr>
            <a:spLocks noGrp="1"/>
          </p:cNvSpPr>
          <p:nvPr>
            <p:ph idx="1"/>
          </p:nvPr>
        </p:nvSpPr>
        <p:spPr/>
        <p:txBody>
          <a:bodyPr>
            <a:normAutofit/>
          </a:bodyPr>
          <a:lstStyle/>
          <a:p>
            <a:r>
              <a:rPr lang="nl-NL" dirty="0" smtClean="0"/>
              <a:t>Effectieve borden: (verschil met controle conditie)</a:t>
            </a:r>
          </a:p>
          <a:p>
            <a:pPr lvl="1"/>
            <a:r>
              <a:rPr lang="nl-NL" dirty="0" smtClean="0"/>
              <a:t>Descriptieve norm: χ2</a:t>
            </a:r>
            <a:r>
              <a:rPr lang="nl-NL" dirty="0"/>
              <a:t>(1, N = 103) = 4.40, p = .</a:t>
            </a:r>
            <a:r>
              <a:rPr lang="nl-NL" dirty="0" smtClean="0"/>
              <a:t>04</a:t>
            </a:r>
          </a:p>
          <a:p>
            <a:pPr lvl="1"/>
            <a:r>
              <a:rPr lang="nl-NL" dirty="0" smtClean="0"/>
              <a:t>Persoonlijke norm: χ2</a:t>
            </a:r>
            <a:r>
              <a:rPr lang="nl-NL" dirty="0"/>
              <a:t>(1, N = 110) = 4.90, p = .</a:t>
            </a:r>
            <a:r>
              <a:rPr lang="nl-NL" dirty="0" smtClean="0"/>
              <a:t>03</a:t>
            </a:r>
            <a:endParaRPr lang="nl-NL" dirty="0"/>
          </a:p>
          <a:p>
            <a:endParaRPr lang="nl-NL" dirty="0"/>
          </a:p>
          <a:p>
            <a:r>
              <a:rPr lang="nl-NL" dirty="0" smtClean="0"/>
              <a:t>Basisbord en poster gemeente wijken </a:t>
            </a:r>
            <a:r>
              <a:rPr lang="nl-NL" dirty="0"/>
              <a:t>niet af van de controle conditie</a:t>
            </a:r>
          </a:p>
          <a:p>
            <a:pPr lvl="1"/>
            <a:r>
              <a:rPr lang="nl-NL" dirty="0" smtClean="0"/>
              <a:t>Basisbord: </a:t>
            </a:r>
            <a:r>
              <a:rPr lang="nl-NL" dirty="0"/>
              <a:t>χ2(1, N = 103) = 1.19, p = .67</a:t>
            </a:r>
          </a:p>
          <a:p>
            <a:pPr lvl="1"/>
            <a:r>
              <a:rPr lang="nl-NL" dirty="0" smtClean="0"/>
              <a:t>Gemeentebord: </a:t>
            </a:r>
            <a:r>
              <a:rPr lang="nl-NL" dirty="0"/>
              <a:t>χ2(1, N = 105) = 2.16, p = .14</a:t>
            </a:r>
          </a:p>
          <a:p>
            <a:endParaRPr lang="nl-NL" dirty="0"/>
          </a:p>
        </p:txBody>
      </p:sp>
    </p:spTree>
    <p:extLst>
      <p:ext uri="{BB962C8B-B14F-4D97-AF65-F5344CB8AC3E}">
        <p14:creationId xmlns:p14="http://schemas.microsoft.com/office/powerpoint/2010/main" val="1815427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Conclusies</a:t>
            </a:r>
            <a:endParaRPr lang="nl-NL" dirty="0"/>
          </a:p>
        </p:txBody>
      </p:sp>
      <p:sp>
        <p:nvSpPr>
          <p:cNvPr id="3" name="Content Placeholder 2"/>
          <p:cNvSpPr>
            <a:spLocks noGrp="1"/>
          </p:cNvSpPr>
          <p:nvPr>
            <p:ph idx="1"/>
          </p:nvPr>
        </p:nvSpPr>
        <p:spPr/>
        <p:txBody>
          <a:bodyPr/>
          <a:lstStyle/>
          <a:p>
            <a:r>
              <a:rPr lang="nl-NL" dirty="0"/>
              <a:t>Borden met descriptieve en persoonlijke norm </a:t>
            </a:r>
            <a:r>
              <a:rPr lang="nl-NL" dirty="0" smtClean="0"/>
              <a:t>hadden positieve </a:t>
            </a:r>
            <a:r>
              <a:rPr lang="nl-NL" dirty="0"/>
              <a:t>invloed op het gooien van etensresten in de afvalbak.</a:t>
            </a:r>
          </a:p>
          <a:p>
            <a:endParaRPr lang="nl-NL" dirty="0"/>
          </a:p>
          <a:p>
            <a:r>
              <a:rPr lang="nl-NL" dirty="0"/>
              <a:t>Basisbord en Katwijkposter hadden geen invloed op het gooien van etensresten in de afvalbak.</a:t>
            </a:r>
          </a:p>
          <a:p>
            <a:endParaRPr lang="nl-NL" dirty="0"/>
          </a:p>
        </p:txBody>
      </p:sp>
    </p:spTree>
    <p:extLst>
      <p:ext uri="{BB962C8B-B14F-4D97-AF65-F5344CB8AC3E}">
        <p14:creationId xmlns:p14="http://schemas.microsoft.com/office/powerpoint/2010/main" val="354495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lstStyle/>
          <a:p>
            <a:endParaRPr lang="nl-NL" dirty="0" smtClean="0"/>
          </a:p>
          <a:p>
            <a:pPr marL="0" indent="0">
              <a:buNone/>
            </a:pPr>
            <a:endParaRPr lang="nl-NL" dirty="0" smtClean="0"/>
          </a:p>
          <a:p>
            <a:r>
              <a:rPr lang="nl-NL" sz="4000" dirty="0" smtClean="0"/>
              <a:t>Onderdeel III</a:t>
            </a:r>
          </a:p>
          <a:p>
            <a:pPr lvl="1"/>
            <a:r>
              <a:rPr lang="nl-NL" dirty="0" smtClean="0"/>
              <a:t>Onderzoek Schone stranden 2012</a:t>
            </a:r>
            <a:endParaRPr lang="nl-NL" dirty="0"/>
          </a:p>
        </p:txBody>
      </p:sp>
    </p:spTree>
    <p:extLst>
      <p:ext uri="{BB962C8B-B14F-4D97-AF65-F5344CB8AC3E}">
        <p14:creationId xmlns:p14="http://schemas.microsoft.com/office/powerpoint/2010/main" val="393138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lstStyle/>
          <a:p>
            <a:endParaRPr lang="nl-NL" dirty="0" smtClean="0"/>
          </a:p>
          <a:p>
            <a:endParaRPr lang="nl-NL" dirty="0"/>
          </a:p>
          <a:p>
            <a:pPr marL="0" indent="0">
              <a:buNone/>
            </a:pPr>
            <a:r>
              <a:rPr lang="nl-NL" sz="4000" dirty="0"/>
              <a:t>Onderdeel I</a:t>
            </a:r>
            <a:endParaRPr lang="nl-NL" sz="4000" dirty="0" smtClean="0"/>
          </a:p>
          <a:p>
            <a:r>
              <a:rPr lang="nl-NL" dirty="0" smtClean="0"/>
              <a:t>Testje </a:t>
            </a:r>
            <a:r>
              <a:rPr lang="nl-NL" dirty="0"/>
              <a:t>gedragsbeïnvloeding</a:t>
            </a:r>
          </a:p>
        </p:txBody>
      </p:sp>
    </p:spTree>
    <p:extLst>
      <p:ext uri="{BB962C8B-B14F-4D97-AF65-F5344CB8AC3E}">
        <p14:creationId xmlns:p14="http://schemas.microsoft.com/office/powerpoint/2010/main" val="2474676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Metingen</a:t>
            </a:r>
            <a:endParaRPr lang="nl-NL" dirty="0"/>
          </a:p>
        </p:txBody>
      </p:sp>
      <p:sp>
        <p:nvSpPr>
          <p:cNvPr id="3" name="Content Placeholder 2"/>
          <p:cNvSpPr>
            <a:spLocks noGrp="1"/>
          </p:cNvSpPr>
          <p:nvPr>
            <p:ph idx="1"/>
          </p:nvPr>
        </p:nvSpPr>
        <p:spPr/>
        <p:txBody>
          <a:bodyPr>
            <a:normAutofit/>
          </a:bodyPr>
          <a:lstStyle/>
          <a:p>
            <a:r>
              <a:rPr lang="nl-NL" dirty="0" smtClean="0"/>
              <a:t>4 deelnemende gemeentes</a:t>
            </a:r>
          </a:p>
          <a:p>
            <a:pPr lvl="1"/>
            <a:r>
              <a:rPr lang="nl-NL" dirty="0" err="1" smtClean="0"/>
              <a:t>Kijkduin</a:t>
            </a:r>
            <a:r>
              <a:rPr lang="nl-NL" dirty="0" smtClean="0"/>
              <a:t>, Katwijk, Westland, Hoek van Holland</a:t>
            </a:r>
          </a:p>
          <a:p>
            <a:endParaRPr lang="nl-NL" dirty="0" smtClean="0"/>
          </a:p>
          <a:p>
            <a:r>
              <a:rPr lang="nl-NL" dirty="0"/>
              <a:t>Metingen verricht bij mooi weer</a:t>
            </a:r>
          </a:p>
          <a:p>
            <a:pPr lvl="1"/>
            <a:r>
              <a:rPr lang="nl-NL" dirty="0"/>
              <a:t>Criteria mooie stranddag:</a:t>
            </a:r>
          </a:p>
          <a:p>
            <a:pPr lvl="2"/>
            <a:r>
              <a:rPr lang="nl-NL" dirty="0" smtClean="0"/>
              <a:t>&gt; 20 </a:t>
            </a:r>
            <a:r>
              <a:rPr lang="nl-NL" dirty="0"/>
              <a:t>ᵒC</a:t>
            </a:r>
          </a:p>
          <a:p>
            <a:pPr lvl="2"/>
            <a:r>
              <a:rPr lang="nl-NL" dirty="0"/>
              <a:t>Geen regen</a:t>
            </a:r>
          </a:p>
          <a:p>
            <a:pPr lvl="2"/>
            <a:r>
              <a:rPr lang="nl-NL" dirty="0"/>
              <a:t>Geen harde wind</a:t>
            </a:r>
          </a:p>
          <a:p>
            <a:endParaRPr lang="nl-NL" dirty="0"/>
          </a:p>
          <a:p>
            <a:pPr lvl="1"/>
            <a:endParaRPr lang="nl-NL" dirty="0" smtClean="0"/>
          </a:p>
        </p:txBody>
      </p:sp>
    </p:spTree>
    <p:extLst>
      <p:ext uri="{BB962C8B-B14F-4D97-AF65-F5344CB8AC3E}">
        <p14:creationId xmlns:p14="http://schemas.microsoft.com/office/powerpoint/2010/main" val="42647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Interventieborden</a:t>
            </a:r>
            <a:endParaRPr lang="nl-NL" dirty="0"/>
          </a:p>
        </p:txBody>
      </p:sp>
      <p:sp>
        <p:nvSpPr>
          <p:cNvPr id="3" name="Content Placeholder 2"/>
          <p:cNvSpPr>
            <a:spLocks noGrp="1"/>
          </p:cNvSpPr>
          <p:nvPr>
            <p:ph idx="1"/>
          </p:nvPr>
        </p:nvSpPr>
        <p:spPr/>
        <p:txBody>
          <a:bodyPr/>
          <a:lstStyle/>
          <a:p>
            <a:r>
              <a:rPr lang="nl-NL" dirty="0" smtClean="0"/>
              <a:t>Verschillende </a:t>
            </a:r>
            <a:r>
              <a:rPr lang="nl-NL" dirty="0"/>
              <a:t>interventies </a:t>
            </a:r>
            <a:r>
              <a:rPr lang="nl-NL" dirty="0" smtClean="0"/>
              <a:t>getest:</a:t>
            </a:r>
          </a:p>
          <a:p>
            <a:pPr lvl="1"/>
            <a:r>
              <a:rPr lang="nl-NL" dirty="0" smtClean="0"/>
              <a:t>Descriptieve </a:t>
            </a:r>
            <a:r>
              <a:rPr lang="nl-NL" dirty="0"/>
              <a:t>norm</a:t>
            </a:r>
          </a:p>
          <a:p>
            <a:pPr lvl="1"/>
            <a:r>
              <a:rPr lang="nl-NL" dirty="0" err="1"/>
              <a:t>Injunctieve</a:t>
            </a:r>
            <a:r>
              <a:rPr lang="nl-NL" dirty="0"/>
              <a:t> norm</a:t>
            </a:r>
          </a:p>
          <a:p>
            <a:pPr lvl="1"/>
            <a:r>
              <a:rPr lang="nl-NL" dirty="0"/>
              <a:t>Prompt</a:t>
            </a:r>
          </a:p>
          <a:p>
            <a:pPr lvl="1"/>
            <a:r>
              <a:rPr lang="nl-NL" dirty="0"/>
              <a:t>NL Schoon bord</a:t>
            </a:r>
          </a:p>
          <a:p>
            <a:pPr lvl="1"/>
            <a:r>
              <a:rPr lang="nl-NL" dirty="0"/>
              <a:t>Persoonlijke norm</a:t>
            </a:r>
          </a:p>
          <a:p>
            <a:endParaRPr lang="nl-NL" dirty="0"/>
          </a:p>
        </p:txBody>
      </p:sp>
    </p:spTree>
    <p:extLst>
      <p:ext uri="{BB962C8B-B14F-4D97-AF65-F5344CB8AC3E}">
        <p14:creationId xmlns:p14="http://schemas.microsoft.com/office/powerpoint/2010/main" val="1675054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Interventieborden</a:t>
            </a:r>
            <a:endParaRPr lang="nl-NL" dirty="0"/>
          </a:p>
        </p:txBody>
      </p:sp>
      <p:sp>
        <p:nvSpPr>
          <p:cNvPr id="3" name="Content Placeholder 2"/>
          <p:cNvSpPr>
            <a:spLocks noGrp="1"/>
          </p:cNvSpPr>
          <p:nvPr>
            <p:ph sz="half" idx="1"/>
          </p:nvPr>
        </p:nvSpPr>
        <p:spPr/>
        <p:txBody>
          <a:bodyPr/>
          <a:lstStyle/>
          <a:p>
            <a:r>
              <a:rPr lang="nl-NL" dirty="0"/>
              <a:t>Descriptieve norm</a:t>
            </a:r>
          </a:p>
          <a:p>
            <a:r>
              <a:rPr lang="nl-NL" dirty="0" err="1">
                <a:solidFill>
                  <a:schemeClr val="bg1">
                    <a:lumMod val="75000"/>
                  </a:schemeClr>
                </a:solidFill>
              </a:rPr>
              <a:t>Injunctieve</a:t>
            </a:r>
            <a:r>
              <a:rPr lang="nl-NL" dirty="0">
                <a:solidFill>
                  <a:schemeClr val="bg1">
                    <a:lumMod val="75000"/>
                  </a:schemeClr>
                </a:solidFill>
              </a:rPr>
              <a:t> norm</a:t>
            </a:r>
          </a:p>
          <a:p>
            <a:r>
              <a:rPr lang="nl-NL" dirty="0">
                <a:solidFill>
                  <a:schemeClr val="bg1">
                    <a:lumMod val="75000"/>
                  </a:schemeClr>
                </a:solidFill>
              </a:rPr>
              <a:t>Prompt</a:t>
            </a:r>
          </a:p>
          <a:p>
            <a:r>
              <a:rPr lang="nl-NL" dirty="0">
                <a:solidFill>
                  <a:schemeClr val="bg1">
                    <a:lumMod val="75000"/>
                  </a:schemeClr>
                </a:solidFill>
              </a:rPr>
              <a:t>NL Schoon bord</a:t>
            </a:r>
          </a:p>
          <a:p>
            <a:r>
              <a:rPr lang="nl-NL" dirty="0">
                <a:solidFill>
                  <a:schemeClr val="bg1">
                    <a:lumMod val="75000"/>
                  </a:schemeClr>
                </a:solidFill>
              </a:rPr>
              <a:t>Persoonlijke </a:t>
            </a:r>
            <a:r>
              <a:rPr lang="nl-NL" dirty="0" smtClean="0">
                <a:solidFill>
                  <a:schemeClr val="bg1">
                    <a:lumMod val="75000"/>
                  </a:schemeClr>
                </a:solidFill>
              </a:rPr>
              <a:t>norm</a:t>
            </a:r>
          </a:p>
          <a:p>
            <a:r>
              <a:rPr lang="nl-NL" dirty="0" smtClean="0">
                <a:solidFill>
                  <a:schemeClr val="bg1">
                    <a:lumMod val="75000"/>
                  </a:schemeClr>
                </a:solidFill>
              </a:rPr>
              <a:t>MyBeach bord</a:t>
            </a:r>
            <a:endParaRPr lang="nl-NL" dirty="0">
              <a:solidFill>
                <a:schemeClr val="bg1">
                  <a:lumMod val="75000"/>
                </a:schemeClr>
              </a:solidFill>
            </a:endParaRPr>
          </a:p>
        </p:txBody>
      </p:sp>
      <p:pic>
        <p:nvPicPr>
          <p:cNvPr id="5" name="Content Placeholder 4" descr="Screen Shot 2012-08-31 at 12.00.08.png"/>
          <p:cNvPicPr>
            <a:picLocks noGrp="1" noChangeAspect="1"/>
          </p:cNvPicPr>
          <p:nvPr>
            <p:ph sz="half" idx="2"/>
          </p:nvPr>
        </p:nvPicPr>
        <p:blipFill>
          <a:blip r:embed="rId2">
            <a:extLst>
              <a:ext uri="{28A0092B-C50C-407E-A947-70E740481C1C}">
                <a14:useLocalDpi xmlns:a14="http://schemas.microsoft.com/office/drawing/2010/main" val="0"/>
              </a:ext>
            </a:extLst>
          </a:blip>
          <a:srcRect t="-67219" b="-67219"/>
          <a:stretch>
            <a:fillRect/>
          </a:stretch>
        </p:blipFill>
        <p:spPr/>
      </p:pic>
    </p:spTree>
    <p:extLst>
      <p:ext uri="{BB962C8B-B14F-4D97-AF65-F5344CB8AC3E}">
        <p14:creationId xmlns:p14="http://schemas.microsoft.com/office/powerpoint/2010/main" val="4223879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sz="half" idx="1"/>
          </p:nvPr>
        </p:nvSpPr>
        <p:spPr/>
        <p:txBody>
          <a:bodyPr/>
          <a:lstStyle/>
          <a:p>
            <a:r>
              <a:rPr lang="nl-NL" dirty="0">
                <a:solidFill>
                  <a:srgbClr val="BFBFBF"/>
                </a:solidFill>
              </a:rPr>
              <a:t>Descriptieve norm</a:t>
            </a:r>
          </a:p>
          <a:p>
            <a:r>
              <a:rPr lang="nl-NL" dirty="0" err="1"/>
              <a:t>Injunctieve</a:t>
            </a:r>
            <a:r>
              <a:rPr lang="nl-NL" dirty="0"/>
              <a:t> norm</a:t>
            </a:r>
          </a:p>
          <a:p>
            <a:r>
              <a:rPr lang="nl-NL" dirty="0">
                <a:solidFill>
                  <a:srgbClr val="BFBFBF"/>
                </a:solidFill>
              </a:rPr>
              <a:t>Prompt</a:t>
            </a:r>
          </a:p>
          <a:p>
            <a:r>
              <a:rPr lang="nl-NL" dirty="0">
                <a:solidFill>
                  <a:srgbClr val="BFBFBF"/>
                </a:solidFill>
              </a:rPr>
              <a:t>NL Schoon bord</a:t>
            </a:r>
          </a:p>
          <a:p>
            <a:r>
              <a:rPr lang="nl-NL" dirty="0">
                <a:solidFill>
                  <a:srgbClr val="BFBFBF"/>
                </a:solidFill>
              </a:rPr>
              <a:t>Persoonlijke </a:t>
            </a:r>
            <a:r>
              <a:rPr lang="nl-NL" dirty="0" smtClean="0">
                <a:solidFill>
                  <a:srgbClr val="BFBFBF"/>
                </a:solidFill>
              </a:rPr>
              <a:t>norm</a:t>
            </a:r>
          </a:p>
          <a:p>
            <a:r>
              <a:rPr lang="nl-NL" dirty="0" smtClean="0">
                <a:solidFill>
                  <a:srgbClr val="BFBFBF"/>
                </a:solidFill>
              </a:rPr>
              <a:t>MyBeach bord</a:t>
            </a:r>
            <a:endParaRPr lang="nl-NL" dirty="0">
              <a:solidFill>
                <a:srgbClr val="BFBFBF"/>
              </a:solidFill>
            </a:endParaRPr>
          </a:p>
        </p:txBody>
      </p:sp>
      <p:pic>
        <p:nvPicPr>
          <p:cNvPr id="5" name="Content Placeholder 4" descr="Screen Shot 2012-08-31 at 11.59.42.png"/>
          <p:cNvPicPr>
            <a:picLocks noGrp="1" noChangeAspect="1"/>
          </p:cNvPicPr>
          <p:nvPr>
            <p:ph sz="half" idx="2"/>
          </p:nvPr>
        </p:nvPicPr>
        <p:blipFill>
          <a:blip r:embed="rId2">
            <a:extLst>
              <a:ext uri="{28A0092B-C50C-407E-A947-70E740481C1C}">
                <a14:useLocalDpi xmlns:a14="http://schemas.microsoft.com/office/drawing/2010/main" val="0"/>
              </a:ext>
            </a:extLst>
          </a:blip>
          <a:srcRect l="-14713" r="-14713"/>
          <a:stretch>
            <a:fillRect/>
          </a:stretch>
        </p:blipFill>
        <p:spPr/>
      </p:pic>
    </p:spTree>
    <p:extLst>
      <p:ext uri="{BB962C8B-B14F-4D97-AF65-F5344CB8AC3E}">
        <p14:creationId xmlns:p14="http://schemas.microsoft.com/office/powerpoint/2010/main" val="195602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sz="half" idx="1"/>
          </p:nvPr>
        </p:nvSpPr>
        <p:spPr/>
        <p:txBody>
          <a:bodyPr/>
          <a:lstStyle/>
          <a:p>
            <a:r>
              <a:rPr lang="nl-NL" dirty="0">
                <a:solidFill>
                  <a:srgbClr val="BFBFBF"/>
                </a:solidFill>
              </a:rPr>
              <a:t>Descriptieve norm</a:t>
            </a:r>
          </a:p>
          <a:p>
            <a:r>
              <a:rPr lang="nl-NL" dirty="0" err="1">
                <a:solidFill>
                  <a:srgbClr val="BFBFBF"/>
                </a:solidFill>
              </a:rPr>
              <a:t>Injunctieve</a:t>
            </a:r>
            <a:r>
              <a:rPr lang="nl-NL" dirty="0">
                <a:solidFill>
                  <a:srgbClr val="BFBFBF"/>
                </a:solidFill>
              </a:rPr>
              <a:t> norm</a:t>
            </a:r>
          </a:p>
          <a:p>
            <a:r>
              <a:rPr lang="nl-NL" dirty="0">
                <a:solidFill>
                  <a:srgbClr val="000000"/>
                </a:solidFill>
              </a:rPr>
              <a:t>Prompt</a:t>
            </a:r>
          </a:p>
          <a:p>
            <a:r>
              <a:rPr lang="nl-NL" dirty="0">
                <a:solidFill>
                  <a:srgbClr val="BFBFBF"/>
                </a:solidFill>
              </a:rPr>
              <a:t>NL Schoon bord</a:t>
            </a:r>
          </a:p>
          <a:p>
            <a:r>
              <a:rPr lang="nl-NL" dirty="0">
                <a:solidFill>
                  <a:srgbClr val="BFBFBF"/>
                </a:solidFill>
              </a:rPr>
              <a:t>Persoonlijke </a:t>
            </a:r>
            <a:r>
              <a:rPr lang="nl-NL" dirty="0" smtClean="0">
                <a:solidFill>
                  <a:srgbClr val="BFBFBF"/>
                </a:solidFill>
              </a:rPr>
              <a:t>norm</a:t>
            </a:r>
          </a:p>
          <a:p>
            <a:r>
              <a:rPr lang="nl-NL" dirty="0" smtClean="0">
                <a:solidFill>
                  <a:srgbClr val="BFBFBF"/>
                </a:solidFill>
              </a:rPr>
              <a:t>MyBeach bord</a:t>
            </a:r>
            <a:endParaRPr lang="nl-NL" dirty="0">
              <a:solidFill>
                <a:srgbClr val="BFBFBF"/>
              </a:solidFill>
            </a:endParaRPr>
          </a:p>
        </p:txBody>
      </p:sp>
      <p:pic>
        <p:nvPicPr>
          <p:cNvPr id="5" name="Content Placeholder 4" descr="Screen Shot 2012-08-31 at 12.00.21.png"/>
          <p:cNvPicPr>
            <a:picLocks noGrp="1" noChangeAspect="1"/>
          </p:cNvPicPr>
          <p:nvPr>
            <p:ph sz="half" idx="2"/>
          </p:nvPr>
        </p:nvPicPr>
        <p:blipFill>
          <a:blip r:embed="rId2">
            <a:extLst>
              <a:ext uri="{28A0092B-C50C-407E-A947-70E740481C1C}">
                <a14:useLocalDpi xmlns:a14="http://schemas.microsoft.com/office/drawing/2010/main" val="0"/>
              </a:ext>
            </a:extLst>
          </a:blip>
          <a:srcRect t="-35480" b="-35480"/>
          <a:stretch>
            <a:fillRect/>
          </a:stretch>
        </p:blipFill>
        <p:spPr/>
      </p:pic>
    </p:spTree>
    <p:extLst>
      <p:ext uri="{BB962C8B-B14F-4D97-AF65-F5344CB8AC3E}">
        <p14:creationId xmlns:p14="http://schemas.microsoft.com/office/powerpoint/2010/main" val="195602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sz="half" idx="1"/>
          </p:nvPr>
        </p:nvSpPr>
        <p:spPr/>
        <p:txBody>
          <a:bodyPr/>
          <a:lstStyle/>
          <a:p>
            <a:r>
              <a:rPr lang="nl-NL" dirty="0">
                <a:solidFill>
                  <a:srgbClr val="BFBFBF"/>
                </a:solidFill>
              </a:rPr>
              <a:t>Descriptieve norm</a:t>
            </a:r>
          </a:p>
          <a:p>
            <a:r>
              <a:rPr lang="nl-NL" dirty="0" err="1">
                <a:solidFill>
                  <a:srgbClr val="BFBFBF"/>
                </a:solidFill>
              </a:rPr>
              <a:t>Injunctieve</a:t>
            </a:r>
            <a:r>
              <a:rPr lang="nl-NL" dirty="0">
                <a:solidFill>
                  <a:srgbClr val="BFBFBF"/>
                </a:solidFill>
              </a:rPr>
              <a:t> norm</a:t>
            </a:r>
          </a:p>
          <a:p>
            <a:r>
              <a:rPr lang="nl-NL" dirty="0">
                <a:solidFill>
                  <a:srgbClr val="BFBFBF"/>
                </a:solidFill>
              </a:rPr>
              <a:t>Prompt</a:t>
            </a:r>
          </a:p>
          <a:p>
            <a:r>
              <a:rPr lang="nl-NL" dirty="0">
                <a:solidFill>
                  <a:srgbClr val="000000"/>
                </a:solidFill>
              </a:rPr>
              <a:t>NL Schoon bord</a:t>
            </a:r>
          </a:p>
          <a:p>
            <a:r>
              <a:rPr lang="nl-NL" dirty="0">
                <a:solidFill>
                  <a:srgbClr val="BFBFBF"/>
                </a:solidFill>
              </a:rPr>
              <a:t>Persoonlijke </a:t>
            </a:r>
            <a:r>
              <a:rPr lang="nl-NL" dirty="0" smtClean="0">
                <a:solidFill>
                  <a:srgbClr val="BFBFBF"/>
                </a:solidFill>
              </a:rPr>
              <a:t>norm</a:t>
            </a:r>
          </a:p>
          <a:p>
            <a:r>
              <a:rPr lang="nl-NL" dirty="0" smtClean="0">
                <a:solidFill>
                  <a:srgbClr val="BFBFBF"/>
                </a:solidFill>
              </a:rPr>
              <a:t>MyBeach bord</a:t>
            </a:r>
            <a:endParaRPr lang="nl-NL" dirty="0">
              <a:solidFill>
                <a:srgbClr val="BFBFBF"/>
              </a:solidFill>
            </a:endParaRPr>
          </a:p>
        </p:txBody>
      </p:sp>
      <p:pic>
        <p:nvPicPr>
          <p:cNvPr id="5" name="Content Placeholder 4" descr="Screen Shot 2012-08-31 at 11.57.13.png"/>
          <p:cNvPicPr>
            <a:picLocks noGrp="1" noChangeAspect="1"/>
          </p:cNvPicPr>
          <p:nvPr>
            <p:ph sz="half" idx="2"/>
          </p:nvPr>
        </p:nvPicPr>
        <p:blipFill>
          <a:blip r:embed="rId2">
            <a:extLst>
              <a:ext uri="{28A0092B-C50C-407E-A947-70E740481C1C}">
                <a14:useLocalDpi xmlns:a14="http://schemas.microsoft.com/office/drawing/2010/main" val="0"/>
              </a:ext>
            </a:extLst>
          </a:blip>
          <a:srcRect l="-21418" r="-21418"/>
          <a:stretch>
            <a:fillRect/>
          </a:stretch>
        </p:blipFill>
        <p:spPr/>
      </p:pic>
    </p:spTree>
    <p:extLst>
      <p:ext uri="{BB962C8B-B14F-4D97-AF65-F5344CB8AC3E}">
        <p14:creationId xmlns:p14="http://schemas.microsoft.com/office/powerpoint/2010/main" val="195602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sz="half" idx="1"/>
          </p:nvPr>
        </p:nvSpPr>
        <p:spPr/>
        <p:txBody>
          <a:bodyPr/>
          <a:lstStyle/>
          <a:p>
            <a:r>
              <a:rPr lang="nl-NL" dirty="0">
                <a:solidFill>
                  <a:srgbClr val="BFBFBF"/>
                </a:solidFill>
              </a:rPr>
              <a:t>Descriptieve norm</a:t>
            </a:r>
          </a:p>
          <a:p>
            <a:r>
              <a:rPr lang="nl-NL" dirty="0" err="1">
                <a:solidFill>
                  <a:srgbClr val="BFBFBF"/>
                </a:solidFill>
              </a:rPr>
              <a:t>Injunctieve</a:t>
            </a:r>
            <a:r>
              <a:rPr lang="nl-NL" dirty="0">
                <a:solidFill>
                  <a:srgbClr val="BFBFBF"/>
                </a:solidFill>
              </a:rPr>
              <a:t> norm</a:t>
            </a:r>
          </a:p>
          <a:p>
            <a:r>
              <a:rPr lang="nl-NL" dirty="0">
                <a:solidFill>
                  <a:srgbClr val="BFBFBF"/>
                </a:solidFill>
              </a:rPr>
              <a:t>Prompt</a:t>
            </a:r>
          </a:p>
          <a:p>
            <a:r>
              <a:rPr lang="nl-NL" dirty="0">
                <a:solidFill>
                  <a:srgbClr val="BFBFBF"/>
                </a:solidFill>
              </a:rPr>
              <a:t>NL Schoon bord</a:t>
            </a:r>
          </a:p>
          <a:p>
            <a:r>
              <a:rPr lang="nl-NL" dirty="0">
                <a:solidFill>
                  <a:srgbClr val="000000"/>
                </a:solidFill>
              </a:rPr>
              <a:t>Persoonlijke </a:t>
            </a:r>
            <a:r>
              <a:rPr lang="nl-NL" dirty="0" smtClean="0">
                <a:solidFill>
                  <a:srgbClr val="000000"/>
                </a:solidFill>
              </a:rPr>
              <a:t>norm</a:t>
            </a:r>
          </a:p>
          <a:p>
            <a:r>
              <a:rPr lang="nl-NL" dirty="0" smtClean="0">
                <a:solidFill>
                  <a:srgbClr val="BFBFBF"/>
                </a:solidFill>
              </a:rPr>
              <a:t>MyBeach bord</a:t>
            </a:r>
            <a:endParaRPr lang="nl-NL" dirty="0">
              <a:solidFill>
                <a:srgbClr val="BFBFBF"/>
              </a:solidFill>
            </a:endParaRPr>
          </a:p>
        </p:txBody>
      </p:sp>
      <p:pic>
        <p:nvPicPr>
          <p:cNvPr id="5" name="Content Placeholder 4" descr="Screen Shot 2012-08-31 at 11.59.27.png"/>
          <p:cNvPicPr>
            <a:picLocks noGrp="1" noChangeAspect="1"/>
          </p:cNvPicPr>
          <p:nvPr>
            <p:ph sz="half" idx="2"/>
          </p:nvPr>
        </p:nvPicPr>
        <p:blipFill>
          <a:blip r:embed="rId2">
            <a:extLst>
              <a:ext uri="{28A0092B-C50C-407E-A947-70E740481C1C}">
                <a14:useLocalDpi xmlns:a14="http://schemas.microsoft.com/office/drawing/2010/main" val="0"/>
              </a:ext>
            </a:extLst>
          </a:blip>
          <a:srcRect l="-7604" r="-7604"/>
          <a:stretch>
            <a:fillRect/>
          </a:stretch>
        </p:blipFill>
        <p:spPr/>
      </p:pic>
    </p:spTree>
    <p:extLst>
      <p:ext uri="{BB962C8B-B14F-4D97-AF65-F5344CB8AC3E}">
        <p14:creationId xmlns:p14="http://schemas.microsoft.com/office/powerpoint/2010/main" val="195602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sz="half" idx="1"/>
          </p:nvPr>
        </p:nvSpPr>
        <p:spPr/>
        <p:txBody>
          <a:bodyPr/>
          <a:lstStyle/>
          <a:p>
            <a:r>
              <a:rPr lang="nl-NL" dirty="0">
                <a:solidFill>
                  <a:srgbClr val="BFBFBF"/>
                </a:solidFill>
              </a:rPr>
              <a:t>Descriptieve norm</a:t>
            </a:r>
          </a:p>
          <a:p>
            <a:r>
              <a:rPr lang="nl-NL" dirty="0" err="1">
                <a:solidFill>
                  <a:srgbClr val="BFBFBF"/>
                </a:solidFill>
              </a:rPr>
              <a:t>Injunctieve</a:t>
            </a:r>
            <a:r>
              <a:rPr lang="nl-NL" dirty="0">
                <a:solidFill>
                  <a:srgbClr val="BFBFBF"/>
                </a:solidFill>
              </a:rPr>
              <a:t> norm</a:t>
            </a:r>
          </a:p>
          <a:p>
            <a:r>
              <a:rPr lang="nl-NL" dirty="0">
                <a:solidFill>
                  <a:srgbClr val="BFBFBF"/>
                </a:solidFill>
              </a:rPr>
              <a:t>Prompt</a:t>
            </a:r>
          </a:p>
          <a:p>
            <a:r>
              <a:rPr lang="nl-NL" dirty="0">
                <a:solidFill>
                  <a:srgbClr val="BFBFBF"/>
                </a:solidFill>
              </a:rPr>
              <a:t>NL Schoon bord</a:t>
            </a:r>
          </a:p>
          <a:p>
            <a:r>
              <a:rPr lang="nl-NL" dirty="0">
                <a:solidFill>
                  <a:srgbClr val="BFBFBF"/>
                </a:solidFill>
              </a:rPr>
              <a:t>Persoonlijke </a:t>
            </a:r>
            <a:r>
              <a:rPr lang="nl-NL" dirty="0" smtClean="0">
                <a:solidFill>
                  <a:srgbClr val="BFBFBF"/>
                </a:solidFill>
              </a:rPr>
              <a:t>norm</a:t>
            </a:r>
          </a:p>
          <a:p>
            <a:r>
              <a:rPr lang="nl-NL" dirty="0" smtClean="0">
                <a:solidFill>
                  <a:srgbClr val="000000"/>
                </a:solidFill>
              </a:rPr>
              <a:t>MyBeach bord</a:t>
            </a:r>
            <a:endParaRPr lang="nl-NL" dirty="0">
              <a:solidFill>
                <a:srgbClr val="000000"/>
              </a:solidFill>
            </a:endParaRPr>
          </a:p>
        </p:txBody>
      </p:sp>
      <p:pic>
        <p:nvPicPr>
          <p:cNvPr id="5" name="Content Placeholder 4" descr="Screen Shot 2012-08-31 at 11.57.54.png"/>
          <p:cNvPicPr>
            <a:picLocks noGrp="1" noChangeAspect="1"/>
          </p:cNvPicPr>
          <p:nvPr>
            <p:ph sz="half" idx="2"/>
          </p:nvPr>
        </p:nvPicPr>
        <p:blipFill>
          <a:blip r:embed="rId2">
            <a:extLst>
              <a:ext uri="{28A0092B-C50C-407E-A947-70E740481C1C}">
                <a14:useLocalDpi xmlns:a14="http://schemas.microsoft.com/office/drawing/2010/main" val="0"/>
              </a:ext>
            </a:extLst>
          </a:blip>
          <a:srcRect l="-8188" r="-8188"/>
          <a:stretch>
            <a:fillRect/>
          </a:stretch>
        </p:blipFill>
        <p:spPr/>
      </p:pic>
    </p:spTree>
    <p:extLst>
      <p:ext uri="{BB962C8B-B14F-4D97-AF65-F5344CB8AC3E}">
        <p14:creationId xmlns:p14="http://schemas.microsoft.com/office/powerpoint/2010/main" val="1956025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Nadere verdieping metingen</a:t>
            </a:r>
            <a:endParaRPr lang="nl-NL" dirty="0"/>
          </a:p>
        </p:txBody>
      </p:sp>
      <p:sp>
        <p:nvSpPr>
          <p:cNvPr id="3" name="Content Placeholder 2"/>
          <p:cNvSpPr>
            <a:spLocks noGrp="1"/>
          </p:cNvSpPr>
          <p:nvPr>
            <p:ph idx="1"/>
          </p:nvPr>
        </p:nvSpPr>
        <p:spPr/>
        <p:txBody>
          <a:bodyPr>
            <a:normAutofit fontScale="92500" lnSpcReduction="10000"/>
          </a:bodyPr>
          <a:lstStyle/>
          <a:p>
            <a:pPr marL="342900" lvl="2" indent="-342900">
              <a:buFont typeface="Arial" pitchFamily="34" charset="0"/>
              <a:buChar char="•"/>
            </a:pPr>
            <a:endParaRPr lang="nl-NL" sz="2800" dirty="0" smtClean="0"/>
          </a:p>
          <a:p>
            <a:pPr marL="342900" lvl="2" indent="-342900">
              <a:buFont typeface="Arial" pitchFamily="34" charset="0"/>
              <a:buChar char="•"/>
            </a:pPr>
            <a:r>
              <a:rPr lang="nl-NL" sz="2800" dirty="0" smtClean="0"/>
              <a:t>Extreme temperaturen (&gt; 30 ᵒC) in Westland en Hoek van Holland</a:t>
            </a:r>
          </a:p>
          <a:p>
            <a:endParaRPr lang="nl-NL" dirty="0" smtClean="0"/>
          </a:p>
          <a:p>
            <a:r>
              <a:rPr lang="nl-NL" dirty="0" smtClean="0"/>
              <a:t>Overvolle afvalbakken (geregistreerd) in:</a:t>
            </a:r>
          </a:p>
          <a:p>
            <a:pPr lvl="1"/>
            <a:r>
              <a:rPr lang="nl-NL" dirty="0" smtClean="0"/>
              <a:t>Hoek van Holland: </a:t>
            </a:r>
          </a:p>
          <a:p>
            <a:pPr lvl="2"/>
            <a:r>
              <a:rPr lang="nl-NL" dirty="0" smtClean="0"/>
              <a:t>Nulmeting: 4/4</a:t>
            </a:r>
          </a:p>
          <a:p>
            <a:pPr lvl="2"/>
            <a:r>
              <a:rPr lang="nl-NL" dirty="0" smtClean="0"/>
              <a:t>Effectmeting: 8/8</a:t>
            </a:r>
          </a:p>
          <a:p>
            <a:pPr lvl="1"/>
            <a:r>
              <a:rPr lang="nl-NL" dirty="0" smtClean="0"/>
              <a:t>Westland:</a:t>
            </a:r>
          </a:p>
          <a:p>
            <a:pPr lvl="2"/>
            <a:r>
              <a:rPr lang="nl-NL" dirty="0" smtClean="0"/>
              <a:t>Nulmeting: 10/10</a:t>
            </a:r>
          </a:p>
          <a:p>
            <a:pPr lvl="2"/>
            <a:r>
              <a:rPr lang="nl-NL" dirty="0" smtClean="0"/>
              <a:t>Effectmeting: 10/11</a:t>
            </a:r>
            <a:endParaRPr lang="nl-NL" dirty="0"/>
          </a:p>
          <a:p>
            <a:pPr lvl="2"/>
            <a:endParaRPr lang="nl-NL" dirty="0" smtClean="0"/>
          </a:p>
          <a:p>
            <a:endParaRPr lang="nl-NL" dirty="0"/>
          </a:p>
        </p:txBody>
      </p:sp>
    </p:spTree>
    <p:extLst>
      <p:ext uri="{BB962C8B-B14F-4D97-AF65-F5344CB8AC3E}">
        <p14:creationId xmlns:p14="http://schemas.microsoft.com/office/powerpoint/2010/main" val="124918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a:t>
            </a:r>
            <a:endParaRPr lang="nl-NL" dirty="0"/>
          </a:p>
        </p:txBody>
      </p:sp>
      <p:sp>
        <p:nvSpPr>
          <p:cNvPr id="3" name="Content Placeholder 2"/>
          <p:cNvSpPr>
            <a:spLocks noGrp="1"/>
          </p:cNvSpPr>
          <p:nvPr>
            <p:ph idx="1"/>
          </p:nvPr>
        </p:nvSpPr>
        <p:spPr/>
        <p:txBody>
          <a:bodyPr/>
          <a:lstStyle/>
          <a:p>
            <a:r>
              <a:rPr lang="nl-NL" dirty="0" smtClean="0"/>
              <a:t>Hoek van Holland</a:t>
            </a:r>
          </a:p>
          <a:p>
            <a:endParaRPr lang="nl-NL" dirty="0"/>
          </a:p>
        </p:txBody>
      </p:sp>
      <p:graphicFrame>
        <p:nvGraphicFramePr>
          <p:cNvPr id="5" name="Table 4"/>
          <p:cNvGraphicFramePr>
            <a:graphicFrameLocks noGrp="1"/>
          </p:cNvGraphicFramePr>
          <p:nvPr>
            <p:extLst>
              <p:ext uri="{D42A27DB-BD31-4B8C-83A1-F6EECF244321}">
                <p14:modId xmlns:p14="http://schemas.microsoft.com/office/powerpoint/2010/main" val="2745016669"/>
              </p:ext>
            </p:extLst>
          </p:nvPr>
        </p:nvGraphicFramePr>
        <p:xfrm>
          <a:off x="1547665" y="2420888"/>
          <a:ext cx="6984775" cy="1447800"/>
        </p:xfrm>
        <a:graphic>
          <a:graphicData uri="http://schemas.openxmlformats.org/drawingml/2006/table">
            <a:tbl>
              <a:tblPr/>
              <a:tblGrid>
                <a:gridCol w="1453902"/>
                <a:gridCol w="1012362"/>
                <a:gridCol w="1012362"/>
                <a:gridCol w="1012362"/>
                <a:gridCol w="1012362"/>
                <a:gridCol w="1481425"/>
              </a:tblGrid>
              <a:tr h="177800">
                <a:tc>
                  <a:txBody>
                    <a:bodyPr/>
                    <a:lstStyle/>
                    <a:p>
                      <a:pPr algn="ctr" fontAlgn="b"/>
                      <a:endParaRPr lang="en-US" sz="15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a:rPr>
                        <a:t>alle data</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fontAlgn="b"/>
                      <a:r>
                        <a:rPr lang="en-US" sz="1500" b="0" i="0" u="none" strike="noStrike" dirty="0" err="1" smtClean="0">
                          <a:solidFill>
                            <a:srgbClr val="000000"/>
                          </a:solidFill>
                          <a:effectLst/>
                          <a:latin typeface="Calibri"/>
                        </a:rPr>
                        <a:t>Zonder</a:t>
                      </a:r>
                      <a:r>
                        <a:rPr lang="en-US" sz="1500" b="0" i="0" u="none" strike="noStrike" dirty="0" smtClean="0">
                          <a:solidFill>
                            <a:srgbClr val="000000"/>
                          </a:solidFill>
                          <a:effectLst/>
                          <a:latin typeface="Calibri"/>
                        </a:rPr>
                        <a:t> </a:t>
                      </a:r>
                      <a:r>
                        <a:rPr lang="en-US" sz="1500" b="0" i="0" u="none" strike="noStrike" dirty="0">
                          <a:solidFill>
                            <a:srgbClr val="000000"/>
                          </a:solidFill>
                          <a:effectLst/>
                          <a:latin typeface="Calibri"/>
                        </a:rPr>
                        <a:t>extreme </a:t>
                      </a:r>
                      <a:r>
                        <a:rPr lang="en-US" sz="1500" b="0" i="0" u="none" strike="noStrike" dirty="0" err="1">
                          <a:solidFill>
                            <a:srgbClr val="000000"/>
                          </a:solidFill>
                          <a:effectLst/>
                          <a:latin typeface="Calibri"/>
                        </a:rPr>
                        <a:t>temperatuur</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nl-NL"/>
                    </a:p>
                  </a:txBody>
                  <a:tcPr/>
                </a:tc>
              </a:tr>
              <a:tr h="177800">
                <a:tc>
                  <a:txBody>
                    <a:bodyPr/>
                    <a:lstStyle/>
                    <a:p>
                      <a:pPr algn="ctr" fontAlgn="b"/>
                      <a:endParaRPr lang="en-US" sz="15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M</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SD</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SD</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NL </a:t>
                      </a:r>
                      <a:r>
                        <a:rPr lang="en-US" sz="1500" b="0" i="0" u="none" strike="noStrike" dirty="0" err="1">
                          <a:solidFill>
                            <a:srgbClr val="000000"/>
                          </a:solidFill>
                          <a:effectLst/>
                          <a:latin typeface="Calibri"/>
                        </a:rPr>
                        <a:t>Schoon</a:t>
                      </a:r>
                      <a:r>
                        <a:rPr lang="en-US" sz="1500" b="0" i="0" u="none" strike="noStrike" dirty="0">
                          <a:solidFill>
                            <a:srgbClr val="000000"/>
                          </a:solidFill>
                          <a:effectLst/>
                          <a:latin typeface="Calibri"/>
                        </a:rPr>
                        <a:t> </a:t>
                      </a:r>
                      <a:r>
                        <a:rPr lang="en-US" sz="1500" b="0" i="0" u="none" strike="noStrike" dirty="0" err="1">
                          <a:solidFill>
                            <a:srgbClr val="000000"/>
                          </a:solidFill>
                          <a:effectLst/>
                          <a:latin typeface="Calibri"/>
                        </a:rPr>
                        <a:t>bord</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126,5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4,95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123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138</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74,47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132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90,02</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MyBeach </a:t>
                      </a:r>
                      <a:r>
                        <a:rPr lang="en-US" sz="1500" b="0" i="0" u="none" strike="noStrike" dirty="0" err="1">
                          <a:solidFill>
                            <a:srgbClr val="000000"/>
                          </a:solidFill>
                          <a:effectLst/>
                          <a:latin typeface="Calibri"/>
                        </a:rPr>
                        <a:t>bord</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dirty="0" err="1">
                          <a:solidFill>
                            <a:srgbClr val="000000"/>
                          </a:solidFill>
                          <a:effectLst/>
                          <a:latin typeface="Calibri"/>
                        </a:rPr>
                        <a:t>Voormeting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254,5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17,68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242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err="1">
                          <a:solidFill>
                            <a:srgbClr val="000000"/>
                          </a:solidFill>
                          <a:effectLst/>
                          <a:latin typeface="Calibri"/>
                        </a:rPr>
                        <a:t>Nameting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221,25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115,84</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208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138,11</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918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Testje gedragsbeïnvloeding </a:t>
            </a:r>
            <a:endParaRPr lang="nl-NL" dirty="0"/>
          </a:p>
        </p:txBody>
      </p:sp>
      <p:sp>
        <p:nvSpPr>
          <p:cNvPr id="3" name="Content Placeholder 2"/>
          <p:cNvSpPr>
            <a:spLocks noGrp="1"/>
          </p:cNvSpPr>
          <p:nvPr>
            <p:ph idx="1"/>
          </p:nvPr>
        </p:nvSpPr>
        <p:spPr/>
        <p:txBody>
          <a:bodyPr>
            <a:normAutofit fontScale="62500" lnSpcReduction="20000"/>
          </a:bodyPr>
          <a:lstStyle/>
          <a:p>
            <a:r>
              <a:rPr lang="nl-NL" dirty="0" smtClean="0"/>
              <a:t>Deze sheet wordt niet gebruikt tijdens de presentatie maar dient als uitleg.</a:t>
            </a:r>
          </a:p>
          <a:p>
            <a:endParaRPr lang="nl-NL" dirty="0" smtClean="0"/>
          </a:p>
          <a:p>
            <a:r>
              <a:rPr lang="nl-NL" dirty="0" smtClean="0"/>
              <a:t>Uitleg (4 slides):</a:t>
            </a:r>
          </a:p>
          <a:p>
            <a:r>
              <a:rPr lang="nl-NL" dirty="0" smtClean="0"/>
              <a:t>Slide 1: Op de volgende slide wordt een (natuur)ramp beschreven waarna mensen gevraagd worden om te bedenken hoeveel geld ze zouden doneren en aan het eind wordt dit gevraagd.</a:t>
            </a:r>
          </a:p>
          <a:p>
            <a:r>
              <a:rPr lang="nl-NL" dirty="0"/>
              <a:t>Voor </a:t>
            </a:r>
            <a:r>
              <a:rPr lang="nl-NL" dirty="0" smtClean="0"/>
              <a:t>de volgende </a:t>
            </a:r>
            <a:r>
              <a:rPr lang="nl-NL" dirty="0"/>
              <a:t>slide </a:t>
            </a:r>
            <a:r>
              <a:rPr lang="nl-NL" dirty="0" smtClean="0"/>
              <a:t>getoond </a:t>
            </a:r>
            <a:r>
              <a:rPr lang="nl-NL" dirty="0"/>
              <a:t>wordt, dient de helft hun ogen te </a:t>
            </a:r>
            <a:r>
              <a:rPr lang="nl-NL" dirty="0" smtClean="0"/>
              <a:t>sluiten.</a:t>
            </a:r>
          </a:p>
          <a:p>
            <a:r>
              <a:rPr lang="nl-NL" dirty="0" smtClean="0"/>
              <a:t>Slide 2: de andere helft krijgt (lage) bedragen te zien waaruit ze een bedrag moeten kiezen dat ze zouden doneren. (dit spreken ze nog niet hardop uit) </a:t>
            </a:r>
          </a:p>
          <a:p>
            <a:r>
              <a:rPr lang="nl-NL" dirty="0" smtClean="0"/>
              <a:t>Nu sluit de andere helft haar ogen.</a:t>
            </a:r>
            <a:endParaRPr lang="nl-NL" dirty="0"/>
          </a:p>
          <a:p>
            <a:r>
              <a:rPr lang="nl-NL" dirty="0" smtClean="0"/>
              <a:t>Slide 3: Nu moet de andere helft een keuze maken uit de (hoge) bedragen.</a:t>
            </a:r>
          </a:p>
          <a:p>
            <a:r>
              <a:rPr lang="nl-NL" dirty="0" smtClean="0"/>
              <a:t>Slide 4: Bij de laatste slide noemen we een paar bedrag-categorieën en moeten mensen hun hand opsteken wanneer hun bedrag in die categorie zit.</a:t>
            </a:r>
          </a:p>
          <a:p>
            <a:endParaRPr lang="nl-NL" dirty="0" smtClean="0"/>
          </a:p>
          <a:p>
            <a:r>
              <a:rPr lang="nl-NL" dirty="0" smtClean="0"/>
              <a:t>Het verschil in gedrag wordt bepaald door de gegeven keuzemogelijkheden en op simpele wijze wordt aangetoond dat iedereen vatbaar is voor beïnvloeding, ondanks dat men ook zelf een bedrag kon kiezen.</a:t>
            </a:r>
          </a:p>
        </p:txBody>
      </p:sp>
    </p:spTree>
    <p:extLst>
      <p:ext uri="{BB962C8B-B14F-4D97-AF65-F5344CB8AC3E}">
        <p14:creationId xmlns:p14="http://schemas.microsoft.com/office/powerpoint/2010/main" val="239809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a:t>
            </a:r>
            <a:endParaRPr lang="nl-NL" dirty="0"/>
          </a:p>
        </p:txBody>
      </p:sp>
      <p:sp>
        <p:nvSpPr>
          <p:cNvPr id="3" name="Content Placeholder 2"/>
          <p:cNvSpPr>
            <a:spLocks noGrp="1"/>
          </p:cNvSpPr>
          <p:nvPr>
            <p:ph idx="1"/>
          </p:nvPr>
        </p:nvSpPr>
        <p:spPr/>
        <p:txBody>
          <a:bodyPr/>
          <a:lstStyle/>
          <a:p>
            <a:r>
              <a:rPr lang="nl-NL" dirty="0" err="1" smtClean="0"/>
              <a:t>Kijkduin</a:t>
            </a:r>
            <a:endParaRPr lang="nl-NL" dirty="0" smtClean="0"/>
          </a:p>
          <a:p>
            <a:endParaRPr lang="nl-NL" dirty="0"/>
          </a:p>
        </p:txBody>
      </p:sp>
      <p:graphicFrame>
        <p:nvGraphicFramePr>
          <p:cNvPr id="5" name="Table 4"/>
          <p:cNvGraphicFramePr>
            <a:graphicFrameLocks noGrp="1"/>
          </p:cNvGraphicFramePr>
          <p:nvPr>
            <p:extLst>
              <p:ext uri="{D42A27DB-BD31-4B8C-83A1-F6EECF244321}">
                <p14:modId xmlns:p14="http://schemas.microsoft.com/office/powerpoint/2010/main" val="2774086207"/>
              </p:ext>
            </p:extLst>
          </p:nvPr>
        </p:nvGraphicFramePr>
        <p:xfrm>
          <a:off x="1115616" y="3212976"/>
          <a:ext cx="6120680" cy="1447800"/>
        </p:xfrm>
        <a:graphic>
          <a:graphicData uri="http://schemas.openxmlformats.org/drawingml/2006/table">
            <a:tbl>
              <a:tblPr/>
              <a:tblGrid>
                <a:gridCol w="1530170"/>
                <a:gridCol w="1530170"/>
                <a:gridCol w="1530170"/>
                <a:gridCol w="1530170"/>
              </a:tblGrid>
              <a:tr h="177800">
                <a:tc>
                  <a:txBody>
                    <a:bodyPr/>
                    <a:lstStyle/>
                    <a:p>
                      <a:pPr algn="ctr" fontAlgn="b"/>
                      <a:endParaRPr lang="en-US" sz="15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a:rPr>
                        <a:t>alle data</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 </a:t>
                      </a:r>
                    </a:p>
                  </a:txBody>
                  <a:tcPr marL="12700" marR="12700" marT="1270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ctr" fontAlgn="b"/>
                      <a:endParaRPr lang="en-US" sz="15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M</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SD</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NL </a:t>
                      </a:r>
                      <a:r>
                        <a:rPr lang="en-US" sz="1500" b="0" i="0" u="none" strike="noStrike" dirty="0" err="1">
                          <a:solidFill>
                            <a:srgbClr val="000000"/>
                          </a:solidFill>
                          <a:effectLst/>
                          <a:latin typeface="Calibri"/>
                        </a:rPr>
                        <a:t>Schoon</a:t>
                      </a:r>
                      <a:r>
                        <a:rPr lang="en-US" sz="1500" b="0" i="0" u="none" strike="noStrike" dirty="0">
                          <a:solidFill>
                            <a:srgbClr val="000000"/>
                          </a:solidFill>
                          <a:effectLst/>
                          <a:latin typeface="Calibri"/>
                        </a:rPr>
                        <a:t> </a:t>
                      </a:r>
                      <a:r>
                        <a:rPr lang="en-US" sz="1500" b="0" i="0" u="none" strike="noStrike" dirty="0" err="1">
                          <a:solidFill>
                            <a:srgbClr val="000000"/>
                          </a:solidFill>
                          <a:effectLst/>
                          <a:latin typeface="Calibri"/>
                        </a:rPr>
                        <a:t>bord</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dirty="0" err="1">
                          <a:solidFill>
                            <a:srgbClr val="000000"/>
                          </a:solidFill>
                          <a:effectLst/>
                          <a:latin typeface="Calibri"/>
                        </a:rPr>
                        <a:t>Voormeting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25,5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17,68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11,6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8,65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Controleconditie</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15,5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2,12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err="1">
                          <a:solidFill>
                            <a:srgbClr val="000000"/>
                          </a:solidFill>
                          <a:effectLst/>
                          <a:latin typeface="Calibri"/>
                        </a:rPr>
                        <a:t>Nameting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10,98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396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a:t>
            </a:r>
            <a:endParaRPr lang="nl-NL" dirty="0"/>
          </a:p>
        </p:txBody>
      </p:sp>
      <p:sp>
        <p:nvSpPr>
          <p:cNvPr id="3" name="Content Placeholder 2"/>
          <p:cNvSpPr>
            <a:spLocks noGrp="1"/>
          </p:cNvSpPr>
          <p:nvPr>
            <p:ph idx="1"/>
          </p:nvPr>
        </p:nvSpPr>
        <p:spPr/>
        <p:txBody>
          <a:bodyPr/>
          <a:lstStyle/>
          <a:p>
            <a:r>
              <a:rPr lang="nl-NL" dirty="0" smtClean="0"/>
              <a:t>Katwijk</a:t>
            </a:r>
            <a:endParaRPr lang="nl-NL" dirty="0"/>
          </a:p>
        </p:txBody>
      </p:sp>
      <p:graphicFrame>
        <p:nvGraphicFramePr>
          <p:cNvPr id="4" name="Table 3"/>
          <p:cNvGraphicFramePr>
            <a:graphicFrameLocks noGrp="1"/>
          </p:cNvGraphicFramePr>
          <p:nvPr>
            <p:extLst>
              <p:ext uri="{D42A27DB-BD31-4B8C-83A1-F6EECF244321}">
                <p14:modId xmlns:p14="http://schemas.microsoft.com/office/powerpoint/2010/main" val="785121605"/>
              </p:ext>
            </p:extLst>
          </p:nvPr>
        </p:nvGraphicFramePr>
        <p:xfrm>
          <a:off x="1331640" y="2564904"/>
          <a:ext cx="6336704" cy="2895600"/>
        </p:xfrm>
        <a:graphic>
          <a:graphicData uri="http://schemas.openxmlformats.org/drawingml/2006/table">
            <a:tbl>
              <a:tblPr/>
              <a:tblGrid>
                <a:gridCol w="1584176"/>
                <a:gridCol w="1584176"/>
                <a:gridCol w="1584176"/>
                <a:gridCol w="1584176"/>
              </a:tblGrid>
              <a:tr h="177800">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500" b="0" i="0" u="none" strike="noStrike">
                          <a:solidFill>
                            <a:srgbClr val="000000"/>
                          </a:solidFill>
                          <a:effectLst/>
                          <a:latin typeface="Calibri"/>
                        </a:rPr>
                        <a:t>alle data</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7800">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M</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SD</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Injunctieve</a:t>
                      </a:r>
                      <a:r>
                        <a:rPr lang="en-US" sz="1500" b="0" i="0" u="none" strike="noStrike" dirty="0">
                          <a:solidFill>
                            <a:srgbClr val="000000"/>
                          </a:solidFill>
                          <a:effectLst/>
                          <a:latin typeface="Calibri"/>
                        </a:rPr>
                        <a:t> norm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dirty="0" err="1">
                          <a:solidFill>
                            <a:srgbClr val="000000"/>
                          </a:solidFill>
                          <a:effectLst/>
                          <a:latin typeface="Calibri"/>
                        </a:rPr>
                        <a:t>Voormeting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116</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err="1">
                          <a:solidFill>
                            <a:srgbClr val="000000"/>
                          </a:solidFill>
                          <a:effectLst/>
                          <a:latin typeface="Calibri"/>
                        </a:rPr>
                        <a:t>Nameting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33,75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20,16</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Prompt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20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err="1">
                          <a:solidFill>
                            <a:srgbClr val="000000"/>
                          </a:solidFill>
                          <a:effectLst/>
                          <a:latin typeface="Calibri"/>
                        </a:rPr>
                        <a:t>Nameting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24,25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8,73</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Controleconditie</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dirty="0" err="1">
                          <a:solidFill>
                            <a:srgbClr val="000000"/>
                          </a:solidFill>
                          <a:effectLst/>
                          <a:latin typeface="Calibri"/>
                        </a:rPr>
                        <a:t>Voormeting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67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err="1">
                          <a:solidFill>
                            <a:srgbClr val="000000"/>
                          </a:solidFill>
                          <a:effectLst/>
                          <a:latin typeface="Calibri"/>
                        </a:rPr>
                        <a:t>Nameting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13,5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9,85</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Descriptieve</a:t>
                      </a:r>
                      <a:r>
                        <a:rPr lang="en-US" sz="1500" b="0" i="0" u="none" strike="noStrike" dirty="0">
                          <a:solidFill>
                            <a:srgbClr val="000000"/>
                          </a:solidFill>
                          <a:effectLst/>
                          <a:latin typeface="Calibri"/>
                        </a:rPr>
                        <a:t> norm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dirty="0" err="1">
                          <a:solidFill>
                            <a:srgbClr val="000000"/>
                          </a:solidFill>
                          <a:effectLst/>
                          <a:latin typeface="Calibri"/>
                        </a:rPr>
                        <a:t>Voormeting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21,5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9,11</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Prompt extra</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25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err="1">
                          <a:solidFill>
                            <a:srgbClr val="000000"/>
                          </a:solidFill>
                          <a:effectLst/>
                          <a:latin typeface="Calibri"/>
                        </a:rPr>
                        <a:t>Nameting</a:t>
                      </a:r>
                      <a:endParaRPr lang="en-US" sz="15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16,75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7,89</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8709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a:t>
            </a:r>
            <a:endParaRPr lang="nl-NL" dirty="0"/>
          </a:p>
        </p:txBody>
      </p:sp>
      <p:sp>
        <p:nvSpPr>
          <p:cNvPr id="3" name="Content Placeholder 2"/>
          <p:cNvSpPr>
            <a:spLocks noGrp="1"/>
          </p:cNvSpPr>
          <p:nvPr>
            <p:ph idx="1"/>
          </p:nvPr>
        </p:nvSpPr>
        <p:spPr/>
        <p:txBody>
          <a:bodyPr/>
          <a:lstStyle/>
          <a:p>
            <a:r>
              <a:rPr lang="nl-NL" dirty="0" smtClean="0"/>
              <a:t>Westland</a:t>
            </a:r>
          </a:p>
          <a:p>
            <a:endParaRPr lang="nl-NL" dirty="0"/>
          </a:p>
        </p:txBody>
      </p:sp>
      <p:graphicFrame>
        <p:nvGraphicFramePr>
          <p:cNvPr id="4" name="Table 3"/>
          <p:cNvGraphicFramePr>
            <a:graphicFrameLocks noGrp="1"/>
          </p:cNvGraphicFramePr>
          <p:nvPr>
            <p:extLst>
              <p:ext uri="{D42A27DB-BD31-4B8C-83A1-F6EECF244321}">
                <p14:modId xmlns:p14="http://schemas.microsoft.com/office/powerpoint/2010/main" val="4226925597"/>
              </p:ext>
            </p:extLst>
          </p:nvPr>
        </p:nvGraphicFramePr>
        <p:xfrm>
          <a:off x="971601" y="2715096"/>
          <a:ext cx="7560839" cy="3378200"/>
        </p:xfrm>
        <a:graphic>
          <a:graphicData uri="http://schemas.openxmlformats.org/drawingml/2006/table">
            <a:tbl>
              <a:tblPr/>
              <a:tblGrid>
                <a:gridCol w="1478793"/>
                <a:gridCol w="1190762"/>
                <a:gridCol w="1190762"/>
                <a:gridCol w="1190762"/>
                <a:gridCol w="1190762"/>
                <a:gridCol w="1318998"/>
              </a:tblGrid>
              <a:tr h="177800">
                <a:tc>
                  <a:txBody>
                    <a:bodyPr/>
                    <a:lstStyle/>
                    <a:p>
                      <a:pPr algn="l" fontAlgn="b"/>
                      <a:endParaRPr lang="en-US" sz="15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500" b="0" i="0" u="none" strike="noStrike" dirty="0" err="1">
                          <a:solidFill>
                            <a:srgbClr val="000000"/>
                          </a:solidFill>
                          <a:effectLst/>
                          <a:latin typeface="Calibri"/>
                        </a:rPr>
                        <a:t>alle</a:t>
                      </a:r>
                      <a:r>
                        <a:rPr lang="en-US" sz="1500" b="0" i="0" u="none" strike="noStrike" dirty="0">
                          <a:solidFill>
                            <a:srgbClr val="000000"/>
                          </a:solidFill>
                          <a:effectLst/>
                          <a:latin typeface="Calibri"/>
                        </a:rPr>
                        <a:t> data</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 </a:t>
                      </a:r>
                    </a:p>
                  </a:txBody>
                  <a:tcPr marL="12700" marR="12700" marT="12700" marB="0" anchor="b">
                    <a:lnL>
                      <a:noFill/>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fontAlgn="b"/>
                      <a:r>
                        <a:rPr lang="en-US" sz="1500" b="0" i="0" u="none" strike="noStrike" dirty="0" err="1" smtClean="0">
                          <a:solidFill>
                            <a:srgbClr val="000000"/>
                          </a:solidFill>
                          <a:effectLst/>
                          <a:latin typeface="+mn-lt"/>
                        </a:rPr>
                        <a:t>Zonder</a:t>
                      </a:r>
                      <a:r>
                        <a:rPr lang="en-US" sz="1500" b="0" i="0" u="none" strike="noStrike" dirty="0" smtClean="0">
                          <a:solidFill>
                            <a:srgbClr val="000000"/>
                          </a:solidFill>
                          <a:effectLst/>
                          <a:latin typeface="+mn-lt"/>
                        </a:rPr>
                        <a:t> extreme </a:t>
                      </a:r>
                      <a:r>
                        <a:rPr lang="en-US" sz="1500" b="0" i="0" u="none" strike="noStrike" dirty="0" err="1" smtClean="0">
                          <a:solidFill>
                            <a:srgbClr val="000000"/>
                          </a:solidFill>
                          <a:effectLst/>
                          <a:latin typeface="+mn-lt"/>
                        </a:rPr>
                        <a:t>temperatuur</a:t>
                      </a:r>
                      <a:endParaRPr lang="en-US" sz="1500" b="0" i="0" u="none" strike="noStrike" dirty="0">
                        <a:solidFill>
                          <a:srgbClr val="000000"/>
                        </a:solidFill>
                        <a:effectLst/>
                        <a:latin typeface="+mn-lt"/>
                      </a:endParaRP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nl-NL"/>
                    </a:p>
                  </a:txBody>
                  <a:tcPr/>
                </a:tc>
              </a:tr>
              <a:tr h="177800">
                <a:tc>
                  <a:txBody>
                    <a:bodyPr/>
                    <a:lstStyle/>
                    <a:p>
                      <a:pPr algn="l" fontAlgn="b"/>
                      <a:endParaRPr lang="en-US" sz="1500" b="0" i="0" u="none" strike="noStrike">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500" b="0"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M</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SD</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SD</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Injunctieve</a:t>
                      </a:r>
                      <a:r>
                        <a:rPr lang="en-US" sz="1500" b="0" i="0" u="none" strike="noStrike" dirty="0">
                          <a:solidFill>
                            <a:srgbClr val="000000"/>
                          </a:solidFill>
                          <a:effectLst/>
                          <a:latin typeface="Calibri"/>
                        </a:rPr>
                        <a:t> norm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1,41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1,41</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22,33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26,86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22,33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26,86</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Prompt</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22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15,56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15,56</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37</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37</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smtClean="0">
                          <a:solidFill>
                            <a:srgbClr val="000000"/>
                          </a:solidFill>
                          <a:effectLst/>
                          <a:latin typeface="Calibri"/>
                        </a:rPr>
                        <a:t>-</a:t>
                      </a:r>
                      <a:endParaRPr lang="en-US" sz="15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Controleconditie</a:t>
                      </a:r>
                      <a:endParaRPr lang="en-US" sz="15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27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15,56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27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15,56</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23,67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9,02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5,66</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Descriptieve</a:t>
                      </a:r>
                      <a:r>
                        <a:rPr lang="en-US" sz="1500" b="0" i="0" u="none" strike="noStrike" dirty="0">
                          <a:solidFill>
                            <a:srgbClr val="000000"/>
                          </a:solidFill>
                          <a:effectLst/>
                          <a:latin typeface="Calibri"/>
                        </a:rPr>
                        <a:t> norm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18,5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0,71</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18,5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0,71</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28</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27,07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27,07</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err="1">
                          <a:solidFill>
                            <a:srgbClr val="000000"/>
                          </a:solidFill>
                          <a:effectLst/>
                          <a:latin typeface="Calibri"/>
                        </a:rPr>
                        <a:t>Persoonlijke</a:t>
                      </a:r>
                      <a:r>
                        <a:rPr lang="en-US" sz="1500" b="0" i="0" u="none" strike="noStrike" dirty="0">
                          <a:solidFill>
                            <a:srgbClr val="000000"/>
                          </a:solidFill>
                          <a:effectLst/>
                          <a:latin typeface="Calibri"/>
                        </a:rPr>
                        <a:t> norm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7,07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30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7,07</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64,5</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55,86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7800">
                <a:tc>
                  <a:txBody>
                    <a:bodyPr/>
                    <a:lstStyle/>
                    <a:p>
                      <a:pPr algn="l" fontAlgn="b"/>
                      <a:r>
                        <a:rPr lang="en-US" sz="1500" b="0" i="0" u="none" strike="noStrike" dirty="0">
                          <a:solidFill>
                            <a:srgbClr val="000000"/>
                          </a:solidFill>
                          <a:effectLst/>
                          <a:latin typeface="Calibri"/>
                        </a:rPr>
                        <a:t>Prompt extra</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effectLst/>
                          <a:latin typeface="Calibri"/>
                        </a:rPr>
                        <a:t>Voormeting</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a:solidFill>
                            <a:srgbClr val="000000"/>
                          </a:solidFill>
                          <a:effectLst/>
                          <a:latin typeface="Calibri"/>
                        </a:rPr>
                        <a:t>30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7,07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30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500" b="0" i="0" u="none" strike="noStrike" dirty="0">
                          <a:solidFill>
                            <a:srgbClr val="000000"/>
                          </a:solidFill>
                          <a:effectLst/>
                          <a:latin typeface="Calibri"/>
                        </a:rPr>
                        <a:t>7,07</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7800">
                <a:tc>
                  <a:txBody>
                    <a:bodyPr/>
                    <a:lstStyle/>
                    <a:p>
                      <a:pPr algn="l" fontAlgn="b"/>
                      <a:r>
                        <a:rPr lang="en-US" sz="15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a:rPr>
                        <a:t>Nameting</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a:rPr>
                        <a:t>20</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20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a:rPr>
                        <a:t>-</a:t>
                      </a:r>
                    </a:p>
                  </a:txBody>
                  <a:tcPr marL="12700" marR="12700" marT="12700" marB="0" anchor="b">
                    <a:lnL w="12700" cap="flat" cmpd="sng" algn="ctr">
                      <a:solidFill>
                        <a:scrgbClr r="0" g="0" b="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64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interventies</a:t>
            </a:r>
            <a:endParaRPr lang="nl-NL" dirty="0"/>
          </a:p>
        </p:txBody>
      </p:sp>
      <p:sp>
        <p:nvSpPr>
          <p:cNvPr id="3" name="Content Placeholder 2"/>
          <p:cNvSpPr>
            <a:spLocks noGrp="1"/>
          </p:cNvSpPr>
          <p:nvPr>
            <p:ph idx="1"/>
          </p:nvPr>
        </p:nvSpPr>
        <p:spPr/>
        <p:txBody>
          <a:bodyPr>
            <a:normAutofit lnSpcReduction="10000"/>
          </a:bodyPr>
          <a:lstStyle/>
          <a:p>
            <a:r>
              <a:rPr lang="nl-NL" dirty="0" err="1" smtClean="0"/>
              <a:t>Injunctieve</a:t>
            </a:r>
            <a:r>
              <a:rPr lang="nl-NL" dirty="0" smtClean="0"/>
              <a:t> norm:</a:t>
            </a:r>
          </a:p>
          <a:p>
            <a:pPr lvl="1"/>
            <a:r>
              <a:rPr lang="nl-NL" dirty="0" smtClean="0"/>
              <a:t>Afname in Katwijk</a:t>
            </a:r>
          </a:p>
          <a:p>
            <a:pPr lvl="2"/>
            <a:r>
              <a:rPr lang="nl-NL" dirty="0" smtClean="0"/>
              <a:t>Nulmeting (M = 116; SD = - ); Effectmeting (M = 33,75; SD = 20,16)</a:t>
            </a:r>
          </a:p>
          <a:p>
            <a:endParaRPr lang="nl-NL" dirty="0" smtClean="0"/>
          </a:p>
          <a:p>
            <a:r>
              <a:rPr lang="nl-NL" dirty="0" smtClean="0"/>
              <a:t>Prompt</a:t>
            </a:r>
            <a:r>
              <a:rPr lang="nl-NL" dirty="0"/>
              <a:t>:</a:t>
            </a:r>
          </a:p>
          <a:p>
            <a:pPr lvl="1"/>
            <a:r>
              <a:rPr lang="nl-NL" dirty="0"/>
              <a:t>Geen effect</a:t>
            </a:r>
          </a:p>
          <a:p>
            <a:endParaRPr lang="nl-NL" dirty="0" smtClean="0"/>
          </a:p>
          <a:p>
            <a:r>
              <a:rPr lang="nl-NL" dirty="0" smtClean="0"/>
              <a:t>Descriptieve norm:</a:t>
            </a:r>
          </a:p>
          <a:p>
            <a:pPr lvl="1"/>
            <a:r>
              <a:rPr lang="nl-NL" dirty="0" smtClean="0"/>
              <a:t>Geen effect</a:t>
            </a:r>
          </a:p>
          <a:p>
            <a:pPr lvl="1"/>
            <a:endParaRPr lang="nl-NL" dirty="0"/>
          </a:p>
          <a:p>
            <a:pPr lvl="1"/>
            <a:endParaRPr lang="nl-NL" dirty="0" smtClean="0"/>
          </a:p>
          <a:p>
            <a:endParaRPr lang="nl-NL" dirty="0"/>
          </a:p>
          <a:p>
            <a:pPr lvl="1"/>
            <a:endParaRPr lang="nl-NL" dirty="0"/>
          </a:p>
        </p:txBody>
      </p:sp>
    </p:spTree>
    <p:extLst>
      <p:ext uri="{BB962C8B-B14F-4D97-AF65-F5344CB8AC3E}">
        <p14:creationId xmlns:p14="http://schemas.microsoft.com/office/powerpoint/2010/main" val="2380366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Resultaten interventies</a:t>
            </a:r>
            <a:endParaRPr lang="nl-NL" dirty="0"/>
          </a:p>
        </p:txBody>
      </p:sp>
      <p:sp>
        <p:nvSpPr>
          <p:cNvPr id="3" name="Content Placeholder 2"/>
          <p:cNvSpPr>
            <a:spLocks noGrp="1"/>
          </p:cNvSpPr>
          <p:nvPr>
            <p:ph idx="1"/>
          </p:nvPr>
        </p:nvSpPr>
        <p:spPr/>
        <p:txBody>
          <a:bodyPr>
            <a:normAutofit fontScale="92500" lnSpcReduction="10000"/>
          </a:bodyPr>
          <a:lstStyle/>
          <a:p>
            <a:r>
              <a:rPr lang="nl-NL" dirty="0" smtClean="0"/>
              <a:t>Persoonlijke norm:</a:t>
            </a:r>
          </a:p>
          <a:p>
            <a:pPr lvl="1"/>
            <a:r>
              <a:rPr lang="nl-NL" dirty="0" smtClean="0"/>
              <a:t>Geen effect</a:t>
            </a:r>
          </a:p>
          <a:p>
            <a:endParaRPr lang="nl-NL" dirty="0" smtClean="0"/>
          </a:p>
          <a:p>
            <a:r>
              <a:rPr lang="nl-NL" dirty="0" smtClean="0"/>
              <a:t>NL Schoon bord:</a:t>
            </a:r>
          </a:p>
          <a:p>
            <a:pPr lvl="1"/>
            <a:r>
              <a:rPr lang="nl-NL" dirty="0" smtClean="0"/>
              <a:t>Afname in </a:t>
            </a:r>
            <a:r>
              <a:rPr lang="nl-NL" dirty="0" err="1" smtClean="0"/>
              <a:t>Kijkduin</a:t>
            </a:r>
            <a:endParaRPr lang="nl-NL" dirty="0" smtClean="0"/>
          </a:p>
          <a:p>
            <a:pPr lvl="2"/>
            <a:r>
              <a:rPr lang="nl-NL" dirty="0"/>
              <a:t>Nulmeting (M = </a:t>
            </a:r>
            <a:r>
              <a:rPr lang="nl-NL" dirty="0" smtClean="0"/>
              <a:t>25,5; SD = 17,68)</a:t>
            </a:r>
            <a:r>
              <a:rPr lang="nl-NL" dirty="0"/>
              <a:t>; Effectmeting (M = </a:t>
            </a:r>
            <a:r>
              <a:rPr lang="nl-NL" dirty="0" smtClean="0"/>
              <a:t>11,6; SD = 8,65)</a:t>
            </a:r>
            <a:endParaRPr lang="nl-NL" dirty="0"/>
          </a:p>
          <a:p>
            <a:endParaRPr lang="nl-NL" dirty="0" smtClean="0"/>
          </a:p>
          <a:p>
            <a:r>
              <a:rPr lang="nl-NL" dirty="0" smtClean="0"/>
              <a:t>MyBeach bord:</a:t>
            </a:r>
          </a:p>
          <a:p>
            <a:pPr lvl="1"/>
            <a:r>
              <a:rPr lang="nl-NL" dirty="0" smtClean="0"/>
              <a:t>Afname</a:t>
            </a:r>
          </a:p>
          <a:p>
            <a:pPr lvl="2"/>
            <a:r>
              <a:rPr lang="nl-NL" dirty="0"/>
              <a:t>Nulmeting (M = </a:t>
            </a:r>
            <a:r>
              <a:rPr lang="nl-NL" dirty="0" smtClean="0"/>
              <a:t>254,5; SD = 17,68)</a:t>
            </a:r>
            <a:r>
              <a:rPr lang="nl-NL" dirty="0"/>
              <a:t>; Effectmeting (M = </a:t>
            </a:r>
            <a:r>
              <a:rPr lang="nl-NL" dirty="0" smtClean="0"/>
              <a:t>221,25; SD = 115,84)</a:t>
            </a:r>
            <a:endParaRPr lang="nl-NL" dirty="0"/>
          </a:p>
          <a:p>
            <a:pPr lvl="2"/>
            <a:endParaRPr lang="nl-NL" dirty="0"/>
          </a:p>
          <a:p>
            <a:pPr lvl="1"/>
            <a:endParaRPr lang="nl-NL" dirty="0" smtClean="0"/>
          </a:p>
          <a:p>
            <a:endParaRPr lang="nl-NL" dirty="0"/>
          </a:p>
          <a:p>
            <a:pPr lvl="1"/>
            <a:endParaRPr lang="nl-NL" dirty="0"/>
          </a:p>
        </p:txBody>
      </p:sp>
    </p:spTree>
    <p:extLst>
      <p:ext uri="{BB962C8B-B14F-4D97-AF65-F5344CB8AC3E}">
        <p14:creationId xmlns:p14="http://schemas.microsoft.com/office/powerpoint/2010/main" val="3125327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Conclusies</a:t>
            </a:r>
            <a:endParaRPr lang="nl-NL" dirty="0"/>
          </a:p>
        </p:txBody>
      </p:sp>
      <p:sp>
        <p:nvSpPr>
          <p:cNvPr id="3" name="Content Placeholder 2"/>
          <p:cNvSpPr>
            <a:spLocks noGrp="1"/>
          </p:cNvSpPr>
          <p:nvPr>
            <p:ph idx="1"/>
          </p:nvPr>
        </p:nvSpPr>
        <p:spPr/>
        <p:txBody>
          <a:bodyPr>
            <a:normAutofit/>
          </a:bodyPr>
          <a:lstStyle/>
          <a:p>
            <a:r>
              <a:rPr lang="nl-NL" dirty="0" smtClean="0">
                <a:solidFill>
                  <a:prstClr val="black"/>
                </a:solidFill>
              </a:rPr>
              <a:t>Over </a:t>
            </a:r>
            <a:r>
              <a:rPr lang="nl-NL" dirty="0" err="1" smtClean="0">
                <a:solidFill>
                  <a:prstClr val="black"/>
                </a:solidFill>
              </a:rPr>
              <a:t>all</a:t>
            </a:r>
            <a:r>
              <a:rPr lang="nl-NL" dirty="0" smtClean="0">
                <a:solidFill>
                  <a:prstClr val="black"/>
                </a:solidFill>
              </a:rPr>
              <a:t> </a:t>
            </a:r>
            <a:r>
              <a:rPr lang="nl-NL" dirty="0">
                <a:solidFill>
                  <a:prstClr val="black"/>
                </a:solidFill>
              </a:rPr>
              <a:t>g</a:t>
            </a:r>
            <a:r>
              <a:rPr lang="nl-NL" dirty="0" smtClean="0">
                <a:solidFill>
                  <a:prstClr val="black"/>
                </a:solidFill>
              </a:rPr>
              <a:t>een </a:t>
            </a:r>
            <a:r>
              <a:rPr lang="nl-NL" dirty="0">
                <a:solidFill>
                  <a:prstClr val="black"/>
                </a:solidFill>
              </a:rPr>
              <a:t>sterke interventie-effecten te </a:t>
            </a:r>
            <a:r>
              <a:rPr lang="nl-NL" dirty="0" smtClean="0">
                <a:solidFill>
                  <a:prstClr val="black"/>
                </a:solidFill>
              </a:rPr>
              <a:t>zien.</a:t>
            </a:r>
            <a:endParaRPr lang="nl-NL" dirty="0">
              <a:solidFill>
                <a:prstClr val="black"/>
              </a:solidFill>
            </a:endParaRPr>
          </a:p>
          <a:p>
            <a:r>
              <a:rPr lang="nl-NL" dirty="0" smtClean="0">
                <a:solidFill>
                  <a:prstClr val="black"/>
                </a:solidFill>
              </a:rPr>
              <a:t>Effecten </a:t>
            </a:r>
            <a:r>
              <a:rPr lang="nl-NL" dirty="0">
                <a:solidFill>
                  <a:prstClr val="black"/>
                </a:solidFill>
              </a:rPr>
              <a:t>vertroebeld door waarschijnlijke slordigheden, of in elk geval verschillen in de uitvoering van de metingen.</a:t>
            </a:r>
          </a:p>
          <a:p>
            <a:r>
              <a:rPr lang="nl-NL" dirty="0" smtClean="0">
                <a:solidFill>
                  <a:prstClr val="black"/>
                </a:solidFill>
              </a:rPr>
              <a:t>(Extreme) temperaturen beïnvloeden mogelijk effecten interventies</a:t>
            </a:r>
          </a:p>
          <a:p>
            <a:pPr lvl="1"/>
            <a:r>
              <a:rPr lang="nl-NL" dirty="0"/>
              <a:t>Extreem warme weekenddagen resulteren in veel afval</a:t>
            </a:r>
          </a:p>
          <a:p>
            <a:r>
              <a:rPr lang="nl-NL" dirty="0" smtClean="0">
                <a:solidFill>
                  <a:prstClr val="black"/>
                </a:solidFill>
              </a:rPr>
              <a:t>Uitpuilende </a:t>
            </a:r>
            <a:r>
              <a:rPr lang="nl-NL" dirty="0">
                <a:solidFill>
                  <a:prstClr val="black"/>
                </a:solidFill>
              </a:rPr>
              <a:t>vuilnisbakken met rommel </a:t>
            </a:r>
            <a:r>
              <a:rPr lang="nl-NL" dirty="0" smtClean="0">
                <a:solidFill>
                  <a:prstClr val="black"/>
                </a:solidFill>
              </a:rPr>
              <a:t>ernaast</a:t>
            </a:r>
            <a:endParaRPr lang="nl-NL" dirty="0">
              <a:solidFill>
                <a:prstClr val="black"/>
              </a:solidFill>
            </a:endParaRPr>
          </a:p>
          <a:p>
            <a:pPr lvl="1"/>
            <a:r>
              <a:rPr lang="nl-NL" dirty="0" smtClean="0">
                <a:solidFill>
                  <a:prstClr val="black"/>
                </a:solidFill>
              </a:rPr>
              <a:t>Rommel trekt rommel aan</a:t>
            </a:r>
            <a:endParaRPr lang="nl-NL" dirty="0">
              <a:solidFill>
                <a:prstClr val="black"/>
              </a:solidFill>
            </a:endParaRPr>
          </a:p>
        </p:txBody>
      </p:sp>
    </p:spTree>
    <p:extLst>
      <p:ext uri="{BB962C8B-B14F-4D97-AF65-F5344CB8AC3E}">
        <p14:creationId xmlns:p14="http://schemas.microsoft.com/office/powerpoint/2010/main" val="736967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Mogelijke verklaringen</a:t>
            </a:r>
            <a:endParaRPr lang="nl-NL" dirty="0"/>
          </a:p>
        </p:txBody>
      </p:sp>
      <p:sp>
        <p:nvSpPr>
          <p:cNvPr id="3" name="Content Placeholder 2"/>
          <p:cNvSpPr>
            <a:spLocks noGrp="1"/>
          </p:cNvSpPr>
          <p:nvPr>
            <p:ph idx="1"/>
          </p:nvPr>
        </p:nvSpPr>
        <p:spPr/>
        <p:txBody>
          <a:bodyPr/>
          <a:lstStyle/>
          <a:p>
            <a:r>
              <a:rPr lang="nl-NL" dirty="0" smtClean="0"/>
              <a:t>Nulmeting in Westland uitgevoerd bij lage temperatuur (18 ᵒC)</a:t>
            </a:r>
          </a:p>
          <a:p>
            <a:pPr lvl="1"/>
            <a:r>
              <a:rPr lang="nl-NL" dirty="0" smtClean="0"/>
              <a:t>Hier mogelijk minder mensen,</a:t>
            </a:r>
            <a:r>
              <a:rPr lang="nl-NL" dirty="0"/>
              <a:t> </a:t>
            </a:r>
            <a:r>
              <a:rPr lang="nl-NL" dirty="0" smtClean="0"/>
              <a:t>waardoor minder afval.</a:t>
            </a:r>
          </a:p>
          <a:p>
            <a:pPr lvl="1"/>
            <a:endParaRPr lang="nl-NL" dirty="0" smtClean="0"/>
          </a:p>
          <a:p>
            <a:endParaRPr lang="nl-NL" dirty="0"/>
          </a:p>
        </p:txBody>
      </p:sp>
    </p:spTree>
    <p:extLst>
      <p:ext uri="{BB962C8B-B14F-4D97-AF65-F5344CB8AC3E}">
        <p14:creationId xmlns:p14="http://schemas.microsoft.com/office/powerpoint/2010/main" val="1064848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Advies </a:t>
            </a:r>
            <a:r>
              <a:rPr lang="nl-NL" dirty="0" smtClean="0"/>
              <a:t>vervolgonderzoek</a:t>
            </a:r>
            <a:endParaRPr lang="nl-NL" dirty="0"/>
          </a:p>
        </p:txBody>
      </p:sp>
      <p:sp>
        <p:nvSpPr>
          <p:cNvPr id="3" name="Content Placeholder 2"/>
          <p:cNvSpPr>
            <a:spLocks noGrp="1"/>
          </p:cNvSpPr>
          <p:nvPr>
            <p:ph idx="1"/>
          </p:nvPr>
        </p:nvSpPr>
        <p:spPr/>
        <p:txBody>
          <a:bodyPr/>
          <a:lstStyle/>
          <a:p>
            <a:r>
              <a:rPr lang="nl-NL" dirty="0" smtClean="0"/>
              <a:t>Gedetailleerd onderzoek uitvoeren in één gemeente</a:t>
            </a:r>
          </a:p>
          <a:p>
            <a:r>
              <a:rPr lang="nl-NL" dirty="0" smtClean="0"/>
              <a:t>Meer strandsegmenten binnen gemeente</a:t>
            </a:r>
          </a:p>
          <a:p>
            <a:r>
              <a:rPr lang="nl-NL" dirty="0" err="1" smtClean="0"/>
              <a:t>Één</a:t>
            </a:r>
            <a:r>
              <a:rPr lang="nl-NL" dirty="0" smtClean="0"/>
              <a:t> interventie in veelvoud tegelijk testen</a:t>
            </a:r>
          </a:p>
          <a:p>
            <a:r>
              <a:rPr lang="nl-NL" dirty="0" smtClean="0"/>
              <a:t>Uitgevoerd door zelfde groepje tellers tegelijkertijd meten</a:t>
            </a:r>
          </a:p>
          <a:p>
            <a:endParaRPr lang="nl-NL" dirty="0"/>
          </a:p>
        </p:txBody>
      </p:sp>
    </p:spTree>
    <p:extLst>
      <p:ext uri="{BB962C8B-B14F-4D97-AF65-F5344CB8AC3E}">
        <p14:creationId xmlns:p14="http://schemas.microsoft.com/office/powerpoint/2010/main" val="389163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dirty="0"/>
          </a:p>
        </p:txBody>
      </p:sp>
      <p:sp>
        <p:nvSpPr>
          <p:cNvPr id="5" name="Tijdelijke aanduiding voor inhoud 4"/>
          <p:cNvSpPr>
            <a:spLocks noGrp="1"/>
          </p:cNvSpPr>
          <p:nvPr>
            <p:ph idx="1"/>
          </p:nvPr>
        </p:nvSpPr>
        <p:spPr/>
        <p:txBody>
          <a:bodyPr/>
          <a:lstStyle/>
          <a:p>
            <a:r>
              <a:rPr lang="nl-NL" dirty="0"/>
              <a:t>Watersnood in </a:t>
            </a:r>
            <a:r>
              <a:rPr lang="nl-NL" dirty="0" smtClean="0"/>
              <a:t>Myanmar (voormalig Burma). </a:t>
            </a:r>
            <a:r>
              <a:rPr lang="nl-NL" dirty="0"/>
              <a:t>Veel mensen zijn alles kwijtgeraakt. Gelukkig is de bereidheid om hen te helpen groot</a:t>
            </a:r>
            <a:r>
              <a:rPr lang="nl-NL" dirty="0" smtClean="0"/>
              <a:t>.</a:t>
            </a:r>
            <a:endParaRPr lang="nl-NL" dirty="0"/>
          </a:p>
          <a:p>
            <a:r>
              <a:rPr lang="nl-NL" i="1" dirty="0" smtClean="0">
                <a:solidFill>
                  <a:srgbClr val="FF0000"/>
                </a:solidFill>
              </a:rPr>
              <a:t>Er kan hier ook een ander voorbeeld gekozen worden</a:t>
            </a:r>
          </a:p>
          <a:p>
            <a:endParaRPr lang="nl-NL" dirty="0"/>
          </a:p>
          <a:p>
            <a:endParaRPr lang="nl-NL" dirty="0"/>
          </a:p>
        </p:txBody>
      </p:sp>
      <p:pic>
        <p:nvPicPr>
          <p:cNvPr id="6" name="Picture 6" descr="http://t1.gstatic.com/images?q=tbn:ANd9GcTV5SaDmR5evtSzJS9PZauGGP0dkceIZhbWFX3INNotGwxUuA5LRQ"/>
          <p:cNvPicPr>
            <a:picLocks noChangeAspect="1" noChangeArrowheads="1"/>
          </p:cNvPicPr>
          <p:nvPr/>
        </p:nvPicPr>
        <p:blipFill>
          <a:blip r:embed="rId2" cstate="print"/>
          <a:srcRect/>
          <a:stretch>
            <a:fillRect/>
          </a:stretch>
        </p:blipFill>
        <p:spPr bwMode="auto">
          <a:xfrm>
            <a:off x="5220072" y="3671678"/>
            <a:ext cx="3565153" cy="236399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lstStyle/>
          <a:p>
            <a:r>
              <a:rPr lang="nl-NL" dirty="0"/>
              <a:t>Hoeveel doneer jij</a:t>
            </a:r>
            <a:r>
              <a:rPr lang="nl-NL" dirty="0" smtClean="0"/>
              <a:t>?</a:t>
            </a:r>
          </a:p>
          <a:p>
            <a:endParaRPr lang="nl-NL" dirty="0"/>
          </a:p>
          <a:p>
            <a:pPr lvl="1"/>
            <a:r>
              <a:rPr lang="nl-NL" dirty="0"/>
              <a:t>€ 5</a:t>
            </a:r>
          </a:p>
          <a:p>
            <a:pPr lvl="1"/>
            <a:r>
              <a:rPr lang="nl-NL" dirty="0"/>
              <a:t>€ 10</a:t>
            </a:r>
          </a:p>
          <a:p>
            <a:pPr lvl="1"/>
            <a:r>
              <a:rPr lang="nl-NL" dirty="0"/>
              <a:t>€ 20</a:t>
            </a:r>
          </a:p>
          <a:p>
            <a:pPr lvl="1"/>
            <a:r>
              <a:rPr lang="nl-NL" dirty="0"/>
              <a:t>Anders € ….</a:t>
            </a:r>
          </a:p>
          <a:p>
            <a:endParaRPr lang="nl-NL" dirty="0"/>
          </a:p>
        </p:txBody>
      </p:sp>
      <p:pic>
        <p:nvPicPr>
          <p:cNvPr id="4" name="Picture 6" descr="http://t1.gstatic.com/images?q=tbn:ANd9GcTV5SaDmR5evtSzJS9PZauGGP0dkceIZhbWFX3INNotGwxUuA5LRQ"/>
          <p:cNvPicPr>
            <a:picLocks noChangeAspect="1" noChangeArrowheads="1"/>
          </p:cNvPicPr>
          <p:nvPr/>
        </p:nvPicPr>
        <p:blipFill>
          <a:blip r:embed="rId2" cstate="print"/>
          <a:srcRect/>
          <a:stretch>
            <a:fillRect/>
          </a:stretch>
        </p:blipFill>
        <p:spPr bwMode="auto">
          <a:xfrm>
            <a:off x="5830888" y="4076700"/>
            <a:ext cx="2954337" cy="1958975"/>
          </a:xfrm>
          <a:prstGeom prst="rect">
            <a:avLst/>
          </a:prstGeom>
          <a:noFill/>
          <a:ln w="9525">
            <a:noFill/>
            <a:miter lim="800000"/>
            <a:headEnd/>
            <a:tailEnd/>
          </a:ln>
        </p:spPr>
      </p:pic>
    </p:spTree>
    <p:extLst>
      <p:ext uri="{BB962C8B-B14F-4D97-AF65-F5344CB8AC3E}">
        <p14:creationId xmlns:p14="http://schemas.microsoft.com/office/powerpoint/2010/main" val="269768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r>
              <a:rPr lang="nl-NL" dirty="0"/>
              <a:t>Hoeveel doneer jij</a:t>
            </a:r>
            <a:r>
              <a:rPr lang="nl-NL" dirty="0" smtClean="0"/>
              <a:t>?</a:t>
            </a:r>
          </a:p>
          <a:p>
            <a:endParaRPr lang="nl-NL" dirty="0"/>
          </a:p>
          <a:p>
            <a:pPr lvl="1"/>
            <a:r>
              <a:rPr lang="nl-NL" dirty="0"/>
              <a:t>€ 10</a:t>
            </a:r>
          </a:p>
          <a:p>
            <a:pPr lvl="1"/>
            <a:r>
              <a:rPr lang="nl-NL" dirty="0"/>
              <a:t>€ 25</a:t>
            </a:r>
          </a:p>
          <a:p>
            <a:pPr lvl="1"/>
            <a:r>
              <a:rPr lang="nl-NL" dirty="0"/>
              <a:t>€ 100</a:t>
            </a:r>
          </a:p>
          <a:p>
            <a:pPr lvl="1"/>
            <a:r>
              <a:rPr lang="nl-NL" dirty="0"/>
              <a:t>Anders € ….</a:t>
            </a:r>
          </a:p>
          <a:p>
            <a:endParaRPr lang="nl-NL" dirty="0"/>
          </a:p>
        </p:txBody>
      </p:sp>
      <p:pic>
        <p:nvPicPr>
          <p:cNvPr id="4" name="Picture 6" descr="http://t1.gstatic.com/images?q=tbn:ANd9GcTV5SaDmR5evtSzJS9PZauGGP0dkceIZhbWFX3INNotGwxUuA5LRQ"/>
          <p:cNvPicPr>
            <a:picLocks noChangeAspect="1" noChangeArrowheads="1"/>
          </p:cNvPicPr>
          <p:nvPr/>
        </p:nvPicPr>
        <p:blipFill>
          <a:blip r:embed="rId2" cstate="print"/>
          <a:srcRect/>
          <a:stretch>
            <a:fillRect/>
          </a:stretch>
        </p:blipFill>
        <p:spPr bwMode="auto">
          <a:xfrm>
            <a:off x="5796136" y="4077072"/>
            <a:ext cx="2954337" cy="1958975"/>
          </a:xfrm>
          <a:prstGeom prst="rect">
            <a:avLst/>
          </a:prstGeom>
          <a:noFill/>
          <a:ln w="9525">
            <a:noFill/>
            <a:miter lim="800000"/>
            <a:headEnd/>
            <a:tailEnd/>
          </a:ln>
        </p:spPr>
      </p:pic>
    </p:spTree>
    <p:extLst>
      <p:ext uri="{BB962C8B-B14F-4D97-AF65-F5344CB8AC3E}">
        <p14:creationId xmlns:p14="http://schemas.microsoft.com/office/powerpoint/2010/main" val="144888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r>
              <a:rPr lang="nl-NL" dirty="0"/>
              <a:t>Hoeveel doneer jij?</a:t>
            </a:r>
          </a:p>
        </p:txBody>
      </p:sp>
      <p:pic>
        <p:nvPicPr>
          <p:cNvPr id="5" name="Picture 6" descr="http://t1.gstatic.com/images?q=tbn:ANd9GcTV5SaDmR5evtSzJS9PZauGGP0dkceIZhbWFX3INNotGwxUuA5LRQ"/>
          <p:cNvPicPr>
            <a:picLocks noChangeAspect="1" noChangeArrowheads="1"/>
          </p:cNvPicPr>
          <p:nvPr/>
        </p:nvPicPr>
        <p:blipFill>
          <a:blip r:embed="rId2" cstate="print"/>
          <a:srcRect/>
          <a:stretch>
            <a:fillRect/>
          </a:stretch>
        </p:blipFill>
        <p:spPr bwMode="auto">
          <a:xfrm>
            <a:off x="4067944" y="3736649"/>
            <a:ext cx="3781177" cy="2507240"/>
          </a:xfrm>
          <a:prstGeom prst="rect">
            <a:avLst/>
          </a:prstGeom>
          <a:noFill/>
          <a:ln w="9525">
            <a:noFill/>
            <a:miter lim="800000"/>
            <a:headEnd/>
            <a:tailEnd/>
          </a:ln>
        </p:spPr>
      </p:pic>
    </p:spTree>
    <p:extLst>
      <p:ext uri="{BB962C8B-B14F-4D97-AF65-F5344CB8AC3E}">
        <p14:creationId xmlns:p14="http://schemas.microsoft.com/office/powerpoint/2010/main" val="73123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dirty="0"/>
          </a:p>
        </p:txBody>
      </p:sp>
      <p:sp>
        <p:nvSpPr>
          <p:cNvPr id="3" name="Content Placeholder 2"/>
          <p:cNvSpPr>
            <a:spLocks noGrp="1"/>
          </p:cNvSpPr>
          <p:nvPr>
            <p:ph idx="1"/>
          </p:nvPr>
        </p:nvSpPr>
        <p:spPr/>
        <p:txBody>
          <a:bodyPr/>
          <a:lstStyle/>
          <a:p>
            <a:endParaRPr lang="nl-NL" dirty="0" smtClean="0"/>
          </a:p>
          <a:p>
            <a:endParaRPr lang="nl-NL" dirty="0"/>
          </a:p>
          <a:p>
            <a:pPr marL="0" indent="0">
              <a:buNone/>
            </a:pPr>
            <a:r>
              <a:rPr lang="nl-NL" sz="4000" dirty="0" smtClean="0"/>
              <a:t>Onderdeel </a:t>
            </a:r>
            <a:r>
              <a:rPr lang="nl-NL" sz="4000" dirty="0"/>
              <a:t>II</a:t>
            </a:r>
            <a:endParaRPr lang="nl-NL" sz="4000" dirty="0" smtClean="0"/>
          </a:p>
          <a:p>
            <a:r>
              <a:rPr lang="nl-NL" dirty="0" smtClean="0"/>
              <a:t>Interventies gericht om meeuwenoverlast tegen te gaan in Katwijk</a:t>
            </a:r>
            <a:endParaRPr lang="nl-NL" dirty="0"/>
          </a:p>
        </p:txBody>
      </p:sp>
    </p:spTree>
    <p:extLst>
      <p:ext uri="{BB962C8B-B14F-4D97-AF65-F5344CB8AC3E}">
        <p14:creationId xmlns:p14="http://schemas.microsoft.com/office/powerpoint/2010/main" val="275226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Probleemstelling onderzoek</a:t>
            </a:r>
            <a:endParaRPr lang="nl-NL" dirty="0"/>
          </a:p>
        </p:txBody>
      </p:sp>
      <p:sp>
        <p:nvSpPr>
          <p:cNvPr id="3" name="Content Placeholder 2"/>
          <p:cNvSpPr>
            <a:spLocks noGrp="1"/>
          </p:cNvSpPr>
          <p:nvPr>
            <p:ph idx="1"/>
          </p:nvPr>
        </p:nvSpPr>
        <p:spPr/>
        <p:txBody>
          <a:bodyPr/>
          <a:lstStyle/>
          <a:p>
            <a:r>
              <a:rPr lang="nl-NL" dirty="0"/>
              <a:t>Hoe kunnen bewoners en toeristen worden gestimuleerd hun etensresten in de afvalbak te gooien opdat de meeuwenoverlast in Katwijk vermindert?</a:t>
            </a:r>
          </a:p>
          <a:p>
            <a:endParaRPr lang="nl-NL" dirty="0"/>
          </a:p>
        </p:txBody>
      </p:sp>
    </p:spTree>
    <p:extLst>
      <p:ext uri="{BB962C8B-B14F-4D97-AF65-F5344CB8AC3E}">
        <p14:creationId xmlns:p14="http://schemas.microsoft.com/office/powerpoint/2010/main" val="2315561262"/>
      </p:ext>
    </p:extLst>
  </p:cSld>
  <p:clrMapOvr>
    <a:masterClrMapping/>
  </p:clrMapOvr>
</p:sld>
</file>

<file path=ppt/theme/theme1.xml><?xml version="1.0" encoding="utf-8"?>
<a:theme xmlns:a="http://schemas.openxmlformats.org/drawingml/2006/main" name="Power point_lijn pp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 point_lijn ppt.potx</Template>
  <TotalTime>469</TotalTime>
  <Words>1163</Words>
  <Application>Microsoft Macintosh PowerPoint</Application>
  <PresentationFormat>Diavoorstelling (4:3)</PresentationFormat>
  <Paragraphs>375</Paragraphs>
  <Slides>37</Slides>
  <Notes>0</Notes>
  <HiddenSlides>0</HiddenSlides>
  <MMClips>0</MMClips>
  <ScaleCrop>false</ScaleCrop>
  <HeadingPairs>
    <vt:vector size="4" baseType="variant">
      <vt:variant>
        <vt:lpstr>Thema</vt:lpstr>
      </vt:variant>
      <vt:variant>
        <vt:i4>1</vt:i4>
      </vt:variant>
      <vt:variant>
        <vt:lpstr>Diatitels</vt:lpstr>
      </vt:variant>
      <vt:variant>
        <vt:i4>37</vt:i4>
      </vt:variant>
    </vt:vector>
  </HeadingPairs>
  <TitlesOfParts>
    <vt:vector size="38" baseType="lpstr">
      <vt:lpstr>Power point_lijn ppt</vt:lpstr>
      <vt:lpstr>Presentatie Schone stranden</vt:lpstr>
      <vt:lpstr>PowerPoint-presentatie</vt:lpstr>
      <vt:lpstr>Testje gedragsbeïnvloeding </vt:lpstr>
      <vt:lpstr>PowerPoint-presentatie</vt:lpstr>
      <vt:lpstr>PowerPoint-presentatie</vt:lpstr>
      <vt:lpstr>PowerPoint-presentatie</vt:lpstr>
      <vt:lpstr>PowerPoint-presentatie</vt:lpstr>
      <vt:lpstr>PowerPoint-presentatie</vt:lpstr>
      <vt:lpstr>Probleemstelling onderzoek</vt:lpstr>
      <vt:lpstr>Theoretische achtergrond</vt:lpstr>
      <vt:lpstr>Onderzoeksmethode</vt:lpstr>
      <vt:lpstr>Bestaande Katwijkposter</vt:lpstr>
      <vt:lpstr>Basisbord</vt:lpstr>
      <vt:lpstr>Bord met descriptieve norm: de meeste mensen doen het goed (Interventie Tabula Rasa)</vt:lpstr>
      <vt:lpstr>PowerPoint-presentatie</vt:lpstr>
      <vt:lpstr>Resultaten</vt:lpstr>
      <vt:lpstr>Resultaten (2) - optioneel</vt:lpstr>
      <vt:lpstr>Conclusies</vt:lpstr>
      <vt:lpstr>PowerPoint-presentatie</vt:lpstr>
      <vt:lpstr>Metingen</vt:lpstr>
      <vt:lpstr>Interventieborden</vt:lpstr>
      <vt:lpstr>Interventieborden</vt:lpstr>
      <vt:lpstr>PowerPoint-presentatie</vt:lpstr>
      <vt:lpstr>PowerPoint-presentatie</vt:lpstr>
      <vt:lpstr>PowerPoint-presentatie</vt:lpstr>
      <vt:lpstr>PowerPoint-presentatie</vt:lpstr>
      <vt:lpstr>PowerPoint-presentatie</vt:lpstr>
      <vt:lpstr>Nadere verdieping metingen</vt:lpstr>
      <vt:lpstr>Resultaten</vt:lpstr>
      <vt:lpstr>Resultaten</vt:lpstr>
      <vt:lpstr>Resultaten</vt:lpstr>
      <vt:lpstr>Resultaten</vt:lpstr>
      <vt:lpstr>Resultaten interventies</vt:lpstr>
      <vt:lpstr>Resultaten interventies</vt:lpstr>
      <vt:lpstr>Conclusies</vt:lpstr>
      <vt:lpstr>Mogelijke verklaringen</vt:lpstr>
      <vt:lpstr>Advies vervolgonderzoek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Christine</dc:creator>
  <cp:lastModifiedBy>Hylke van der Wal</cp:lastModifiedBy>
  <cp:revision>36</cp:revision>
  <dcterms:created xsi:type="dcterms:W3CDTF">2012-05-23T09:44:24Z</dcterms:created>
  <dcterms:modified xsi:type="dcterms:W3CDTF">2014-04-12T08:54:42Z</dcterms:modified>
</cp:coreProperties>
</file>